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33"/>
  </p:notesMasterIdLst>
  <p:handoutMasterIdLst>
    <p:handoutMasterId r:id="rId34"/>
  </p:handoutMasterIdLst>
  <p:sldIdLst>
    <p:sldId id="379" r:id="rId2"/>
    <p:sldId id="378" r:id="rId3"/>
    <p:sldId id="459" r:id="rId4"/>
    <p:sldId id="415" r:id="rId5"/>
    <p:sldId id="432" r:id="rId6"/>
    <p:sldId id="452" r:id="rId7"/>
    <p:sldId id="381" r:id="rId8"/>
    <p:sldId id="382" r:id="rId9"/>
    <p:sldId id="435" r:id="rId10"/>
    <p:sldId id="384" r:id="rId11"/>
    <p:sldId id="422" r:id="rId12"/>
    <p:sldId id="423" r:id="rId13"/>
    <p:sldId id="453" r:id="rId14"/>
    <p:sldId id="430" r:id="rId15"/>
    <p:sldId id="429" r:id="rId16"/>
    <p:sldId id="434" r:id="rId17"/>
    <p:sldId id="380" r:id="rId18"/>
    <p:sldId id="441" r:id="rId19"/>
    <p:sldId id="431" r:id="rId20"/>
    <p:sldId id="447" r:id="rId21"/>
    <p:sldId id="448" r:id="rId22"/>
    <p:sldId id="451" r:id="rId23"/>
    <p:sldId id="450" r:id="rId24"/>
    <p:sldId id="393" r:id="rId25"/>
    <p:sldId id="460" r:id="rId26"/>
    <p:sldId id="454" r:id="rId27"/>
    <p:sldId id="455" r:id="rId28"/>
    <p:sldId id="456" r:id="rId29"/>
    <p:sldId id="457" r:id="rId30"/>
    <p:sldId id="458" r:id="rId31"/>
    <p:sldId id="461" r:id="rId32"/>
  </p:sldIdLst>
  <p:sldSz cx="9144000" cy="6858000" type="screen4x3"/>
  <p:notesSz cx="6669088" cy="9775825"/>
  <p:defaultTextStyle>
    <a:defPPr>
      <a:defRPr lang="de-CH"/>
    </a:defPPr>
    <a:lvl1pPr algn="l" rtl="0" eaLnBrk="0" fontAlgn="base" hangingPunct="0">
      <a:spcBef>
        <a:spcPct val="0"/>
      </a:spcBef>
      <a:spcAft>
        <a:spcPct val="0"/>
      </a:spcAft>
      <a:defRPr sz="2400" kern="1200">
        <a:solidFill>
          <a:schemeClr val="tx1"/>
        </a:solidFill>
        <a:latin typeface="Arial" pitchFamily="39"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9"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9"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9"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9" charset="0"/>
        <a:ea typeface="+mn-ea"/>
        <a:cs typeface="+mn-cs"/>
      </a:defRPr>
    </a:lvl5pPr>
    <a:lvl6pPr marL="2286000" algn="l" defTabSz="457200" rtl="0" eaLnBrk="1" latinLnBrk="0" hangingPunct="1">
      <a:defRPr sz="2400" kern="1200">
        <a:solidFill>
          <a:schemeClr val="tx1"/>
        </a:solidFill>
        <a:latin typeface="Arial" pitchFamily="39" charset="0"/>
        <a:ea typeface="+mn-ea"/>
        <a:cs typeface="+mn-cs"/>
      </a:defRPr>
    </a:lvl6pPr>
    <a:lvl7pPr marL="2743200" algn="l" defTabSz="457200" rtl="0" eaLnBrk="1" latinLnBrk="0" hangingPunct="1">
      <a:defRPr sz="2400" kern="1200">
        <a:solidFill>
          <a:schemeClr val="tx1"/>
        </a:solidFill>
        <a:latin typeface="Arial" pitchFamily="39" charset="0"/>
        <a:ea typeface="+mn-ea"/>
        <a:cs typeface="+mn-cs"/>
      </a:defRPr>
    </a:lvl7pPr>
    <a:lvl8pPr marL="3200400" algn="l" defTabSz="457200" rtl="0" eaLnBrk="1" latinLnBrk="0" hangingPunct="1">
      <a:defRPr sz="2400" kern="1200">
        <a:solidFill>
          <a:schemeClr val="tx1"/>
        </a:solidFill>
        <a:latin typeface="Arial" pitchFamily="39" charset="0"/>
        <a:ea typeface="+mn-ea"/>
        <a:cs typeface="+mn-cs"/>
      </a:defRPr>
    </a:lvl8pPr>
    <a:lvl9pPr marL="3657600" algn="l" defTabSz="457200" rtl="0" eaLnBrk="1" latinLnBrk="0" hangingPunct="1">
      <a:defRPr sz="2400" kern="1200">
        <a:solidFill>
          <a:schemeClr val="tx1"/>
        </a:solidFill>
        <a:latin typeface="Arial" pitchFamily="39" charset="0"/>
        <a:ea typeface="+mn-ea"/>
        <a:cs typeface="+mn-cs"/>
      </a:defRPr>
    </a:lvl9pPr>
  </p:defaultTextStyle>
  <p:extLst>
    <p:ext uri="{EFAFB233-063F-42B5-8137-9DF3F51BA10A}">
      <p15:sldGuideLst xmlns:p15="http://schemas.microsoft.com/office/powerpoint/2012/main">
        <p15:guide id="1" orient="horz" pos="1078">
          <p15:clr>
            <a:srgbClr val="A4A3A4"/>
          </p15:clr>
        </p15:guide>
        <p15:guide id="2" pos="3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43"/>
    <a:srgbClr val="FFCC00"/>
    <a:srgbClr val="336699"/>
    <a:srgbClr val="008000"/>
    <a:srgbClr val="008080"/>
    <a:srgbClr val="006666"/>
    <a:srgbClr val="0066FF"/>
    <a:srgbClr val="339933"/>
    <a:srgbClr val="FF9201"/>
    <a:srgbClr val="FFD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75912" autoAdjust="0"/>
  </p:normalViewPr>
  <p:slideViewPr>
    <p:cSldViewPr showGuides="1">
      <p:cViewPr varScale="1">
        <p:scale>
          <a:sx n="84" d="100"/>
          <a:sy n="84" d="100"/>
        </p:scale>
        <p:origin x="2028" y="78"/>
      </p:cViewPr>
      <p:guideLst>
        <p:guide orient="horz" pos="1078"/>
        <p:guide pos="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0"/>
    </p:cViewPr>
  </p:sorterViewPr>
  <p:notesViewPr>
    <p:cSldViewPr showGuides="1">
      <p:cViewPr varScale="1">
        <p:scale>
          <a:sx n="66" d="100"/>
          <a:sy n="66" d="100"/>
        </p:scale>
        <p:origin x="31" y="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2889938" cy="488792"/>
          </a:xfrm>
          <a:prstGeom prst="rect">
            <a:avLst/>
          </a:prstGeom>
          <a:noFill/>
          <a:ln w="9525">
            <a:noFill/>
            <a:miter lim="800000"/>
            <a:headEnd/>
            <a:tailEnd/>
          </a:ln>
          <a:effectLst/>
        </p:spPr>
        <p:txBody>
          <a:bodyPr vert="horz" wrap="square" lIns="89908" tIns="44954" rIns="89908" bIns="44954" numCol="1" anchor="t" anchorCtr="0" compatLnSpc="1">
            <a:prstTxWarp prst="textNoShape">
              <a:avLst/>
            </a:prstTxWarp>
          </a:bodyPr>
          <a:lstStyle>
            <a:lvl1pPr>
              <a:defRPr sz="1200"/>
            </a:lvl1pPr>
          </a:lstStyle>
          <a:p>
            <a:endParaRPr lang="de-CH"/>
          </a:p>
        </p:txBody>
      </p:sp>
      <p:sp>
        <p:nvSpPr>
          <p:cNvPr id="23555" name="Rectangle 3"/>
          <p:cNvSpPr>
            <a:spLocks noGrp="1" noChangeArrowheads="1"/>
          </p:cNvSpPr>
          <p:nvPr>
            <p:ph type="dt" sz="quarter" idx="1"/>
          </p:nvPr>
        </p:nvSpPr>
        <p:spPr bwMode="auto">
          <a:xfrm>
            <a:off x="3779151" y="0"/>
            <a:ext cx="2889938" cy="488792"/>
          </a:xfrm>
          <a:prstGeom prst="rect">
            <a:avLst/>
          </a:prstGeom>
          <a:noFill/>
          <a:ln w="9525">
            <a:noFill/>
            <a:miter lim="800000"/>
            <a:headEnd/>
            <a:tailEnd/>
          </a:ln>
          <a:effectLst/>
        </p:spPr>
        <p:txBody>
          <a:bodyPr vert="horz" wrap="square" lIns="89908" tIns="44954" rIns="89908" bIns="44954" numCol="1" anchor="t" anchorCtr="0" compatLnSpc="1">
            <a:prstTxWarp prst="textNoShape">
              <a:avLst/>
            </a:prstTxWarp>
          </a:bodyPr>
          <a:lstStyle>
            <a:lvl1pPr algn="r">
              <a:defRPr sz="1200"/>
            </a:lvl1pPr>
          </a:lstStyle>
          <a:p>
            <a:endParaRPr lang="de-CH"/>
          </a:p>
        </p:txBody>
      </p:sp>
      <p:sp>
        <p:nvSpPr>
          <p:cNvPr id="23556" name="Rectangle 4"/>
          <p:cNvSpPr>
            <a:spLocks noGrp="1" noChangeArrowheads="1"/>
          </p:cNvSpPr>
          <p:nvPr>
            <p:ph type="ftr" sz="quarter" idx="2"/>
          </p:nvPr>
        </p:nvSpPr>
        <p:spPr bwMode="auto">
          <a:xfrm>
            <a:off x="1" y="9287034"/>
            <a:ext cx="2889938" cy="488792"/>
          </a:xfrm>
          <a:prstGeom prst="rect">
            <a:avLst/>
          </a:prstGeom>
          <a:noFill/>
          <a:ln w="9525">
            <a:noFill/>
            <a:miter lim="800000"/>
            <a:headEnd/>
            <a:tailEnd/>
          </a:ln>
          <a:effectLst/>
        </p:spPr>
        <p:txBody>
          <a:bodyPr vert="horz" wrap="square" lIns="89908" tIns="44954" rIns="89908" bIns="44954" numCol="1" anchor="b" anchorCtr="0" compatLnSpc="1">
            <a:prstTxWarp prst="textNoShape">
              <a:avLst/>
            </a:prstTxWarp>
          </a:bodyPr>
          <a:lstStyle>
            <a:lvl1pPr>
              <a:defRPr sz="1200"/>
            </a:lvl1pPr>
          </a:lstStyle>
          <a:p>
            <a:endParaRPr lang="de-CH"/>
          </a:p>
        </p:txBody>
      </p:sp>
      <p:sp>
        <p:nvSpPr>
          <p:cNvPr id="23557" name="Rectangle 5"/>
          <p:cNvSpPr>
            <a:spLocks noGrp="1" noChangeArrowheads="1"/>
          </p:cNvSpPr>
          <p:nvPr>
            <p:ph type="sldNum" sz="quarter" idx="3"/>
          </p:nvPr>
        </p:nvSpPr>
        <p:spPr bwMode="auto">
          <a:xfrm>
            <a:off x="3779151" y="9287034"/>
            <a:ext cx="2889938" cy="488792"/>
          </a:xfrm>
          <a:prstGeom prst="rect">
            <a:avLst/>
          </a:prstGeom>
          <a:noFill/>
          <a:ln w="9525">
            <a:noFill/>
            <a:miter lim="800000"/>
            <a:headEnd/>
            <a:tailEnd/>
          </a:ln>
          <a:effectLst/>
        </p:spPr>
        <p:txBody>
          <a:bodyPr vert="horz" wrap="square" lIns="89908" tIns="44954" rIns="89908" bIns="44954" numCol="1" anchor="b" anchorCtr="0" compatLnSpc="1">
            <a:prstTxWarp prst="textNoShape">
              <a:avLst/>
            </a:prstTxWarp>
          </a:bodyPr>
          <a:lstStyle>
            <a:lvl1pPr algn="r">
              <a:defRPr sz="1200"/>
            </a:lvl1pPr>
          </a:lstStyle>
          <a:p>
            <a:fld id="{9A1557EE-0742-4568-A4D7-76102549A814}" type="slidenum">
              <a:rPr lang="de-CH"/>
              <a:pPr/>
              <a:t>‹#›</a:t>
            </a:fld>
            <a:endParaRPr lang="de-CH"/>
          </a:p>
        </p:txBody>
      </p:sp>
    </p:spTree>
    <p:extLst>
      <p:ext uri="{BB962C8B-B14F-4D97-AF65-F5344CB8AC3E}">
        <p14:creationId xmlns:p14="http://schemas.microsoft.com/office/powerpoint/2010/main" val="314571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889938" cy="488792"/>
          </a:xfrm>
          <a:prstGeom prst="rect">
            <a:avLst/>
          </a:prstGeom>
          <a:noFill/>
          <a:ln w="9525">
            <a:noFill/>
            <a:miter lim="800000"/>
            <a:headEnd/>
            <a:tailEnd/>
          </a:ln>
          <a:effectLst/>
        </p:spPr>
        <p:txBody>
          <a:bodyPr vert="horz" wrap="square" lIns="89908" tIns="44954" rIns="89908" bIns="44954" numCol="1" anchor="t" anchorCtr="0" compatLnSpc="1">
            <a:prstTxWarp prst="textNoShape">
              <a:avLst/>
            </a:prstTxWarp>
          </a:bodyPr>
          <a:lstStyle>
            <a:lvl1pPr>
              <a:defRPr sz="1200"/>
            </a:lvl1pPr>
          </a:lstStyle>
          <a:p>
            <a:endParaRPr lang="de-CH"/>
          </a:p>
        </p:txBody>
      </p:sp>
      <p:sp>
        <p:nvSpPr>
          <p:cNvPr id="6147" name="Rectangle 3"/>
          <p:cNvSpPr>
            <a:spLocks noGrp="1" noChangeArrowheads="1"/>
          </p:cNvSpPr>
          <p:nvPr>
            <p:ph type="dt" idx="1"/>
          </p:nvPr>
        </p:nvSpPr>
        <p:spPr bwMode="auto">
          <a:xfrm>
            <a:off x="3779151" y="0"/>
            <a:ext cx="2889938" cy="488792"/>
          </a:xfrm>
          <a:prstGeom prst="rect">
            <a:avLst/>
          </a:prstGeom>
          <a:noFill/>
          <a:ln w="9525">
            <a:noFill/>
            <a:miter lim="800000"/>
            <a:headEnd/>
            <a:tailEnd/>
          </a:ln>
          <a:effectLst/>
        </p:spPr>
        <p:txBody>
          <a:bodyPr vert="horz" wrap="square" lIns="89908" tIns="44954" rIns="89908" bIns="44954" numCol="1" anchor="t" anchorCtr="0" compatLnSpc="1">
            <a:prstTxWarp prst="textNoShape">
              <a:avLst/>
            </a:prstTxWarp>
          </a:bodyPr>
          <a:lstStyle>
            <a:lvl1pPr algn="r">
              <a:defRPr sz="1200"/>
            </a:lvl1pPr>
          </a:lstStyle>
          <a:p>
            <a:endParaRPr lang="de-CH"/>
          </a:p>
        </p:txBody>
      </p:sp>
      <p:sp>
        <p:nvSpPr>
          <p:cNvPr id="6148" name="Rectangle 4"/>
          <p:cNvSpPr>
            <a:spLocks noGrp="1" noRot="1" noChangeAspect="1" noChangeArrowheads="1" noTextEdit="1"/>
          </p:cNvSpPr>
          <p:nvPr>
            <p:ph type="sldImg" idx="2"/>
          </p:nvPr>
        </p:nvSpPr>
        <p:spPr bwMode="auto">
          <a:xfrm>
            <a:off x="892175" y="735013"/>
            <a:ext cx="4884738" cy="36639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889212" y="4643517"/>
            <a:ext cx="4890665" cy="4399121"/>
          </a:xfrm>
          <a:prstGeom prst="rect">
            <a:avLst/>
          </a:prstGeom>
          <a:noFill/>
          <a:ln w="9525">
            <a:noFill/>
            <a:miter lim="800000"/>
            <a:headEnd/>
            <a:tailEnd/>
          </a:ln>
          <a:effectLst/>
        </p:spPr>
        <p:txBody>
          <a:bodyPr vert="horz" wrap="square" lIns="89908" tIns="44954" rIns="89908" bIns="44954"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6150" name="Rectangle 6"/>
          <p:cNvSpPr>
            <a:spLocks noGrp="1" noChangeArrowheads="1"/>
          </p:cNvSpPr>
          <p:nvPr>
            <p:ph type="ftr" sz="quarter" idx="4"/>
          </p:nvPr>
        </p:nvSpPr>
        <p:spPr bwMode="auto">
          <a:xfrm>
            <a:off x="1" y="9287034"/>
            <a:ext cx="2889938" cy="488792"/>
          </a:xfrm>
          <a:prstGeom prst="rect">
            <a:avLst/>
          </a:prstGeom>
          <a:noFill/>
          <a:ln w="9525">
            <a:noFill/>
            <a:miter lim="800000"/>
            <a:headEnd/>
            <a:tailEnd/>
          </a:ln>
          <a:effectLst/>
        </p:spPr>
        <p:txBody>
          <a:bodyPr vert="horz" wrap="square" lIns="89908" tIns="44954" rIns="89908" bIns="44954" numCol="1" anchor="b" anchorCtr="0" compatLnSpc="1">
            <a:prstTxWarp prst="textNoShape">
              <a:avLst/>
            </a:prstTxWarp>
          </a:bodyPr>
          <a:lstStyle>
            <a:lvl1pPr>
              <a:defRPr sz="1200"/>
            </a:lvl1pPr>
          </a:lstStyle>
          <a:p>
            <a:endParaRPr lang="de-CH"/>
          </a:p>
        </p:txBody>
      </p:sp>
      <p:sp>
        <p:nvSpPr>
          <p:cNvPr id="6151" name="Rectangle 7"/>
          <p:cNvSpPr>
            <a:spLocks noGrp="1" noChangeArrowheads="1"/>
          </p:cNvSpPr>
          <p:nvPr>
            <p:ph type="sldNum" sz="quarter" idx="5"/>
          </p:nvPr>
        </p:nvSpPr>
        <p:spPr bwMode="auto">
          <a:xfrm>
            <a:off x="3779151" y="9287034"/>
            <a:ext cx="2889938" cy="488792"/>
          </a:xfrm>
          <a:prstGeom prst="rect">
            <a:avLst/>
          </a:prstGeom>
          <a:noFill/>
          <a:ln w="9525">
            <a:noFill/>
            <a:miter lim="800000"/>
            <a:headEnd/>
            <a:tailEnd/>
          </a:ln>
          <a:effectLst/>
        </p:spPr>
        <p:txBody>
          <a:bodyPr vert="horz" wrap="square" lIns="89908" tIns="44954" rIns="89908" bIns="44954" numCol="1" anchor="b" anchorCtr="0" compatLnSpc="1">
            <a:prstTxWarp prst="textNoShape">
              <a:avLst/>
            </a:prstTxWarp>
          </a:bodyPr>
          <a:lstStyle>
            <a:lvl1pPr algn="r">
              <a:defRPr sz="1200"/>
            </a:lvl1pPr>
          </a:lstStyle>
          <a:p>
            <a:fld id="{E5700854-19FB-4351-BFDC-90AAE5F621F4}" type="slidenum">
              <a:rPr lang="de-CH"/>
              <a:pPr/>
              <a:t>‹#›</a:t>
            </a:fld>
            <a:endParaRPr lang="de-CH"/>
          </a:p>
        </p:txBody>
      </p:sp>
    </p:spTree>
    <p:extLst>
      <p:ext uri="{BB962C8B-B14F-4D97-AF65-F5344CB8AC3E}">
        <p14:creationId xmlns:p14="http://schemas.microsoft.com/office/powerpoint/2010/main" val="17196727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39" charset="0"/>
        <a:ea typeface="+mn-ea"/>
        <a:cs typeface="+mn-cs"/>
      </a:defRPr>
    </a:lvl1pPr>
    <a:lvl2pPr marL="457200" algn="l" rtl="0" fontAlgn="base">
      <a:spcBef>
        <a:spcPct val="30000"/>
      </a:spcBef>
      <a:spcAft>
        <a:spcPct val="0"/>
      </a:spcAft>
      <a:defRPr sz="1200" kern="1200">
        <a:solidFill>
          <a:schemeClr val="tx1"/>
        </a:solidFill>
        <a:latin typeface="Arial" pitchFamily="39" charset="0"/>
        <a:ea typeface="ＭＳ Ｐゴシック" pitchFamily="39" charset="-128"/>
        <a:cs typeface="+mn-cs"/>
      </a:defRPr>
    </a:lvl2pPr>
    <a:lvl3pPr marL="914400" algn="l" rtl="0" fontAlgn="base">
      <a:spcBef>
        <a:spcPct val="30000"/>
      </a:spcBef>
      <a:spcAft>
        <a:spcPct val="0"/>
      </a:spcAft>
      <a:defRPr sz="1200" kern="1200">
        <a:solidFill>
          <a:schemeClr val="tx1"/>
        </a:solidFill>
        <a:latin typeface="Arial" pitchFamily="39" charset="0"/>
        <a:ea typeface="ＭＳ Ｐゴシック" pitchFamily="39" charset="-128"/>
        <a:cs typeface="+mn-cs"/>
      </a:defRPr>
    </a:lvl3pPr>
    <a:lvl4pPr marL="1371600" algn="l" rtl="0" fontAlgn="base">
      <a:spcBef>
        <a:spcPct val="30000"/>
      </a:spcBef>
      <a:spcAft>
        <a:spcPct val="0"/>
      </a:spcAft>
      <a:defRPr sz="1200" kern="1200">
        <a:solidFill>
          <a:schemeClr val="tx1"/>
        </a:solidFill>
        <a:latin typeface="Arial" pitchFamily="39" charset="0"/>
        <a:ea typeface="ＭＳ Ｐゴシック" pitchFamily="39" charset="-128"/>
        <a:cs typeface="+mn-cs"/>
      </a:defRPr>
    </a:lvl4pPr>
    <a:lvl5pPr marL="1828800" algn="l" rtl="0" fontAlgn="base">
      <a:spcBef>
        <a:spcPct val="30000"/>
      </a:spcBef>
      <a:spcAft>
        <a:spcPct val="0"/>
      </a:spcAft>
      <a:defRPr sz="1200" kern="1200">
        <a:solidFill>
          <a:schemeClr val="tx1"/>
        </a:solidFill>
        <a:latin typeface="Arial" pitchFamily="39" charset="0"/>
        <a:ea typeface="ＭＳ Ｐゴシック" pitchFamily="3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noProof="0" dirty="0" smtClean="0"/>
              <a:t>This</a:t>
            </a:r>
            <a:r>
              <a:rPr lang="en-GB" baseline="0" noProof="0" dirty="0" smtClean="0"/>
              <a:t> presentation was translated by Tina Hirschbuehl, CDE.</a:t>
            </a:r>
          </a:p>
          <a:p>
            <a:endParaRPr lang="en-GB" noProof="0" dirty="0" smtClean="0"/>
          </a:p>
          <a:p>
            <a:r>
              <a:rPr lang="en-GB" noProof="0" dirty="0" smtClean="0"/>
              <a:t>If not stated otherwise, the sources of the slides and notes are:</a:t>
            </a:r>
          </a:p>
          <a:p>
            <a:endParaRPr lang="en-GB" noProof="0" dirty="0" smtClean="0"/>
          </a:p>
          <a:p>
            <a:r>
              <a:rPr lang="en-GB" sz="1200" b="0" i="0" u="none" strike="noStrike" kern="1200" baseline="0" noProof="0" dirty="0" smtClean="0">
                <a:solidFill>
                  <a:schemeClr val="tx1"/>
                </a:solidFill>
                <a:latin typeface="Arial" pitchFamily="39" charset="0"/>
                <a:ea typeface="+mn-ea"/>
                <a:cs typeface="+mn-cs"/>
              </a:rPr>
              <a:t>Herweg K, Zimmermann AB, </a:t>
            </a:r>
            <a:r>
              <a:rPr lang="en-GB" sz="1200" b="0" i="0" u="none" strike="noStrike" kern="1200" baseline="0" noProof="0" dirty="0" err="1" smtClean="0">
                <a:solidFill>
                  <a:schemeClr val="tx1"/>
                </a:solidFill>
                <a:latin typeface="Arial" pitchFamily="39" charset="0"/>
                <a:ea typeface="+mn-ea"/>
                <a:cs typeface="+mn-cs"/>
              </a:rPr>
              <a:t>Lundsgaard</a:t>
            </a:r>
            <a:r>
              <a:rPr lang="en-GB" sz="1200" b="0" i="0" u="none" strike="noStrike" kern="1200" baseline="0" noProof="0" dirty="0" smtClean="0">
                <a:solidFill>
                  <a:schemeClr val="tx1"/>
                </a:solidFill>
                <a:latin typeface="Arial" pitchFamily="39" charset="0"/>
                <a:ea typeface="+mn-ea"/>
                <a:cs typeface="+mn-cs"/>
              </a:rPr>
              <a:t> Hansen L, Tribelhorn T, Hammer T, Tanner RP, Trechsel L, Bieri S, </a:t>
            </a:r>
            <a:r>
              <a:rPr lang="en-GB" sz="1200" b="0" i="0" u="none" strike="noStrike" kern="1200" baseline="0" noProof="0" dirty="0" err="1" smtClean="0">
                <a:solidFill>
                  <a:schemeClr val="tx1"/>
                </a:solidFill>
                <a:latin typeface="Arial" pitchFamily="39" charset="0"/>
                <a:ea typeface="+mn-ea"/>
                <a:cs typeface="+mn-cs"/>
              </a:rPr>
              <a:t>Kläy</a:t>
            </a:r>
            <a:r>
              <a:rPr lang="en-GB" sz="1200" b="0" i="0" u="none" strike="noStrike" kern="1200" baseline="0" noProof="0" dirty="0" smtClean="0">
                <a:solidFill>
                  <a:schemeClr val="tx1"/>
                </a:solidFill>
                <a:latin typeface="Arial" pitchFamily="39" charset="0"/>
                <a:ea typeface="+mn-ea"/>
                <a:cs typeface="+mn-cs"/>
              </a:rPr>
              <a:t> A. 2017. </a:t>
            </a:r>
            <a:r>
              <a:rPr lang="en-GB" sz="1200" b="0" i="1" u="none" strike="noStrike" kern="1200" baseline="0" noProof="0" dirty="0" smtClean="0">
                <a:solidFill>
                  <a:schemeClr val="tx1"/>
                </a:solidFill>
                <a:latin typeface="Arial" pitchFamily="39" charset="0"/>
                <a:ea typeface="+mn-ea"/>
                <a:cs typeface="+mn-cs"/>
              </a:rPr>
              <a:t>Integrating Sustainable Development into Higher Education — Guidelines with In-depth Modules for the University of Bern. </a:t>
            </a:r>
            <a:r>
              <a:rPr lang="en-GB" sz="1200" b="0" i="0" u="none" strike="noStrike" kern="1200" baseline="0" noProof="0" dirty="0" smtClean="0">
                <a:solidFill>
                  <a:schemeClr val="tx1"/>
                </a:solidFill>
                <a:latin typeface="Arial" pitchFamily="39" charset="0"/>
                <a:ea typeface="+mn-ea"/>
                <a:cs typeface="+mn-cs"/>
              </a:rPr>
              <a:t>Foundations. Bern: University of Bern, Vice-Rectorate Quality, Vice-Rectorate Teaching, Centre for Development and Environment (CDE), Educational Development Unit (ZUW), and Bern Open Publishing (BOP). DOI: 10.7892/boris.105009</a:t>
            </a:r>
            <a:endParaRPr lang="en-GB" sz="1200" kern="1200" noProof="0" dirty="0" smtClean="0">
              <a:solidFill>
                <a:schemeClr val="tx1"/>
              </a:solidFill>
              <a:effectLst/>
              <a:latin typeface="Arial" pitchFamily="39" charset="0"/>
              <a:ea typeface="+mn-ea"/>
              <a:cs typeface="+mn-cs"/>
            </a:endParaRPr>
          </a:p>
          <a:p>
            <a:endParaRPr lang="en-GB" sz="1200" kern="1200" noProof="0" dirty="0" smtClean="0">
              <a:solidFill>
                <a:schemeClr val="tx1"/>
              </a:solidFill>
              <a:effectLst/>
              <a:latin typeface="Arial" pitchFamily="39" charset="0"/>
              <a:ea typeface="+mn-ea"/>
              <a:cs typeface="+mn-cs"/>
            </a:endParaRPr>
          </a:p>
          <a:p>
            <a:r>
              <a:rPr lang="en-GB" sz="1200" kern="1200" noProof="0" dirty="0" smtClean="0">
                <a:solidFill>
                  <a:schemeClr val="tx1"/>
                </a:solidFill>
                <a:effectLst/>
                <a:latin typeface="Arial" pitchFamily="39" charset="0"/>
                <a:ea typeface="+mn-ea"/>
                <a:cs typeface="+mn-cs"/>
              </a:rPr>
              <a:t>Herweg K, Zimmermann AB, </a:t>
            </a:r>
            <a:r>
              <a:rPr lang="en-GB" sz="1200" kern="1200" noProof="0" dirty="0" err="1" smtClean="0">
                <a:solidFill>
                  <a:schemeClr val="tx1"/>
                </a:solidFill>
                <a:effectLst/>
                <a:latin typeface="Arial" pitchFamily="39" charset="0"/>
                <a:ea typeface="+mn-ea"/>
                <a:cs typeface="+mn-cs"/>
              </a:rPr>
              <a:t>Lundsgaard</a:t>
            </a:r>
            <a:r>
              <a:rPr lang="en-GB" sz="1200" kern="1200" noProof="0" dirty="0" smtClean="0">
                <a:solidFill>
                  <a:schemeClr val="tx1"/>
                </a:solidFill>
                <a:effectLst/>
                <a:latin typeface="Arial" pitchFamily="39" charset="0"/>
                <a:ea typeface="+mn-ea"/>
                <a:cs typeface="+mn-cs"/>
              </a:rPr>
              <a:t> Hansen L, Tribelhorn T, </a:t>
            </a:r>
            <a:r>
              <a:rPr lang="en-GB" sz="1200" kern="1200" noProof="0" dirty="0" err="1" smtClean="0">
                <a:solidFill>
                  <a:schemeClr val="tx1"/>
                </a:solidFill>
                <a:effectLst/>
                <a:latin typeface="Arial" pitchFamily="39" charset="0"/>
                <a:ea typeface="+mn-ea"/>
                <a:cs typeface="+mn-cs"/>
              </a:rPr>
              <a:t>Rufer</a:t>
            </a:r>
            <a:r>
              <a:rPr lang="en-GB" sz="1200" kern="1200" noProof="0" dirty="0" smtClean="0">
                <a:solidFill>
                  <a:schemeClr val="tx1"/>
                </a:solidFill>
                <a:effectLst/>
                <a:latin typeface="Arial" pitchFamily="39" charset="0"/>
                <a:ea typeface="+mn-ea"/>
                <a:cs typeface="+mn-cs"/>
              </a:rPr>
              <a:t> L, Hammer T, Tanner RP, Trechsel L, Bieri S, </a:t>
            </a:r>
            <a:r>
              <a:rPr lang="en-GB" sz="1200" kern="1200" noProof="0" dirty="0" err="1" smtClean="0">
                <a:solidFill>
                  <a:schemeClr val="tx1"/>
                </a:solidFill>
                <a:effectLst/>
                <a:latin typeface="Arial" pitchFamily="39" charset="0"/>
                <a:ea typeface="+mn-ea"/>
                <a:cs typeface="+mn-cs"/>
              </a:rPr>
              <a:t>Kläy</a:t>
            </a:r>
            <a:r>
              <a:rPr lang="en-GB" sz="1200" kern="1200" noProof="0" dirty="0" smtClean="0">
                <a:solidFill>
                  <a:schemeClr val="tx1"/>
                </a:solidFill>
                <a:effectLst/>
                <a:latin typeface="Arial" pitchFamily="39" charset="0"/>
                <a:ea typeface="+mn-ea"/>
                <a:cs typeface="+mn-cs"/>
              </a:rPr>
              <a:t> A. 2016.</a:t>
            </a:r>
          </a:p>
          <a:p>
            <a:r>
              <a:rPr lang="en-GB" sz="1200" i="1" kern="1200" noProof="0" dirty="0" err="1" smtClean="0">
                <a:solidFill>
                  <a:schemeClr val="tx1"/>
                </a:solidFill>
                <a:effectLst/>
                <a:latin typeface="Arial" pitchFamily="39" charset="0"/>
                <a:ea typeface="+mn-ea"/>
                <a:cs typeface="+mn-cs"/>
              </a:rPr>
              <a:t>Nachhaltige</a:t>
            </a:r>
            <a:r>
              <a:rPr lang="en-GB" sz="1200" i="1" kern="1200" noProof="0" dirty="0" smtClean="0">
                <a:solidFill>
                  <a:schemeClr val="tx1"/>
                </a:solidFill>
                <a:effectLst/>
                <a:latin typeface="Arial" pitchFamily="39" charset="0"/>
                <a:ea typeface="+mn-ea"/>
                <a:cs typeface="+mn-cs"/>
              </a:rPr>
              <a:t> </a:t>
            </a:r>
            <a:r>
              <a:rPr lang="en-GB" sz="1200" i="1" kern="1200" noProof="0" dirty="0" err="1" smtClean="0">
                <a:solidFill>
                  <a:schemeClr val="tx1"/>
                </a:solidFill>
                <a:effectLst/>
                <a:latin typeface="Arial" pitchFamily="39" charset="0"/>
                <a:ea typeface="+mn-ea"/>
                <a:cs typeface="+mn-cs"/>
              </a:rPr>
              <a:t>Entwicklung</a:t>
            </a:r>
            <a:r>
              <a:rPr lang="en-GB" sz="1200" i="1" kern="1200" noProof="0" dirty="0" smtClean="0">
                <a:solidFill>
                  <a:schemeClr val="tx1"/>
                </a:solidFill>
                <a:effectLst/>
                <a:latin typeface="Arial" pitchFamily="39" charset="0"/>
                <a:ea typeface="+mn-ea"/>
                <a:cs typeface="+mn-cs"/>
              </a:rPr>
              <a:t> in die </a:t>
            </a:r>
            <a:r>
              <a:rPr lang="en-GB" sz="1200" i="1" kern="1200" noProof="0" dirty="0" err="1" smtClean="0">
                <a:solidFill>
                  <a:schemeClr val="tx1"/>
                </a:solidFill>
                <a:effectLst/>
                <a:latin typeface="Arial" pitchFamily="39" charset="0"/>
                <a:ea typeface="+mn-ea"/>
                <a:cs typeface="+mn-cs"/>
              </a:rPr>
              <a:t>Hochschullehre</a:t>
            </a:r>
            <a:r>
              <a:rPr lang="en-GB" sz="1200" i="1" kern="1200" noProof="0" dirty="0" smtClean="0">
                <a:solidFill>
                  <a:schemeClr val="tx1"/>
                </a:solidFill>
                <a:effectLst/>
                <a:latin typeface="Arial" pitchFamily="39" charset="0"/>
                <a:ea typeface="+mn-ea"/>
                <a:cs typeface="+mn-cs"/>
              </a:rPr>
              <a:t> </a:t>
            </a:r>
            <a:r>
              <a:rPr lang="en-GB" sz="1200" i="1" kern="1200" noProof="0" dirty="0" err="1" smtClean="0">
                <a:solidFill>
                  <a:schemeClr val="tx1"/>
                </a:solidFill>
                <a:effectLst/>
                <a:latin typeface="Arial" pitchFamily="39" charset="0"/>
                <a:ea typeface="+mn-ea"/>
                <a:cs typeface="+mn-cs"/>
              </a:rPr>
              <a:t>integrieren</a:t>
            </a:r>
            <a:r>
              <a:rPr lang="en-GB" sz="1200" i="1" kern="1200" noProof="0" dirty="0" smtClean="0">
                <a:solidFill>
                  <a:schemeClr val="tx1"/>
                </a:solidFill>
                <a:effectLst/>
                <a:latin typeface="Arial" pitchFamily="39" charset="0"/>
                <a:ea typeface="+mn-ea"/>
                <a:cs typeface="+mn-cs"/>
              </a:rPr>
              <a:t> — </a:t>
            </a:r>
            <a:r>
              <a:rPr lang="en-GB" sz="1200" i="1" kern="1200" noProof="0" dirty="0" err="1" smtClean="0">
                <a:solidFill>
                  <a:schemeClr val="tx1"/>
                </a:solidFill>
                <a:effectLst/>
                <a:latin typeface="Arial" pitchFamily="39" charset="0"/>
                <a:ea typeface="+mn-ea"/>
                <a:cs typeface="+mn-cs"/>
              </a:rPr>
              <a:t>Ein</a:t>
            </a:r>
            <a:r>
              <a:rPr lang="en-GB" sz="1200" i="1" kern="1200" noProof="0" dirty="0" smtClean="0">
                <a:solidFill>
                  <a:schemeClr val="tx1"/>
                </a:solidFill>
                <a:effectLst/>
                <a:latin typeface="Arial" pitchFamily="39" charset="0"/>
                <a:ea typeface="+mn-ea"/>
                <a:cs typeface="+mn-cs"/>
              </a:rPr>
              <a:t> </a:t>
            </a:r>
            <a:r>
              <a:rPr lang="en-GB" sz="1200" i="1" kern="1200" noProof="0" dirty="0" err="1" smtClean="0">
                <a:solidFill>
                  <a:schemeClr val="tx1"/>
                </a:solidFill>
                <a:effectLst/>
                <a:latin typeface="Arial" pitchFamily="39" charset="0"/>
                <a:ea typeface="+mn-ea"/>
                <a:cs typeface="+mn-cs"/>
              </a:rPr>
              <a:t>Leitfaden</a:t>
            </a:r>
            <a:r>
              <a:rPr lang="en-GB" sz="1200" i="1" kern="1200" noProof="0" dirty="0" smtClean="0">
                <a:solidFill>
                  <a:schemeClr val="tx1"/>
                </a:solidFill>
                <a:effectLst/>
                <a:latin typeface="Arial" pitchFamily="39" charset="0"/>
                <a:ea typeface="+mn-ea"/>
                <a:cs typeface="+mn-cs"/>
              </a:rPr>
              <a:t> </a:t>
            </a:r>
            <a:r>
              <a:rPr lang="en-GB" sz="1200" i="1" kern="1200" noProof="0" dirty="0" err="1" smtClean="0">
                <a:solidFill>
                  <a:schemeClr val="tx1"/>
                </a:solidFill>
                <a:effectLst/>
                <a:latin typeface="Arial" pitchFamily="39" charset="0"/>
                <a:ea typeface="+mn-ea"/>
                <a:cs typeface="+mn-cs"/>
              </a:rPr>
              <a:t>mit</a:t>
            </a:r>
            <a:r>
              <a:rPr lang="en-GB" sz="1200" i="1" kern="1200" noProof="0" dirty="0" smtClean="0">
                <a:solidFill>
                  <a:schemeClr val="tx1"/>
                </a:solidFill>
                <a:effectLst/>
                <a:latin typeface="Arial" pitchFamily="39" charset="0"/>
                <a:ea typeface="+mn-ea"/>
                <a:cs typeface="+mn-cs"/>
              </a:rPr>
              <a:t> </a:t>
            </a:r>
            <a:r>
              <a:rPr lang="en-GB" sz="1200" i="1" kern="1200" noProof="0" dirty="0" err="1" smtClean="0">
                <a:solidFill>
                  <a:schemeClr val="tx1"/>
                </a:solidFill>
                <a:effectLst/>
                <a:latin typeface="Arial" pitchFamily="39" charset="0"/>
                <a:ea typeface="+mn-ea"/>
                <a:cs typeface="+mn-cs"/>
              </a:rPr>
              <a:t>Vertiefungen</a:t>
            </a:r>
            <a:r>
              <a:rPr lang="en-GB" sz="1200" i="1" kern="1200" noProof="0" dirty="0" smtClean="0">
                <a:solidFill>
                  <a:schemeClr val="tx1"/>
                </a:solidFill>
                <a:effectLst/>
                <a:latin typeface="Arial" pitchFamily="39" charset="0"/>
                <a:ea typeface="+mn-ea"/>
                <a:cs typeface="+mn-cs"/>
              </a:rPr>
              <a:t> </a:t>
            </a:r>
            <a:r>
              <a:rPr lang="en-GB" sz="1200" i="1" kern="1200" noProof="0" dirty="0" err="1" smtClean="0">
                <a:solidFill>
                  <a:schemeClr val="tx1"/>
                </a:solidFill>
                <a:effectLst/>
                <a:latin typeface="Arial" pitchFamily="39" charset="0"/>
                <a:ea typeface="+mn-ea"/>
                <a:cs typeface="+mn-cs"/>
              </a:rPr>
              <a:t>für</a:t>
            </a:r>
            <a:r>
              <a:rPr lang="en-GB" sz="1200" i="1" kern="1200" noProof="0" dirty="0" smtClean="0">
                <a:solidFill>
                  <a:schemeClr val="tx1"/>
                </a:solidFill>
                <a:effectLst/>
                <a:latin typeface="Arial" pitchFamily="39" charset="0"/>
                <a:ea typeface="+mn-ea"/>
                <a:cs typeface="+mn-cs"/>
              </a:rPr>
              <a:t> die </a:t>
            </a:r>
            <a:r>
              <a:rPr lang="en-GB" sz="1200" i="1" kern="1200" noProof="0" dirty="0" err="1" smtClean="0">
                <a:solidFill>
                  <a:schemeClr val="tx1"/>
                </a:solidFill>
                <a:effectLst/>
                <a:latin typeface="Arial" pitchFamily="39" charset="0"/>
                <a:ea typeface="+mn-ea"/>
                <a:cs typeface="+mn-cs"/>
              </a:rPr>
              <a:t>Universität</a:t>
            </a:r>
            <a:r>
              <a:rPr lang="en-GB" sz="1200" i="1" kern="1200" noProof="0" dirty="0" smtClean="0">
                <a:solidFill>
                  <a:schemeClr val="tx1"/>
                </a:solidFill>
                <a:effectLst/>
                <a:latin typeface="Arial" pitchFamily="39" charset="0"/>
                <a:ea typeface="+mn-ea"/>
                <a:cs typeface="+mn-cs"/>
              </a:rPr>
              <a:t> Bern. </a:t>
            </a:r>
            <a:r>
              <a:rPr lang="en-GB" sz="1200" i="1" kern="1200" noProof="0" dirty="0" err="1" smtClean="0">
                <a:solidFill>
                  <a:schemeClr val="tx1"/>
                </a:solidFill>
                <a:effectLst/>
                <a:latin typeface="Arial" pitchFamily="39" charset="0"/>
                <a:ea typeface="+mn-ea"/>
                <a:cs typeface="+mn-cs"/>
              </a:rPr>
              <a:t>Vertiefung</a:t>
            </a:r>
            <a:r>
              <a:rPr lang="en-GB" sz="1200" i="1" kern="1200" noProof="0" dirty="0" smtClean="0">
                <a:solidFill>
                  <a:schemeClr val="tx1"/>
                </a:solidFill>
                <a:effectLst/>
                <a:latin typeface="Arial" pitchFamily="39" charset="0"/>
                <a:ea typeface="+mn-ea"/>
                <a:cs typeface="+mn-cs"/>
              </a:rPr>
              <a:t> 1: </a:t>
            </a:r>
            <a:r>
              <a:rPr lang="en-GB" sz="1200" i="1" kern="1200" noProof="0" dirty="0" err="1" smtClean="0">
                <a:solidFill>
                  <a:schemeClr val="tx1"/>
                </a:solidFill>
                <a:effectLst/>
                <a:latin typeface="Arial" pitchFamily="39" charset="0"/>
                <a:ea typeface="+mn-ea"/>
                <a:cs typeface="+mn-cs"/>
              </a:rPr>
              <a:t>Konzepte</a:t>
            </a:r>
            <a:r>
              <a:rPr lang="en-GB" sz="1200" i="1" kern="1200" noProof="0" dirty="0" smtClean="0">
                <a:solidFill>
                  <a:schemeClr val="tx1"/>
                </a:solidFill>
                <a:effectLst/>
                <a:latin typeface="Arial" pitchFamily="39" charset="0"/>
                <a:ea typeface="+mn-ea"/>
                <a:cs typeface="+mn-cs"/>
              </a:rPr>
              <a:t>, </a:t>
            </a:r>
            <a:r>
              <a:rPr lang="en-GB" sz="1200" i="1" kern="1200" noProof="0" dirty="0" err="1" smtClean="0">
                <a:solidFill>
                  <a:schemeClr val="tx1"/>
                </a:solidFill>
                <a:effectLst/>
                <a:latin typeface="Arial" pitchFamily="39" charset="0"/>
                <a:ea typeface="+mn-ea"/>
                <a:cs typeface="+mn-cs"/>
              </a:rPr>
              <a:t>Instrumente</a:t>
            </a:r>
            <a:r>
              <a:rPr lang="en-GB" sz="1200" i="1" kern="1200" noProof="0" dirty="0" smtClean="0">
                <a:solidFill>
                  <a:schemeClr val="tx1"/>
                </a:solidFill>
                <a:effectLst/>
                <a:latin typeface="Arial" pitchFamily="39" charset="0"/>
                <a:ea typeface="+mn-ea"/>
                <a:cs typeface="+mn-cs"/>
              </a:rPr>
              <a:t>, </a:t>
            </a:r>
            <a:r>
              <a:rPr lang="en-GB" sz="1200" i="1" kern="1200" noProof="0" dirty="0" err="1" smtClean="0">
                <a:solidFill>
                  <a:schemeClr val="tx1"/>
                </a:solidFill>
                <a:effectLst/>
                <a:latin typeface="Arial" pitchFamily="39" charset="0"/>
                <a:ea typeface="+mn-ea"/>
                <a:cs typeface="+mn-cs"/>
              </a:rPr>
              <a:t>Anleitungen</a:t>
            </a:r>
            <a:r>
              <a:rPr lang="en-GB" sz="1200" i="1" kern="1200" noProof="0" dirty="0" smtClean="0">
                <a:solidFill>
                  <a:schemeClr val="tx1"/>
                </a:solidFill>
                <a:effectLst/>
                <a:latin typeface="Arial" pitchFamily="39" charset="0"/>
                <a:ea typeface="+mn-ea"/>
                <a:cs typeface="+mn-cs"/>
              </a:rPr>
              <a:t>, </a:t>
            </a:r>
            <a:r>
              <a:rPr lang="en-GB" sz="1200" i="1" kern="1200" noProof="0" dirty="0" err="1" smtClean="0">
                <a:solidFill>
                  <a:schemeClr val="tx1"/>
                </a:solidFill>
                <a:effectLst/>
                <a:latin typeface="Arial" pitchFamily="39" charset="0"/>
                <a:ea typeface="+mn-ea"/>
                <a:cs typeface="+mn-cs"/>
              </a:rPr>
              <a:t>Hinweise</a:t>
            </a:r>
            <a:r>
              <a:rPr lang="en-GB" sz="1200" i="1" kern="1200" noProof="0" dirty="0" smtClean="0">
                <a:solidFill>
                  <a:schemeClr val="tx1"/>
                </a:solidFill>
                <a:effectLst/>
                <a:latin typeface="Arial" pitchFamily="39" charset="0"/>
                <a:ea typeface="+mn-ea"/>
                <a:cs typeface="+mn-cs"/>
              </a:rPr>
              <a:t> und </a:t>
            </a:r>
            <a:r>
              <a:rPr lang="en-GB" sz="1200" i="1" kern="1200" noProof="0" dirty="0" err="1" smtClean="0">
                <a:solidFill>
                  <a:schemeClr val="tx1"/>
                </a:solidFill>
                <a:effectLst/>
                <a:latin typeface="Arial" pitchFamily="39" charset="0"/>
                <a:ea typeface="+mn-ea"/>
                <a:cs typeface="+mn-cs"/>
              </a:rPr>
              <a:t>Beispiele</a:t>
            </a:r>
            <a:r>
              <a:rPr lang="en-GB" sz="1200" i="1" kern="1200" noProof="0" dirty="0" smtClean="0">
                <a:solidFill>
                  <a:schemeClr val="tx1"/>
                </a:solidFill>
                <a:effectLst/>
                <a:latin typeface="Arial" pitchFamily="39" charset="0"/>
                <a:ea typeface="+mn-ea"/>
                <a:cs typeface="+mn-cs"/>
              </a:rPr>
              <a:t>. </a:t>
            </a:r>
            <a:r>
              <a:rPr lang="en-GB" sz="1200" kern="1200" noProof="0" dirty="0" smtClean="0">
                <a:solidFill>
                  <a:schemeClr val="tx1"/>
                </a:solidFill>
                <a:effectLst/>
                <a:latin typeface="Arial" pitchFamily="39" charset="0"/>
                <a:ea typeface="+mn-ea"/>
                <a:cs typeface="+mn-cs"/>
              </a:rPr>
              <a:t>Bern: </a:t>
            </a:r>
            <a:r>
              <a:rPr lang="en-GB" sz="1200" kern="1200" noProof="0" dirty="0" err="1" smtClean="0">
                <a:solidFill>
                  <a:schemeClr val="tx1"/>
                </a:solidFill>
                <a:effectLst/>
                <a:latin typeface="Arial" pitchFamily="39" charset="0"/>
                <a:ea typeface="+mn-ea"/>
                <a:cs typeface="+mn-cs"/>
              </a:rPr>
              <a:t>Universität</a:t>
            </a:r>
            <a:r>
              <a:rPr lang="en-GB" sz="1200" kern="1200" noProof="0" dirty="0" smtClean="0">
                <a:solidFill>
                  <a:schemeClr val="tx1"/>
                </a:solidFill>
                <a:effectLst/>
                <a:latin typeface="Arial" pitchFamily="39" charset="0"/>
                <a:ea typeface="+mn-ea"/>
                <a:cs typeface="+mn-cs"/>
              </a:rPr>
              <a:t> Bern, </a:t>
            </a:r>
            <a:r>
              <a:rPr lang="en-GB" sz="1200" kern="1200" noProof="0" dirty="0" err="1" smtClean="0">
                <a:solidFill>
                  <a:schemeClr val="tx1"/>
                </a:solidFill>
                <a:effectLst/>
                <a:latin typeface="Arial" pitchFamily="39" charset="0"/>
                <a:ea typeface="+mn-ea"/>
                <a:cs typeface="+mn-cs"/>
              </a:rPr>
              <a:t>Vizerektorat</a:t>
            </a:r>
            <a:r>
              <a:rPr lang="en-GB" sz="1200" kern="1200" noProof="0" dirty="0" smtClean="0">
                <a:solidFill>
                  <a:schemeClr val="tx1"/>
                </a:solidFill>
                <a:effectLst/>
                <a:latin typeface="Arial" pitchFamily="39" charset="0"/>
                <a:ea typeface="+mn-ea"/>
                <a:cs typeface="+mn-cs"/>
              </a:rPr>
              <a:t> </a:t>
            </a:r>
            <a:r>
              <a:rPr lang="en-GB" sz="1200" kern="1200" noProof="0" dirty="0" err="1" smtClean="0">
                <a:solidFill>
                  <a:schemeClr val="tx1"/>
                </a:solidFill>
                <a:effectLst/>
                <a:latin typeface="Arial" pitchFamily="39" charset="0"/>
                <a:ea typeface="+mn-ea"/>
                <a:cs typeface="+mn-cs"/>
              </a:rPr>
              <a:t>Qualität</a:t>
            </a:r>
            <a:r>
              <a:rPr lang="en-GB" sz="1200" kern="1200" noProof="0" dirty="0" smtClean="0">
                <a:solidFill>
                  <a:schemeClr val="tx1"/>
                </a:solidFill>
                <a:effectLst/>
                <a:latin typeface="Arial" pitchFamily="39" charset="0"/>
                <a:ea typeface="+mn-ea"/>
                <a:cs typeface="+mn-cs"/>
              </a:rPr>
              <a:t>, </a:t>
            </a:r>
            <a:r>
              <a:rPr lang="en-GB" sz="1200" kern="1200" noProof="0" dirty="0" err="1" smtClean="0">
                <a:solidFill>
                  <a:schemeClr val="tx1"/>
                </a:solidFill>
                <a:effectLst/>
                <a:latin typeface="Arial" pitchFamily="39" charset="0"/>
                <a:ea typeface="+mn-ea"/>
                <a:cs typeface="+mn-cs"/>
              </a:rPr>
              <a:t>Vizerektorat</a:t>
            </a:r>
            <a:r>
              <a:rPr lang="en-GB" sz="1200" kern="1200" noProof="0" dirty="0" smtClean="0">
                <a:solidFill>
                  <a:schemeClr val="tx1"/>
                </a:solidFill>
                <a:effectLst/>
                <a:latin typeface="Arial" pitchFamily="39" charset="0"/>
                <a:ea typeface="+mn-ea"/>
                <a:cs typeface="+mn-cs"/>
              </a:rPr>
              <a:t> </a:t>
            </a:r>
            <a:r>
              <a:rPr lang="en-GB" sz="1200" kern="1200" noProof="0" dirty="0" err="1" smtClean="0">
                <a:solidFill>
                  <a:schemeClr val="tx1"/>
                </a:solidFill>
                <a:effectLst/>
                <a:latin typeface="Arial" pitchFamily="39" charset="0"/>
                <a:ea typeface="+mn-ea"/>
                <a:cs typeface="+mn-cs"/>
              </a:rPr>
              <a:t>Lehre</a:t>
            </a:r>
            <a:r>
              <a:rPr lang="en-GB" sz="1200" kern="1200" noProof="0" dirty="0" smtClean="0">
                <a:solidFill>
                  <a:schemeClr val="tx1"/>
                </a:solidFill>
                <a:effectLst/>
                <a:latin typeface="Arial" pitchFamily="39" charset="0"/>
                <a:ea typeface="+mn-ea"/>
                <a:cs typeface="+mn-cs"/>
              </a:rPr>
              <a:t>, Centre for Development and Environment (CDE), </a:t>
            </a:r>
            <a:r>
              <a:rPr lang="en-GB" sz="1200" kern="1200" noProof="0" dirty="0" err="1" smtClean="0">
                <a:solidFill>
                  <a:schemeClr val="tx1"/>
                </a:solidFill>
                <a:effectLst/>
                <a:latin typeface="Arial" pitchFamily="39" charset="0"/>
                <a:ea typeface="+mn-ea"/>
                <a:cs typeface="+mn-cs"/>
              </a:rPr>
              <a:t>Bereich</a:t>
            </a:r>
            <a:r>
              <a:rPr lang="en-GB" sz="1200" kern="1200" noProof="0" dirty="0" smtClean="0">
                <a:solidFill>
                  <a:schemeClr val="tx1"/>
                </a:solidFill>
                <a:effectLst/>
                <a:latin typeface="Arial" pitchFamily="39" charset="0"/>
                <a:ea typeface="+mn-ea"/>
                <a:cs typeface="+mn-cs"/>
              </a:rPr>
              <a:t> </a:t>
            </a:r>
            <a:r>
              <a:rPr lang="en-GB" sz="1200" kern="1200" noProof="0" dirty="0" err="1" smtClean="0">
                <a:solidFill>
                  <a:schemeClr val="tx1"/>
                </a:solidFill>
                <a:effectLst/>
                <a:latin typeface="Arial" pitchFamily="39" charset="0"/>
                <a:ea typeface="+mn-ea"/>
                <a:cs typeface="+mn-cs"/>
              </a:rPr>
              <a:t>Hochschuldidaktik</a:t>
            </a:r>
            <a:r>
              <a:rPr lang="en-GB" sz="1200" kern="1200" noProof="0" dirty="0" smtClean="0">
                <a:solidFill>
                  <a:schemeClr val="tx1"/>
                </a:solidFill>
                <a:effectLst/>
                <a:latin typeface="Arial" pitchFamily="39" charset="0"/>
                <a:ea typeface="+mn-ea"/>
                <a:cs typeface="+mn-cs"/>
              </a:rPr>
              <a:t> &amp; </a:t>
            </a:r>
            <a:r>
              <a:rPr lang="en-GB" sz="1200" kern="1200" noProof="0" dirty="0" err="1" smtClean="0">
                <a:solidFill>
                  <a:schemeClr val="tx1"/>
                </a:solidFill>
                <a:effectLst/>
                <a:latin typeface="Arial" pitchFamily="39" charset="0"/>
                <a:ea typeface="+mn-ea"/>
                <a:cs typeface="+mn-cs"/>
              </a:rPr>
              <a:t>Lehrentwicklung</a:t>
            </a:r>
            <a:r>
              <a:rPr lang="en-GB" sz="1200" kern="1200" noProof="0" dirty="0" smtClean="0">
                <a:solidFill>
                  <a:schemeClr val="tx1"/>
                </a:solidFill>
                <a:effectLst/>
                <a:latin typeface="Arial" pitchFamily="39" charset="0"/>
                <a:ea typeface="+mn-ea"/>
                <a:cs typeface="+mn-cs"/>
              </a:rPr>
              <a:t>, und Bern Open Publishing (BOP). DOI: 10.7892/boris.82668</a:t>
            </a:r>
            <a:endParaRPr lang="en-GB" noProof="0" dirty="0"/>
          </a:p>
        </p:txBody>
      </p:sp>
      <p:sp>
        <p:nvSpPr>
          <p:cNvPr id="4" name="Foliennummernplatzhalter 3"/>
          <p:cNvSpPr>
            <a:spLocks noGrp="1"/>
          </p:cNvSpPr>
          <p:nvPr>
            <p:ph type="sldNum" sz="quarter" idx="10"/>
          </p:nvPr>
        </p:nvSpPr>
        <p:spPr/>
        <p:txBody>
          <a:bodyPr/>
          <a:lstStyle/>
          <a:p>
            <a:fld id="{E5700854-19FB-4351-BFDC-90AAE5F621F4}" type="slidenum">
              <a:rPr lang="de-CH" smtClean="0"/>
              <a:pPr/>
              <a:t>1</a:t>
            </a:fld>
            <a:endParaRPr lang="de-CH"/>
          </a:p>
        </p:txBody>
      </p:sp>
    </p:spTree>
    <p:extLst>
      <p:ext uri="{BB962C8B-B14F-4D97-AF65-F5344CB8AC3E}">
        <p14:creationId xmlns:p14="http://schemas.microsoft.com/office/powerpoint/2010/main" val="547076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E5700854-19FB-4351-BFDC-90AAE5F621F4}" type="slidenum">
              <a:rPr lang="de-CH" smtClean="0"/>
              <a:pPr/>
              <a:t>12</a:t>
            </a:fld>
            <a:endParaRPr lang="de-CH"/>
          </a:p>
        </p:txBody>
      </p:sp>
    </p:spTree>
    <p:extLst>
      <p:ext uri="{BB962C8B-B14F-4D97-AF65-F5344CB8AC3E}">
        <p14:creationId xmlns:p14="http://schemas.microsoft.com/office/powerpoint/2010/main" val="246274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9" charset="0"/>
                <a:ea typeface="+mn-ea"/>
                <a:cs typeface="+mn-cs"/>
              </a:rPr>
              <a:t>Despite numerous efforts in the past decades, current global development is far from sustainable. Global environmental problems through overuse of natural resources, social </a:t>
            </a:r>
            <a:r>
              <a:rPr lang="en-US" sz="1200" kern="1200" dirty="0" smtClean="0">
                <a:solidFill>
                  <a:schemeClr val="tx1"/>
                </a:solidFill>
                <a:effectLst/>
                <a:latin typeface="Arial" pitchFamily="39" charset="0"/>
                <a:ea typeface="+mn-ea"/>
                <a:cs typeface="+mn-cs"/>
              </a:rPr>
              <a:t>injustices</a:t>
            </a:r>
            <a:r>
              <a:rPr lang="en-US" sz="1200" kern="1200" dirty="0">
                <a:solidFill>
                  <a:schemeClr val="tx1"/>
                </a:solidFill>
                <a:effectLst/>
                <a:latin typeface="Arial" pitchFamily="39" charset="0"/>
                <a:ea typeface="+mn-ea"/>
                <a:cs typeface="+mn-cs"/>
              </a:rPr>
              <a:t>, and poverty persist or are even increasing. This means that </a:t>
            </a:r>
            <a:r>
              <a:rPr lang="en-US" sz="1200" kern="1200" dirty="0" smtClean="0">
                <a:solidFill>
                  <a:schemeClr val="tx1"/>
                </a:solidFill>
                <a:effectLst/>
                <a:latin typeface="Arial" pitchFamily="39" charset="0"/>
                <a:ea typeface="+mn-ea"/>
                <a:cs typeface="+mn-cs"/>
              </a:rPr>
              <a:t>efforts </a:t>
            </a:r>
            <a:r>
              <a:rPr lang="en-US" sz="1200" kern="1200" dirty="0">
                <a:solidFill>
                  <a:schemeClr val="tx1"/>
                </a:solidFill>
                <a:effectLst/>
                <a:latin typeface="Arial" pitchFamily="39" charset="0"/>
                <a:ea typeface="+mn-ea"/>
                <a:cs typeface="+mn-cs"/>
              </a:rPr>
              <a:t>to date have not been sufficient. Aggregated indicators such as the “ecological footprint” (</a:t>
            </a:r>
            <a:r>
              <a:rPr lang="en-US" sz="1200" kern="1200" dirty="0" err="1">
                <a:solidFill>
                  <a:schemeClr val="tx1"/>
                </a:solidFill>
                <a:effectLst/>
                <a:latin typeface="Arial" pitchFamily="39" charset="0"/>
                <a:ea typeface="+mn-ea"/>
                <a:cs typeface="+mn-cs"/>
              </a:rPr>
              <a:t>Wackernagel</a:t>
            </a:r>
            <a:r>
              <a:rPr lang="en-US" sz="1200" kern="1200" dirty="0">
                <a:solidFill>
                  <a:schemeClr val="tx1"/>
                </a:solidFill>
                <a:effectLst/>
                <a:latin typeface="Arial" pitchFamily="39" charset="0"/>
                <a:ea typeface="+mn-ea"/>
                <a:cs typeface="+mn-cs"/>
              </a:rPr>
              <a:t> und </a:t>
            </a:r>
            <a:r>
              <a:rPr lang="en-US" sz="1200" kern="1200" dirty="0" err="1">
                <a:solidFill>
                  <a:schemeClr val="tx1"/>
                </a:solidFill>
                <a:effectLst/>
                <a:latin typeface="Arial" pitchFamily="39" charset="0"/>
                <a:ea typeface="+mn-ea"/>
                <a:cs typeface="+mn-cs"/>
              </a:rPr>
              <a:t>Beyers</a:t>
            </a:r>
            <a:r>
              <a:rPr lang="en-US" sz="1200" kern="1200" dirty="0">
                <a:solidFill>
                  <a:schemeClr val="tx1"/>
                </a:solidFill>
                <a:effectLst/>
                <a:latin typeface="Arial" pitchFamily="39" charset="0"/>
                <a:ea typeface="+mn-ea"/>
                <a:cs typeface="+mn-cs"/>
              </a:rPr>
              <a:t> 2010) show that a significant global decline in energy and resource consumption can only be achieved if the world’s largest consumers, the industrialized countries, limit their consumption. This is vital if ecosystem functions are to be available to humans over future generations. In parallel, the Human Development Index (UNDP 2015) shows that the greatest deficits in socio-economic development still occur in the countries of the global South. Here, too, there is an urgent need for action. </a:t>
            </a:r>
          </a:p>
          <a:p>
            <a:endParaRPr lang="de-CH" dirty="0"/>
          </a:p>
        </p:txBody>
      </p:sp>
      <p:sp>
        <p:nvSpPr>
          <p:cNvPr id="4" name="Slide Number Placeholder 3"/>
          <p:cNvSpPr>
            <a:spLocks noGrp="1"/>
          </p:cNvSpPr>
          <p:nvPr>
            <p:ph type="sldNum" sz="quarter" idx="10"/>
          </p:nvPr>
        </p:nvSpPr>
        <p:spPr/>
        <p:txBody>
          <a:bodyPr/>
          <a:lstStyle/>
          <a:p>
            <a:fld id="{E5700854-19FB-4351-BFDC-90AAE5F621F4}" type="slidenum">
              <a:rPr lang="de-CH" smtClean="0"/>
              <a:pPr/>
              <a:t>15</a:t>
            </a:fld>
            <a:endParaRPr lang="de-CH"/>
          </a:p>
        </p:txBody>
      </p:sp>
    </p:spTree>
    <p:extLst>
      <p:ext uri="{BB962C8B-B14F-4D97-AF65-F5344CB8AC3E}">
        <p14:creationId xmlns:p14="http://schemas.microsoft.com/office/powerpoint/2010/main" val="282717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E5700854-19FB-4351-BFDC-90AAE5F621F4}" type="slidenum">
              <a:rPr lang="de-CH" smtClean="0"/>
              <a:pPr/>
              <a:t>16</a:t>
            </a:fld>
            <a:endParaRPr lang="de-CH"/>
          </a:p>
        </p:txBody>
      </p:sp>
    </p:spTree>
    <p:extLst>
      <p:ext uri="{BB962C8B-B14F-4D97-AF65-F5344CB8AC3E}">
        <p14:creationId xmlns:p14="http://schemas.microsoft.com/office/powerpoint/2010/main" val="77246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E5700854-19FB-4351-BFDC-90AAE5F621F4}" type="slidenum">
              <a:rPr lang="de-CH" smtClean="0"/>
              <a:pPr/>
              <a:t>17</a:t>
            </a:fld>
            <a:endParaRPr lang="de-CH"/>
          </a:p>
        </p:txBody>
      </p:sp>
    </p:spTree>
    <p:extLst>
      <p:ext uri="{BB962C8B-B14F-4D97-AF65-F5344CB8AC3E}">
        <p14:creationId xmlns:p14="http://schemas.microsoft.com/office/powerpoint/2010/main" val="1757029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E5700854-19FB-4351-BFDC-90AAE5F621F4}" type="slidenum">
              <a:rPr lang="de-CH" smtClean="0"/>
              <a:pPr/>
              <a:t>18</a:t>
            </a:fld>
            <a:endParaRPr lang="de-CH"/>
          </a:p>
        </p:txBody>
      </p:sp>
    </p:spTree>
    <p:extLst>
      <p:ext uri="{BB962C8B-B14F-4D97-AF65-F5344CB8AC3E}">
        <p14:creationId xmlns:p14="http://schemas.microsoft.com/office/powerpoint/2010/main" val="167541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smtClean="0">
                <a:solidFill>
                  <a:schemeClr val="tx1"/>
                </a:solidFill>
                <a:effectLst/>
                <a:latin typeface="Arial" pitchFamily="39" charset="0"/>
                <a:ea typeface="+mn-ea"/>
                <a:cs typeface="+mn-cs"/>
              </a:rPr>
              <a:t>Phenomena such as climate change, loss of biodiversity, poverty, and social injustices can be viewed from different disciplinary perspectives. Overall, however, they can only be explained by a multitude of biophysical, socio-cultural, and economic processes which influence each other and whose interlinkages and dynamics are intensified by increasing globalization.</a:t>
            </a:r>
          </a:p>
          <a:p>
            <a:endParaRPr lang="en-GB" sz="1200" kern="1200" noProof="0" dirty="0" smtClean="0">
              <a:solidFill>
                <a:schemeClr val="tx1"/>
              </a:solidFill>
              <a:effectLst/>
              <a:latin typeface="Arial" pitchFamily="39" charset="0"/>
              <a:ea typeface="+mn-ea"/>
              <a:cs typeface="+mn-cs"/>
            </a:endParaRPr>
          </a:p>
          <a:p>
            <a:r>
              <a:rPr lang="en-GB" sz="1200" b="1" kern="1200" noProof="0" dirty="0" smtClean="0">
                <a:solidFill>
                  <a:schemeClr val="tx1"/>
                </a:solidFill>
                <a:effectLst/>
                <a:latin typeface="Arial" pitchFamily="39" charset="0"/>
                <a:ea typeface="+mn-ea"/>
                <a:cs typeface="+mn-cs"/>
              </a:rPr>
              <a:t>An example</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noProof="0" dirty="0" smtClean="0"/>
              <a:t>Intensive land use in the highlands of Ethiopia causes measurable processes of degradation of natural resources such as plants, water, and soils. Degradation processes can in principle be investigated using purely natural science (biophysical) methods. These resources provide the livelihoods for 80% of the population, which only have little room for manoeuvre. Solutions (resource protection measures) must therefore not only be environmentally compatible – but also economically and socially viable. Finding solutions and, later, monitoring their effects, requires an integration of e.g. biophysical and socio-economic methods in </a:t>
            </a:r>
            <a:r>
              <a:rPr lang="en-GB" sz="1200" i="1" noProof="0" dirty="0" smtClean="0"/>
              <a:t>one</a:t>
            </a:r>
            <a:r>
              <a:rPr lang="en-GB" sz="1200" noProof="0" dirty="0" smtClean="0"/>
              <a:t> research approach.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noProof="0" dirty="0" smtClean="0">
              <a:solidFill>
                <a:schemeClr val="tx1"/>
              </a:solidFill>
              <a:effectLst/>
              <a:latin typeface="Arial" pitchFamily="39"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noProof="0" dirty="0" smtClean="0">
                <a:solidFill>
                  <a:schemeClr val="tx1"/>
                </a:solidFill>
                <a:effectLst/>
                <a:latin typeface="Arial" pitchFamily="39" charset="0"/>
                <a:ea typeface="+mn-ea"/>
                <a:cs typeface="+mn-cs"/>
              </a:rPr>
              <a:t>Indeed, one-sided solutions or national political steering instruments are unable to control or reverse negative developments.</a:t>
            </a:r>
            <a:r>
              <a:rPr lang="en-GB" sz="1200" kern="1200" baseline="0" noProof="0" dirty="0" smtClean="0">
                <a:solidFill>
                  <a:schemeClr val="tx1"/>
                </a:solidFill>
                <a:effectLst/>
                <a:latin typeface="Arial" pitchFamily="39" charset="0"/>
                <a:ea typeface="+mn-ea"/>
                <a:cs typeface="+mn-cs"/>
              </a:rPr>
              <a:t> They</a:t>
            </a:r>
            <a:r>
              <a:rPr lang="en-GB" sz="1200" kern="1200" noProof="0" dirty="0" smtClean="0">
                <a:solidFill>
                  <a:schemeClr val="tx1"/>
                </a:solidFill>
                <a:effectLst/>
                <a:latin typeface="Arial" pitchFamily="39" charset="0"/>
                <a:ea typeface="+mn-ea"/>
                <a:cs typeface="+mn-cs"/>
              </a:rPr>
              <a:t> often lead to new problems such as violent conflict and uncontrolled migration. For example, predominantly economically-oriented structural adjustment programmes of the World Bank in the 1990s (market liberalization, deregulation, etc.) intensified poverty among broad population sectors in many developing countries, as well as social conflicts and environmental degradation. </a:t>
            </a:r>
          </a:p>
          <a:p>
            <a:endParaRPr lang="en-GB" sz="1200" kern="1200" noProof="0" dirty="0" smtClean="0">
              <a:solidFill>
                <a:schemeClr val="tx1"/>
              </a:solidFill>
              <a:effectLst/>
              <a:latin typeface="Arial" pitchFamily="39" charset="0"/>
              <a:ea typeface="+mn-ea"/>
              <a:cs typeface="+mn-cs"/>
            </a:endParaRPr>
          </a:p>
          <a:p>
            <a:r>
              <a:rPr lang="en-GB" sz="1200" kern="1200" noProof="0" dirty="0" smtClean="0">
                <a:solidFill>
                  <a:schemeClr val="tx1"/>
                </a:solidFill>
                <a:effectLst/>
                <a:latin typeface="Arial" pitchFamily="39" charset="0"/>
                <a:ea typeface="+mn-ea"/>
                <a:cs typeface="+mn-cs"/>
              </a:rPr>
              <a:t>Without a major rethink, the same or similar approaches will</a:t>
            </a:r>
            <a:r>
              <a:rPr lang="en-GB" sz="1200" kern="1200" baseline="0" noProof="0" dirty="0" smtClean="0">
                <a:solidFill>
                  <a:schemeClr val="tx1"/>
                </a:solidFill>
                <a:effectLst/>
                <a:latin typeface="Arial" pitchFamily="39" charset="0"/>
                <a:ea typeface="+mn-ea"/>
                <a:cs typeface="+mn-cs"/>
              </a:rPr>
              <a:t> continue</a:t>
            </a:r>
            <a:r>
              <a:rPr lang="en-GB" sz="1200" kern="1200" noProof="0" dirty="0" smtClean="0">
                <a:solidFill>
                  <a:schemeClr val="tx1"/>
                </a:solidFill>
                <a:effectLst/>
                <a:latin typeface="Arial" pitchFamily="39" charset="0"/>
                <a:ea typeface="+mn-ea"/>
                <a:cs typeface="+mn-cs"/>
              </a:rPr>
              <a:t> being propagated – with only moderate success – while alternative approaches are not considered.</a:t>
            </a:r>
            <a:endParaRPr lang="en-GB" sz="1200" kern="1200" noProof="0" dirty="0">
              <a:solidFill>
                <a:schemeClr val="tx1"/>
              </a:solidFill>
              <a:effectLst/>
              <a:latin typeface="Arial" pitchFamily="39" charset="0"/>
              <a:ea typeface="+mn-ea"/>
              <a:cs typeface="+mn-cs"/>
            </a:endParaRPr>
          </a:p>
        </p:txBody>
      </p:sp>
      <p:sp>
        <p:nvSpPr>
          <p:cNvPr id="4" name="Slide Number Placeholder 3"/>
          <p:cNvSpPr>
            <a:spLocks noGrp="1"/>
          </p:cNvSpPr>
          <p:nvPr>
            <p:ph type="sldNum" sz="quarter" idx="10"/>
          </p:nvPr>
        </p:nvSpPr>
        <p:spPr/>
        <p:txBody>
          <a:bodyPr/>
          <a:lstStyle/>
          <a:p>
            <a:fld id="{E5700854-19FB-4351-BFDC-90AAE5F621F4}" type="slidenum">
              <a:rPr lang="de-CH" smtClean="0"/>
              <a:pPr/>
              <a:t>19</a:t>
            </a:fld>
            <a:endParaRPr lang="de-CH"/>
          </a:p>
        </p:txBody>
      </p:sp>
    </p:spTree>
    <p:extLst>
      <p:ext uri="{BB962C8B-B14F-4D97-AF65-F5344CB8AC3E}">
        <p14:creationId xmlns:p14="http://schemas.microsoft.com/office/powerpoint/2010/main" val="3573139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smtClean="0">
                <a:solidFill>
                  <a:schemeClr val="tx1"/>
                </a:solidFill>
                <a:effectLst/>
                <a:latin typeface="Arial" pitchFamily="39" charset="0"/>
                <a:ea typeface="+mn-ea"/>
                <a:cs typeface="+mn-cs"/>
              </a:rPr>
              <a:t>In-depth knowledge is a central basis for decision-making in the negotiation process around SD. Thanks to existing (disciplinary) research and teaching, many foundations have already been laid that contribute to the understanding of the environment, society, and the economy. The various disciplines have developed research approaches, tools, and measures that are of direct or indirect importance to SD, such as methods to record development trends, improve analysis and communication, or enable early detection of problems. These also include models and forecasting scenarios, technologies for use of renewable energies, understanding of motivation and decision-making, and recognizing the importance of cultural diversity and biodiversity. Thus, the disciplines play an important role in highlighting clearly defined problem areas and provide important contributions to solving them. They also stimulate SD-relevant innovations, which are then implemented in industry, society, politics, or culture. But the results of scientific work can be used by different actors for a wide range of purposes – including actions with an unsustainable impact. </a:t>
            </a:r>
            <a:r>
              <a:rPr lang="en-GB" sz="1200" b="0" kern="1200" noProof="0" dirty="0" smtClean="0">
                <a:solidFill>
                  <a:schemeClr val="tx1"/>
                </a:solidFill>
                <a:effectLst/>
                <a:latin typeface="Arial" pitchFamily="39" charset="0"/>
                <a:ea typeface="+mn-ea"/>
                <a:cs typeface="+mn-cs"/>
              </a:rPr>
              <a:t>There is thus also a need for an ethical component.</a:t>
            </a:r>
          </a:p>
          <a:p>
            <a:endParaRPr lang="en-GB" sz="1200" b="1" kern="1200" noProof="0" dirty="0" smtClean="0">
              <a:solidFill>
                <a:schemeClr val="tx1"/>
              </a:solidFill>
              <a:effectLst/>
              <a:highlight>
                <a:srgbClr val="FFFF00"/>
              </a:highlight>
              <a:latin typeface="Arial" pitchFamily="39" charset="0"/>
              <a:ea typeface="+mn-ea"/>
              <a:cs typeface="+mn-cs"/>
            </a:endParaRPr>
          </a:p>
          <a:p>
            <a:r>
              <a:rPr lang="en-GB" sz="1200" kern="1200" noProof="0" dirty="0" smtClean="0">
                <a:solidFill>
                  <a:schemeClr val="tx1"/>
                </a:solidFill>
                <a:effectLst/>
                <a:latin typeface="Arial" pitchFamily="39" charset="0"/>
                <a:ea typeface="+mn-ea"/>
                <a:cs typeface="+mn-cs"/>
              </a:rPr>
              <a:t>Each discipline has its specific, historically and culturally</a:t>
            </a:r>
            <a:r>
              <a:rPr lang="en-GB" sz="1200" kern="1200" baseline="0" noProof="0" dirty="0" smtClean="0">
                <a:solidFill>
                  <a:schemeClr val="tx1"/>
                </a:solidFill>
                <a:effectLst/>
                <a:latin typeface="Arial" pitchFamily="39" charset="0"/>
                <a:ea typeface="+mn-ea"/>
                <a:cs typeface="+mn-cs"/>
              </a:rPr>
              <a:t> </a:t>
            </a:r>
            <a:r>
              <a:rPr lang="en-GB" sz="1200" kern="1200" noProof="0" dirty="0" smtClean="0">
                <a:solidFill>
                  <a:schemeClr val="tx1"/>
                </a:solidFill>
                <a:effectLst/>
                <a:latin typeface="Arial" pitchFamily="39" charset="0"/>
                <a:ea typeface="+mn-ea"/>
                <a:cs typeface="+mn-cs"/>
              </a:rPr>
              <a:t>evolved importance for society, and thus also for SD. How pronounced or obvious the relation is can vary. A first step towards SD — and an important signal to society — is for the university to clearly state the importance of these diverse implicit references to SD. A key approach for research and teaching for SD is a reflection on one’s own ontological and epistemological foundations, the delimitation from other disciplines, and the potential for interdisciplinary cooperation. This involves asking important questions, e.g. what values are the basis of the respective scientific disciplines, how is a discipline positioned in relation to the normative orientation of SD, and how can it contribute to the pan-societal search, learning, and shaping process. What is the discipline’s position on the value of nature for humans, on</a:t>
            </a:r>
            <a:r>
              <a:rPr lang="en-GB" sz="1200" kern="1200" baseline="0" noProof="0" dirty="0" smtClean="0">
                <a:solidFill>
                  <a:schemeClr val="tx1"/>
                </a:solidFill>
                <a:effectLst/>
                <a:latin typeface="Arial" pitchFamily="39" charset="0"/>
                <a:ea typeface="+mn-ea"/>
                <a:cs typeface="+mn-cs"/>
              </a:rPr>
              <a:t> </a:t>
            </a:r>
            <a:r>
              <a:rPr lang="en-GB" sz="1200" kern="1200" noProof="0" dirty="0" smtClean="0">
                <a:solidFill>
                  <a:schemeClr val="tx1"/>
                </a:solidFill>
                <a:effectLst/>
                <a:latin typeface="Arial" pitchFamily="39" charset="0"/>
                <a:ea typeface="+mn-ea"/>
                <a:cs typeface="+mn-cs"/>
              </a:rPr>
              <a:t>justice and human rights, on the postulate of economic growth, on technology development, and on the responsibilities of ethics and science for the future?</a:t>
            </a:r>
          </a:p>
          <a:p>
            <a:endParaRPr lang="en-GB" sz="1200" kern="1200" noProof="0" dirty="0" smtClean="0">
              <a:solidFill>
                <a:schemeClr val="tx1"/>
              </a:solidFill>
              <a:effectLst/>
              <a:latin typeface="Arial" pitchFamily="39" charset="0"/>
              <a:ea typeface="+mn-ea"/>
              <a:cs typeface="+mn-cs"/>
            </a:endParaRPr>
          </a:p>
          <a:p>
            <a:r>
              <a:rPr lang="en-GB" sz="1200" kern="1200" noProof="0" dirty="0" smtClean="0">
                <a:solidFill>
                  <a:schemeClr val="tx1"/>
                </a:solidFill>
                <a:effectLst/>
                <a:latin typeface="Arial" pitchFamily="39" charset="0"/>
                <a:ea typeface="+mn-ea"/>
                <a:cs typeface="+mn-cs"/>
              </a:rPr>
              <a:t>Once the disciplinary connections to SD are clarified, further steps can be taken, such as developing </a:t>
            </a:r>
            <a:r>
              <a:rPr lang="en-GB" sz="1200" i="1" kern="1200" noProof="0" dirty="0" smtClean="0">
                <a:solidFill>
                  <a:schemeClr val="tx1"/>
                </a:solidFill>
                <a:effectLst/>
                <a:latin typeface="Arial" pitchFamily="39" charset="0"/>
                <a:ea typeface="+mn-ea"/>
                <a:cs typeface="+mn-cs"/>
              </a:rPr>
              <a:t>inter- und transdisciplinary research </a:t>
            </a:r>
            <a:r>
              <a:rPr lang="en-GB" sz="1200" kern="1200" noProof="0" dirty="0" smtClean="0">
                <a:solidFill>
                  <a:schemeClr val="tx1"/>
                </a:solidFill>
                <a:effectLst/>
                <a:latin typeface="Arial" pitchFamily="39" charset="0"/>
                <a:ea typeface="+mn-ea"/>
                <a:cs typeface="+mn-cs"/>
              </a:rPr>
              <a:t>in the field of complex </a:t>
            </a:r>
            <a:r>
              <a:rPr lang="en-GB" sz="1200" kern="1200" noProof="0" dirty="0" smtClean="0">
                <a:solidFill>
                  <a:schemeClr val="tx1"/>
                </a:solidFill>
                <a:effectLst/>
                <a:latin typeface="Arial" pitchFamily="39" charset="0"/>
                <a:ea typeface="+mn-ea"/>
                <a:cs typeface="+mn-cs"/>
              </a:rPr>
              <a:t>social-ecological </a:t>
            </a:r>
            <a:r>
              <a:rPr lang="en-GB" sz="1200" kern="1200" noProof="0" dirty="0" smtClean="0">
                <a:solidFill>
                  <a:schemeClr val="tx1"/>
                </a:solidFill>
                <a:effectLst/>
                <a:latin typeface="Arial" pitchFamily="39" charset="0"/>
                <a:ea typeface="+mn-ea"/>
                <a:cs typeface="+mn-cs"/>
              </a:rPr>
              <a:t>interrelations. Interdisciplinary cooperation requires efforts in integration. To record, analyse, and assess complex changes and trends requires integrative measurement and data collection concepts, methodologies, and analytical processes. A prerequisite for this is for all participating groups to have a minimal basic understanding of the other scientific traditions, epistemologies, methods, procedures, etc. This is hardly possible without having first reflected on one’s own disciplinary understanding and the relation of one’s discipline to SD. This opens new perspectives for all involved disciplines and strengthens their innovation potential and their respective scientific understanding.</a:t>
            </a:r>
            <a:endParaRPr lang="en-GB" sz="1200" kern="1200" noProof="0" dirty="0">
              <a:solidFill>
                <a:schemeClr val="tx1"/>
              </a:solidFill>
              <a:effectLst/>
              <a:latin typeface="Arial" pitchFamily="39" charset="0"/>
              <a:ea typeface="+mn-ea"/>
              <a:cs typeface="+mn-cs"/>
            </a:endParaRPr>
          </a:p>
        </p:txBody>
      </p:sp>
      <p:sp>
        <p:nvSpPr>
          <p:cNvPr id="4" name="Slide Number Placeholder 3"/>
          <p:cNvSpPr>
            <a:spLocks noGrp="1"/>
          </p:cNvSpPr>
          <p:nvPr>
            <p:ph type="sldNum" sz="quarter" idx="10"/>
          </p:nvPr>
        </p:nvSpPr>
        <p:spPr/>
        <p:txBody>
          <a:bodyPr/>
          <a:lstStyle/>
          <a:p>
            <a:fld id="{E5700854-19FB-4351-BFDC-90AAE5F621F4}" type="slidenum">
              <a:rPr lang="de-CH" smtClean="0"/>
              <a:pPr/>
              <a:t>20</a:t>
            </a:fld>
            <a:endParaRPr lang="de-CH"/>
          </a:p>
        </p:txBody>
      </p:sp>
    </p:spTree>
    <p:extLst>
      <p:ext uri="{BB962C8B-B14F-4D97-AF65-F5344CB8AC3E}">
        <p14:creationId xmlns:p14="http://schemas.microsoft.com/office/powerpoint/2010/main" val="56820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smtClean="0">
                <a:solidFill>
                  <a:schemeClr val="tx1"/>
                </a:solidFill>
                <a:effectLst/>
                <a:latin typeface="Arial" pitchFamily="39" charset="0"/>
                <a:ea typeface="+mn-ea"/>
                <a:cs typeface="+mn-cs"/>
              </a:rPr>
              <a:t>Possible educational contents of SD-relevant courses result from the connection between the thematic and epistemological focuses of a scientific discipline on the one hand, and SD on the other. In some disciplines such links are obvious; in many disciplines the link is implicit but not explicitly mentioned; in others still it still has to be identified.</a:t>
            </a:r>
          </a:p>
          <a:p>
            <a:endParaRPr lang="en-GB" sz="1200" kern="1200" noProof="0" dirty="0" smtClean="0">
              <a:solidFill>
                <a:schemeClr val="tx1"/>
              </a:solidFill>
              <a:effectLst/>
              <a:latin typeface="Arial" pitchFamily="39" charset="0"/>
              <a:ea typeface="+mn-ea"/>
              <a:cs typeface="+mn-cs"/>
            </a:endParaRPr>
          </a:p>
          <a:p>
            <a:pPr>
              <a:spcBef>
                <a:spcPts val="0"/>
              </a:spcBef>
              <a:spcAft>
                <a:spcPts val="0"/>
              </a:spcAft>
            </a:pPr>
            <a:r>
              <a:rPr lang="en-GB" sz="1200" noProof="0" dirty="0" smtClean="0"/>
              <a:t>We propose using SD models and conceptual frameworks pragmatically. Simple models (e.g. with three dimensions of SD) allow an introduction to the subject, but ignore many important aspects or don’t make them explicit. Complex models contain fewer gaps, but are difficult to communicate. </a:t>
            </a:r>
          </a:p>
          <a:p>
            <a:pPr>
              <a:spcBef>
                <a:spcPts val="0"/>
              </a:spcBef>
              <a:spcAft>
                <a:spcPts val="0"/>
              </a:spcAft>
            </a:pPr>
            <a:endParaRPr lang="en-GB" sz="1200" noProof="0" dirty="0" smtClean="0"/>
          </a:p>
          <a:p>
            <a:pPr>
              <a:spcBef>
                <a:spcPts val="0"/>
              </a:spcBef>
              <a:spcAft>
                <a:spcPts val="0"/>
              </a:spcAft>
            </a:pPr>
            <a:r>
              <a:rPr lang="en-GB" sz="1200" noProof="0" dirty="0" smtClean="0"/>
              <a:t>No template will be able to contain </a:t>
            </a:r>
            <a:r>
              <a:rPr lang="en-GB" sz="1200" i="1" noProof="0" dirty="0" smtClean="0"/>
              <a:t>all</a:t>
            </a:r>
            <a:r>
              <a:rPr lang="en-GB" sz="1200" noProof="0" dirty="0" smtClean="0"/>
              <a:t> connection possibilities for </a:t>
            </a:r>
            <a:r>
              <a:rPr lang="en-GB" sz="1200" i="1" noProof="0" dirty="0" smtClean="0"/>
              <a:t>all</a:t>
            </a:r>
            <a:r>
              <a:rPr lang="en-GB" sz="1200" noProof="0" dirty="0" smtClean="0"/>
              <a:t> disciplines. Existing models and concepts should not immediately be discarded if they do not visibly</a:t>
            </a:r>
            <a:r>
              <a:rPr lang="en-GB" sz="1200" baseline="0" noProof="0" dirty="0" smtClean="0"/>
              <a:t> show the</a:t>
            </a:r>
            <a:r>
              <a:rPr lang="en-GB" sz="1200" noProof="0" dirty="0" smtClean="0"/>
              <a:t> connection between</a:t>
            </a:r>
            <a:r>
              <a:rPr lang="en-GB" sz="1200" baseline="0" noProof="0" dirty="0" smtClean="0"/>
              <a:t> SD and </a:t>
            </a:r>
            <a:r>
              <a:rPr lang="en-GB" sz="1200" noProof="0" dirty="0" smtClean="0"/>
              <a:t>your discipline and its topics. Instead, this lack should be seen as an encouragement to supplement important aspects and perspectives.</a:t>
            </a:r>
          </a:p>
          <a:p>
            <a:pPr>
              <a:spcBef>
                <a:spcPts val="0"/>
              </a:spcBef>
              <a:spcAft>
                <a:spcPts val="0"/>
              </a:spcAft>
            </a:pPr>
            <a:endParaRPr lang="en-GB" sz="1200" kern="50" noProof="0" dirty="0" smtClean="0">
              <a:latin typeface="Arial"/>
              <a:ea typeface="MS Mincho"/>
              <a:cs typeface="Times New Roman"/>
            </a:endParaRPr>
          </a:p>
          <a:p>
            <a:r>
              <a:rPr lang="en-GB" sz="1200" kern="1200" noProof="0" dirty="0" smtClean="0">
                <a:solidFill>
                  <a:schemeClr val="tx1"/>
                </a:solidFill>
                <a:effectLst/>
                <a:latin typeface="Arial" pitchFamily="39" charset="0"/>
                <a:ea typeface="+mn-ea"/>
                <a:cs typeface="+mn-cs"/>
              </a:rPr>
              <a:t>This exercise is a way of identifying the links between SD and your discipline – e.g. by students. The models on the following slides can be used for this purpose.</a:t>
            </a:r>
            <a:endParaRPr lang="en-GB" noProof="0" dirty="0"/>
          </a:p>
        </p:txBody>
      </p:sp>
      <p:sp>
        <p:nvSpPr>
          <p:cNvPr id="4" name="Slide Number Placeholder 3"/>
          <p:cNvSpPr>
            <a:spLocks noGrp="1"/>
          </p:cNvSpPr>
          <p:nvPr>
            <p:ph type="sldNum" sz="quarter" idx="10"/>
          </p:nvPr>
        </p:nvSpPr>
        <p:spPr/>
        <p:txBody>
          <a:bodyPr/>
          <a:lstStyle/>
          <a:p>
            <a:fld id="{E5700854-19FB-4351-BFDC-90AAE5F621F4}" type="slidenum">
              <a:rPr lang="de-CH" smtClean="0"/>
              <a:pPr/>
              <a:t>21</a:t>
            </a:fld>
            <a:endParaRPr lang="de-CH"/>
          </a:p>
        </p:txBody>
      </p:sp>
    </p:spTree>
    <p:extLst>
      <p:ext uri="{BB962C8B-B14F-4D97-AF65-F5344CB8AC3E}">
        <p14:creationId xmlns:p14="http://schemas.microsoft.com/office/powerpoint/2010/main" val="80703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E5700854-19FB-4351-BFDC-90AAE5F621F4}" type="slidenum">
              <a:rPr lang="de-CH" smtClean="0"/>
              <a:pPr/>
              <a:t>24</a:t>
            </a:fld>
            <a:endParaRPr lang="de-CH"/>
          </a:p>
        </p:txBody>
      </p:sp>
    </p:spTree>
    <p:extLst>
      <p:ext uri="{BB962C8B-B14F-4D97-AF65-F5344CB8AC3E}">
        <p14:creationId xmlns:p14="http://schemas.microsoft.com/office/powerpoint/2010/main" val="245399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smtClean="0">
                <a:solidFill>
                  <a:schemeClr val="tx1"/>
                </a:solidFill>
                <a:effectLst/>
                <a:latin typeface="Arial" pitchFamily="39" charset="0"/>
                <a:ea typeface="+mn-ea"/>
                <a:cs typeface="+mn-cs"/>
              </a:rPr>
              <a:t>Finding out how and where your discipline is connected with the Doughnut Model or the UN SDGs can help you position it with respect to SD. These are starting points to highlight existing ways</a:t>
            </a:r>
            <a:r>
              <a:rPr lang="en-GB" sz="1200" kern="1200" baseline="0" noProof="0" dirty="0" smtClean="0">
                <a:solidFill>
                  <a:schemeClr val="tx1"/>
                </a:solidFill>
                <a:effectLst/>
                <a:latin typeface="Arial" pitchFamily="39" charset="0"/>
                <a:ea typeface="+mn-ea"/>
                <a:cs typeface="+mn-cs"/>
              </a:rPr>
              <a:t> in which</a:t>
            </a:r>
            <a:r>
              <a:rPr lang="en-GB" sz="1200" kern="1200" noProof="0" dirty="0" smtClean="0">
                <a:solidFill>
                  <a:schemeClr val="tx1"/>
                </a:solidFill>
                <a:effectLst/>
                <a:latin typeface="Arial" pitchFamily="39" charset="0"/>
                <a:ea typeface="+mn-ea"/>
                <a:cs typeface="+mn-cs"/>
              </a:rPr>
              <a:t> your discipline refers to SD and identify possible anchoring points. Once the thematic links are made, these can be further concretized by asking which forms of knowledge are important in that particular discipline with respect to SD. </a:t>
            </a:r>
          </a:p>
          <a:p>
            <a:endParaRPr lang="en-GB" sz="1200" b="1" kern="1200" noProof="0" dirty="0" smtClean="0">
              <a:solidFill>
                <a:schemeClr val="tx1"/>
              </a:solidFill>
              <a:effectLst/>
              <a:latin typeface="Arial" pitchFamily="39" charset="0"/>
              <a:ea typeface="+mn-ea"/>
              <a:cs typeface="+mn-cs"/>
            </a:endParaRPr>
          </a:p>
          <a:p>
            <a:pPr lvl="0"/>
            <a:r>
              <a:rPr lang="en-GB" sz="1200" b="1" kern="1200" noProof="0" dirty="0" smtClean="0">
                <a:solidFill>
                  <a:schemeClr val="tx1"/>
                </a:solidFill>
                <a:effectLst/>
                <a:latin typeface="Arial" pitchFamily="39" charset="0"/>
                <a:ea typeface="+mn-ea"/>
                <a:cs typeface="+mn-cs"/>
              </a:rPr>
              <a:t>Systems knowledge</a:t>
            </a:r>
            <a:r>
              <a:rPr lang="en-GB" sz="1200" kern="1200" noProof="0" dirty="0" smtClean="0">
                <a:solidFill>
                  <a:schemeClr val="tx1"/>
                </a:solidFill>
                <a:effectLst/>
                <a:latin typeface="Arial" pitchFamily="39" charset="0"/>
                <a:ea typeface="+mn-ea"/>
                <a:cs typeface="+mn-cs"/>
              </a:rPr>
              <a:t> — Understanding how the environment, society, and economy function – individually, or as complex interactions;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kern="1200" noProof="0" dirty="0" smtClean="0">
                <a:solidFill>
                  <a:schemeClr val="tx1"/>
                </a:solidFill>
                <a:effectLst/>
                <a:latin typeface="Arial" pitchFamily="39" charset="0"/>
                <a:ea typeface="+mn-ea"/>
                <a:cs typeface="+mn-cs"/>
              </a:rPr>
              <a:t>Target knowledge</a:t>
            </a:r>
            <a:r>
              <a:rPr lang="en-GB" sz="1200" kern="1200" noProof="0" dirty="0" smtClean="0">
                <a:solidFill>
                  <a:schemeClr val="tx1"/>
                </a:solidFill>
                <a:effectLst/>
                <a:latin typeface="Arial" pitchFamily="39" charset="0"/>
                <a:ea typeface="+mn-ea"/>
                <a:cs typeface="+mn-cs"/>
              </a:rPr>
              <a:t> — Scientific contributions to decide the direction in which these relations can be steered towards a sustainable development; and</a:t>
            </a:r>
          </a:p>
          <a:p>
            <a:pPr lvl="0"/>
            <a:r>
              <a:rPr lang="en-GB" sz="1200" b="1" kern="1200" noProof="0" dirty="0" smtClean="0">
                <a:solidFill>
                  <a:schemeClr val="tx1"/>
                </a:solidFill>
                <a:effectLst/>
                <a:latin typeface="Arial" pitchFamily="39" charset="0"/>
                <a:ea typeface="+mn-ea"/>
                <a:cs typeface="+mn-cs"/>
              </a:rPr>
              <a:t>Transformation knowledge</a:t>
            </a:r>
            <a:r>
              <a:rPr lang="en-GB" sz="1200" kern="1200" noProof="0" dirty="0" smtClean="0">
                <a:solidFill>
                  <a:schemeClr val="tx1"/>
                </a:solidFill>
                <a:effectLst/>
                <a:latin typeface="Arial" pitchFamily="39" charset="0"/>
                <a:ea typeface="+mn-ea"/>
                <a:cs typeface="+mn-cs"/>
              </a:rPr>
              <a:t> — Scientific contributions to implementation, e.g. in the form of rules, solutions, measures, cultural practices, or technologies to promote sustainable development; this includes monitoring and a review of goal achievement with disciplinary and interdisciplinary scientific methods.</a:t>
            </a:r>
          </a:p>
          <a:p>
            <a:pPr lvl="0"/>
            <a:r>
              <a:rPr lang="en-GB" sz="1200" kern="1200" noProof="0" dirty="0" smtClean="0">
                <a:solidFill>
                  <a:schemeClr val="tx1"/>
                </a:solidFill>
                <a:effectLst/>
                <a:latin typeface="Arial" pitchFamily="39"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noProof="0" dirty="0" smtClean="0">
                <a:solidFill>
                  <a:schemeClr val="tx1"/>
                </a:solidFill>
                <a:effectLst/>
                <a:latin typeface="Arial" pitchFamily="39" charset="0"/>
                <a:ea typeface="+mn-ea"/>
                <a:cs typeface="+mn-cs"/>
              </a:rPr>
              <a:t>In principle, each discipline can contribute to all three forms of knowledge, albeit to varying degrees. Concretizing the links in this way requires an examination of, or reflection on, the scientific understanding of one’s own discipline. While systems knowledge is the core business of many scientific disciplines, target and transformation knowledge are normative, value-laden categories. To capture as many of their entry points to SD as possible, every discipline should try to identify contributions to all three forms of knowledge. This distinction is heuristic, i.e. it is not the final categorization</a:t>
            </a:r>
            <a:r>
              <a:rPr lang="en-GB" sz="1200" kern="1200" baseline="0" noProof="0" dirty="0" smtClean="0">
                <a:solidFill>
                  <a:schemeClr val="tx1"/>
                </a:solidFill>
                <a:effectLst/>
                <a:latin typeface="Arial" pitchFamily="39" charset="0"/>
                <a:ea typeface="+mn-ea"/>
                <a:cs typeface="+mn-cs"/>
              </a:rPr>
              <a:t> w</a:t>
            </a:r>
            <a:r>
              <a:rPr lang="en-GB" sz="1200" kern="1200" noProof="0" dirty="0" smtClean="0">
                <a:solidFill>
                  <a:schemeClr val="tx1"/>
                </a:solidFill>
                <a:effectLst/>
                <a:latin typeface="Arial" pitchFamily="39" charset="0"/>
                <a:ea typeface="+mn-ea"/>
                <a:cs typeface="+mn-cs"/>
              </a:rPr>
              <a:t>hich is decisive, but the process of reflecting on the relation between scientific work and SD. </a:t>
            </a:r>
          </a:p>
          <a:p>
            <a:endParaRPr lang="en-GB" sz="1200" kern="1200" noProof="0" dirty="0">
              <a:solidFill>
                <a:schemeClr val="tx1"/>
              </a:solidFill>
              <a:effectLst/>
              <a:latin typeface="Arial" pitchFamily="39" charset="0"/>
              <a:ea typeface="+mn-ea"/>
              <a:cs typeface="+mn-cs"/>
            </a:endParaRPr>
          </a:p>
        </p:txBody>
      </p:sp>
      <p:sp>
        <p:nvSpPr>
          <p:cNvPr id="4" name="Slide Number Placeholder 3"/>
          <p:cNvSpPr>
            <a:spLocks noGrp="1"/>
          </p:cNvSpPr>
          <p:nvPr>
            <p:ph type="sldNum" sz="quarter" idx="10"/>
          </p:nvPr>
        </p:nvSpPr>
        <p:spPr/>
        <p:txBody>
          <a:bodyPr/>
          <a:lstStyle/>
          <a:p>
            <a:fld id="{E5700854-19FB-4351-BFDC-90AAE5F621F4}" type="slidenum">
              <a:rPr lang="de-CH" smtClean="0"/>
              <a:pPr/>
              <a:t>25</a:t>
            </a:fld>
            <a:endParaRPr lang="de-CH"/>
          </a:p>
        </p:txBody>
      </p:sp>
    </p:spTree>
    <p:extLst>
      <p:ext uri="{BB962C8B-B14F-4D97-AF65-F5344CB8AC3E}">
        <p14:creationId xmlns:p14="http://schemas.microsoft.com/office/powerpoint/2010/main" val="2417458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9" charset="0"/>
                <a:ea typeface="+mn-ea"/>
                <a:cs typeface="+mn-cs"/>
              </a:rPr>
              <a:t>Since publication of the Brundtland Report in 1987, the term “Sustainable Development” (SD) has been used as a general guide for global social development. The report, </a:t>
            </a:r>
            <a:r>
              <a:rPr lang="en-US" sz="1200" i="1" kern="1200" dirty="0">
                <a:solidFill>
                  <a:schemeClr val="tx1"/>
                </a:solidFill>
                <a:effectLst/>
                <a:latin typeface="Arial" pitchFamily="39" charset="0"/>
                <a:ea typeface="+mn-ea"/>
                <a:cs typeface="+mn-cs"/>
              </a:rPr>
              <a:t>Our Common Future, </a:t>
            </a:r>
            <a:r>
              <a:rPr lang="en-US" sz="1200" kern="1200" dirty="0">
                <a:solidFill>
                  <a:schemeClr val="tx1"/>
                </a:solidFill>
                <a:effectLst/>
                <a:latin typeface="Arial" pitchFamily="39" charset="0"/>
                <a:ea typeface="+mn-ea"/>
                <a:cs typeface="+mn-cs"/>
              </a:rPr>
              <a:t>defines SD as “development that meets the needs of the present without compromising the ability of future generations to meet their own needs.” This understanding of SD was adopted in 1992 by the United Nations Conference on Environment and Development (UNCED </a:t>
            </a:r>
            <a:r>
              <a:rPr lang="en-GB" sz="1200" kern="1200" dirty="0">
                <a:solidFill>
                  <a:schemeClr val="tx1"/>
                </a:solidFill>
                <a:effectLst/>
                <a:latin typeface="Arial" pitchFamily="39" charset="0"/>
                <a:ea typeface="+mn-ea"/>
                <a:cs typeface="+mn-cs"/>
              </a:rPr>
              <a:t>– </a:t>
            </a:r>
            <a:r>
              <a:rPr lang="en-US" sz="1200" kern="1200" dirty="0">
                <a:solidFill>
                  <a:schemeClr val="tx1"/>
                </a:solidFill>
                <a:effectLst/>
                <a:latin typeface="Arial" pitchFamily="39" charset="0"/>
                <a:ea typeface="+mn-ea"/>
                <a:cs typeface="+mn-cs"/>
              </a:rPr>
              <a:t>also known as Rio </a:t>
            </a:r>
            <a:r>
              <a:rPr lang="en-US" sz="1200" kern="1200" dirty="0" smtClean="0">
                <a:solidFill>
                  <a:schemeClr val="tx1"/>
                </a:solidFill>
                <a:effectLst/>
                <a:latin typeface="Arial" pitchFamily="39" charset="0"/>
                <a:ea typeface="+mn-ea"/>
                <a:cs typeface="+mn-cs"/>
              </a:rPr>
              <a:t>Conference </a:t>
            </a:r>
            <a:r>
              <a:rPr lang="en-US" sz="1200" kern="1200" dirty="0">
                <a:solidFill>
                  <a:schemeClr val="tx1"/>
                </a:solidFill>
                <a:effectLst/>
                <a:latin typeface="Arial" pitchFamily="39" charset="0"/>
                <a:ea typeface="+mn-ea"/>
                <a:cs typeface="+mn-cs"/>
              </a:rPr>
              <a:t>or Earth Summit), and later by numerous organizations and governments </a:t>
            </a:r>
            <a:r>
              <a:rPr lang="en-GB" sz="1200" kern="1200" dirty="0">
                <a:solidFill>
                  <a:schemeClr val="tx1"/>
                </a:solidFill>
                <a:effectLst/>
                <a:latin typeface="Arial" pitchFamily="39" charset="0"/>
                <a:ea typeface="+mn-ea"/>
                <a:cs typeface="+mn-cs"/>
              </a:rPr>
              <a:t>–</a:t>
            </a:r>
            <a:r>
              <a:rPr lang="en-US" sz="1200" kern="1200" dirty="0">
                <a:solidFill>
                  <a:schemeClr val="tx1"/>
                </a:solidFill>
                <a:effectLst/>
                <a:latin typeface="Arial" pitchFamily="39" charset="0"/>
                <a:ea typeface="+mn-ea"/>
                <a:cs typeface="+mn-cs"/>
              </a:rPr>
              <a:t> and has since become the most widely used global reference. Like many other countries, Switzerland also represents this understanding both internally and externally. In addition to the environmental, </a:t>
            </a:r>
            <a:r>
              <a:rPr lang="en-US" sz="1200" kern="1200" dirty="0" smtClean="0">
                <a:solidFill>
                  <a:schemeClr val="tx1"/>
                </a:solidFill>
                <a:effectLst/>
                <a:latin typeface="Arial" pitchFamily="39" charset="0"/>
                <a:ea typeface="+mn-ea"/>
                <a:cs typeface="+mn-cs"/>
              </a:rPr>
              <a:t>sociocultural, </a:t>
            </a:r>
            <a:r>
              <a:rPr lang="en-US" sz="1200" kern="1200" dirty="0">
                <a:solidFill>
                  <a:schemeClr val="tx1"/>
                </a:solidFill>
                <a:effectLst/>
                <a:latin typeface="Arial" pitchFamily="39" charset="0"/>
                <a:ea typeface="+mn-ea"/>
                <a:cs typeface="+mn-cs"/>
              </a:rPr>
              <a:t>and economic </a:t>
            </a:r>
            <a:r>
              <a:rPr lang="en-US" sz="1200" kern="1200" dirty="0" smtClean="0">
                <a:solidFill>
                  <a:schemeClr val="tx1"/>
                </a:solidFill>
                <a:effectLst/>
                <a:latin typeface="Arial" pitchFamily="39" charset="0"/>
                <a:ea typeface="+mn-ea"/>
                <a:cs typeface="+mn-cs"/>
              </a:rPr>
              <a:t>aspects of SD, </a:t>
            </a:r>
            <a:r>
              <a:rPr lang="en-US" sz="1200" kern="1200" dirty="0">
                <a:solidFill>
                  <a:schemeClr val="tx1"/>
                </a:solidFill>
                <a:effectLst/>
                <a:latin typeface="Arial" pitchFamily="39" charset="0"/>
                <a:ea typeface="+mn-ea"/>
                <a:cs typeface="+mn-cs"/>
              </a:rPr>
              <a:t>the UN understanding also includes a spatial and a temporal sustainability dimension. </a:t>
            </a:r>
            <a:endParaRPr lang="de-CH" dirty="0"/>
          </a:p>
        </p:txBody>
      </p:sp>
      <p:sp>
        <p:nvSpPr>
          <p:cNvPr id="4" name="Slide Number Placeholder 3"/>
          <p:cNvSpPr>
            <a:spLocks noGrp="1"/>
          </p:cNvSpPr>
          <p:nvPr>
            <p:ph type="sldNum" sz="quarter" idx="10"/>
          </p:nvPr>
        </p:nvSpPr>
        <p:spPr/>
        <p:txBody>
          <a:bodyPr/>
          <a:lstStyle/>
          <a:p>
            <a:fld id="{E5700854-19FB-4351-BFDC-90AAE5F621F4}" type="slidenum">
              <a:rPr lang="de-CH" smtClean="0"/>
              <a:pPr/>
              <a:t>2</a:t>
            </a:fld>
            <a:endParaRPr lang="de-CH"/>
          </a:p>
        </p:txBody>
      </p:sp>
    </p:spTree>
    <p:extLst>
      <p:ext uri="{BB962C8B-B14F-4D97-AF65-F5344CB8AC3E}">
        <p14:creationId xmlns:p14="http://schemas.microsoft.com/office/powerpoint/2010/main" val="529595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de-CH" altLang="en-US" sz="1200" b="1" dirty="0">
              <a:solidFill>
                <a:srgbClr val="336699"/>
              </a:solidFill>
            </a:endParaRPr>
          </a:p>
          <a:p>
            <a:endParaRPr lang="de-CH" dirty="0"/>
          </a:p>
        </p:txBody>
      </p:sp>
      <p:sp>
        <p:nvSpPr>
          <p:cNvPr id="4" name="Foliennummernplatzhalter 3"/>
          <p:cNvSpPr>
            <a:spLocks noGrp="1"/>
          </p:cNvSpPr>
          <p:nvPr>
            <p:ph type="sldNum" sz="quarter" idx="10"/>
          </p:nvPr>
        </p:nvSpPr>
        <p:spPr/>
        <p:txBody>
          <a:bodyPr/>
          <a:lstStyle/>
          <a:p>
            <a:fld id="{E5700854-19FB-4351-BFDC-90AAE5F621F4}" type="slidenum">
              <a:rPr lang="de-CH" smtClean="0"/>
              <a:pPr/>
              <a:t>26</a:t>
            </a:fld>
            <a:endParaRPr lang="de-CH"/>
          </a:p>
        </p:txBody>
      </p:sp>
    </p:spTree>
    <p:extLst>
      <p:ext uri="{BB962C8B-B14F-4D97-AF65-F5344CB8AC3E}">
        <p14:creationId xmlns:p14="http://schemas.microsoft.com/office/powerpoint/2010/main" val="13888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E5700854-19FB-4351-BFDC-90AAE5F621F4}" type="slidenum">
              <a:rPr lang="de-CH" smtClean="0"/>
              <a:pPr/>
              <a:t>31</a:t>
            </a:fld>
            <a:endParaRPr lang="de-CH"/>
          </a:p>
        </p:txBody>
      </p:sp>
    </p:spTree>
    <p:extLst>
      <p:ext uri="{BB962C8B-B14F-4D97-AF65-F5344CB8AC3E}">
        <p14:creationId xmlns:p14="http://schemas.microsoft.com/office/powerpoint/2010/main" val="322679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noProof="0" dirty="0" smtClean="0">
                <a:solidFill>
                  <a:schemeClr val="tx1"/>
                </a:solidFill>
                <a:effectLst/>
                <a:latin typeface="Arial" pitchFamily="39" charset="0"/>
                <a:ea typeface="+mn-ea"/>
                <a:cs typeface="+mn-cs"/>
              </a:rPr>
              <a:t>The Limits to Growth </a:t>
            </a:r>
            <a:r>
              <a:rPr lang="en-GB" sz="1200" i="0" kern="1200" noProof="0" dirty="0" smtClean="0">
                <a:solidFill>
                  <a:schemeClr val="tx1"/>
                </a:solidFill>
                <a:effectLst/>
                <a:latin typeface="Arial" pitchFamily="39" charset="0"/>
                <a:ea typeface="+mn-ea"/>
                <a:cs typeface="+mn-cs"/>
              </a:rPr>
              <a:t>is a study commissioned by the Club of Rome and presented in 1972. It examined five global trends: industrialization, population growth, malnutrition, exploitation of raw material reserves, and destruction of habitat. The quote presented in the slide is what the study concluded. In the ensuing years, the results of the study were widely criticized, e.g. that it did not take into account technical progress.</a:t>
            </a:r>
          </a:p>
          <a:p>
            <a:endParaRPr lang="en-GB" sz="1200" i="0" kern="1200" noProof="0" dirty="0" smtClean="0">
              <a:solidFill>
                <a:schemeClr val="tx1"/>
              </a:solidFill>
              <a:effectLst/>
              <a:latin typeface="Arial" pitchFamily="39" charset="0"/>
              <a:ea typeface="+mn-ea"/>
              <a:cs typeface="+mn-cs"/>
            </a:endParaRPr>
          </a:p>
          <a:p>
            <a:r>
              <a:rPr lang="en-GB" sz="1200" i="0" kern="1200" noProof="0" dirty="0" smtClean="0">
                <a:solidFill>
                  <a:schemeClr val="tx1"/>
                </a:solidFill>
                <a:effectLst/>
                <a:latin typeface="Arial" pitchFamily="39" charset="0"/>
                <a:ea typeface="+mn-ea"/>
                <a:cs typeface="+mn-cs"/>
              </a:rPr>
              <a:t>An update to the study in 1992 had better data, took into account the newest developments, and improved their simulations: still, the basic predictions remained the same. Also, the 30-year update to the study in 2004 predicted that limits to growth would be exceeded </a:t>
            </a:r>
            <a:r>
              <a:rPr lang="en-GB" sz="1200" kern="1200" noProof="0" dirty="0" smtClean="0">
                <a:solidFill>
                  <a:schemeClr val="tx1"/>
                </a:solidFill>
                <a:effectLst/>
                <a:latin typeface="Arial" pitchFamily="39" charset="0"/>
                <a:ea typeface="+mn-ea"/>
                <a:cs typeface="+mn-cs"/>
              </a:rPr>
              <a:t>–</a:t>
            </a:r>
            <a:r>
              <a:rPr lang="en-GB" sz="1200" i="0" kern="1200" noProof="0" dirty="0" smtClean="0">
                <a:solidFill>
                  <a:schemeClr val="tx1"/>
                </a:solidFill>
                <a:effectLst/>
                <a:latin typeface="Arial" pitchFamily="39" charset="0"/>
                <a:ea typeface="+mn-ea"/>
                <a:cs typeface="+mn-cs"/>
              </a:rPr>
              <a:t> resulting in global collapse </a:t>
            </a:r>
            <a:r>
              <a:rPr lang="en-GB" sz="1200" kern="1200" noProof="0" dirty="0" smtClean="0">
                <a:solidFill>
                  <a:schemeClr val="tx1"/>
                </a:solidFill>
                <a:effectLst/>
                <a:latin typeface="Arial" pitchFamily="39" charset="0"/>
                <a:ea typeface="+mn-ea"/>
                <a:cs typeface="+mn-cs"/>
              </a:rPr>
              <a:t>–</a:t>
            </a:r>
            <a:r>
              <a:rPr lang="en-GB" sz="1200" i="0" kern="1200" noProof="0" dirty="0" smtClean="0">
                <a:solidFill>
                  <a:schemeClr val="tx1"/>
                </a:solidFill>
                <a:effectLst/>
                <a:latin typeface="Arial" pitchFamily="39" charset="0"/>
                <a:ea typeface="+mn-ea"/>
                <a:cs typeface="+mn-cs"/>
              </a:rPr>
              <a:t> by 2100 at the latest, or from as early as 2030 without energy-related countermeasures. </a:t>
            </a:r>
          </a:p>
          <a:p>
            <a:endParaRPr lang="en-GB" sz="1200" i="0" kern="1200" noProof="0" dirty="0" smtClean="0">
              <a:solidFill>
                <a:schemeClr val="tx1"/>
              </a:solidFill>
              <a:effectLst/>
              <a:latin typeface="Arial" pitchFamily="39" charset="0"/>
              <a:ea typeface="+mn-ea"/>
              <a:cs typeface="+mn-cs"/>
            </a:endParaRPr>
          </a:p>
          <a:p>
            <a:r>
              <a:rPr lang="en-GB" sz="1200" i="0" kern="1200" noProof="0" dirty="0" smtClean="0">
                <a:solidFill>
                  <a:schemeClr val="tx1"/>
                </a:solidFill>
                <a:effectLst/>
                <a:latin typeface="Arial" pitchFamily="39" charset="0"/>
                <a:ea typeface="+mn-ea"/>
                <a:cs typeface="+mn-cs"/>
              </a:rPr>
              <a:t>The latest report for the Club of Rome (</a:t>
            </a:r>
            <a:r>
              <a:rPr lang="en-GB" sz="1200" kern="1200" baseline="0" noProof="0" dirty="0" err="1" smtClean="0">
                <a:solidFill>
                  <a:schemeClr val="tx1"/>
                </a:solidFill>
                <a:effectLst/>
                <a:latin typeface="Arial" pitchFamily="39" charset="0"/>
                <a:ea typeface="+mn-ea"/>
                <a:cs typeface="+mn-cs"/>
              </a:rPr>
              <a:t>Jørgen</a:t>
            </a:r>
            <a:r>
              <a:rPr lang="en-GB" sz="1200" kern="1200" baseline="0" noProof="0" dirty="0" smtClean="0">
                <a:solidFill>
                  <a:schemeClr val="tx1"/>
                </a:solidFill>
                <a:effectLst/>
                <a:latin typeface="Arial" pitchFamily="39" charset="0"/>
                <a:ea typeface="+mn-ea"/>
                <a:cs typeface="+mn-cs"/>
              </a:rPr>
              <a:t> Randers 2012: </a:t>
            </a:r>
            <a:r>
              <a:rPr lang="en-GB" sz="1200" kern="1200" noProof="0" dirty="0" smtClean="0">
                <a:solidFill>
                  <a:schemeClr val="tx1"/>
                </a:solidFill>
                <a:effectLst/>
                <a:latin typeface="Arial" pitchFamily="39" charset="0"/>
                <a:ea typeface="+mn-ea"/>
                <a:cs typeface="+mn-cs"/>
              </a:rPr>
              <a:t>2052 – A global forecast for the next 40 years) contains “well-founded assumptions” about future development: it is a renewed attempt to spur society to act.</a:t>
            </a:r>
            <a:r>
              <a:rPr lang="en-GB" sz="1200" i="0" kern="1200" noProof="0" dirty="0" smtClean="0">
                <a:solidFill>
                  <a:schemeClr val="tx1"/>
                </a:solidFill>
                <a:effectLst/>
                <a:latin typeface="Arial" pitchFamily="39" charset="0"/>
                <a:ea typeface="+mn-ea"/>
                <a:cs typeface="+mn-cs"/>
              </a:rPr>
              <a:t> </a:t>
            </a:r>
            <a:endParaRPr lang="en-GB" i="0" noProof="0" dirty="0"/>
          </a:p>
        </p:txBody>
      </p:sp>
      <p:sp>
        <p:nvSpPr>
          <p:cNvPr id="4" name="Slide Number Placeholder 3"/>
          <p:cNvSpPr>
            <a:spLocks noGrp="1"/>
          </p:cNvSpPr>
          <p:nvPr>
            <p:ph type="sldNum" sz="quarter" idx="10"/>
          </p:nvPr>
        </p:nvSpPr>
        <p:spPr/>
        <p:txBody>
          <a:bodyPr/>
          <a:lstStyle/>
          <a:p>
            <a:fld id="{E5700854-19FB-4351-BFDC-90AAE5F621F4}" type="slidenum">
              <a:rPr lang="de-CH" smtClean="0"/>
              <a:pPr/>
              <a:t>3</a:t>
            </a:fld>
            <a:endParaRPr lang="de-CH"/>
          </a:p>
        </p:txBody>
      </p:sp>
    </p:spTree>
    <p:extLst>
      <p:ext uri="{BB962C8B-B14F-4D97-AF65-F5344CB8AC3E}">
        <p14:creationId xmlns:p14="http://schemas.microsoft.com/office/powerpoint/2010/main" val="75132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E5700854-19FB-4351-BFDC-90AAE5F621F4}" type="slidenum">
              <a:rPr lang="de-CH" smtClean="0"/>
              <a:pPr/>
              <a:t>4</a:t>
            </a:fld>
            <a:endParaRPr lang="de-CH"/>
          </a:p>
        </p:txBody>
      </p:sp>
    </p:spTree>
    <p:extLst>
      <p:ext uri="{BB962C8B-B14F-4D97-AF65-F5344CB8AC3E}">
        <p14:creationId xmlns:p14="http://schemas.microsoft.com/office/powerpoint/2010/main" val="260607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noProof="0" dirty="0" smtClean="0">
                <a:solidFill>
                  <a:schemeClr val="tx1"/>
                </a:solidFill>
                <a:effectLst/>
                <a:latin typeface="Arial" pitchFamily="39" charset="0"/>
                <a:ea typeface="+mn-ea"/>
                <a:cs typeface="+mn-cs"/>
              </a:rPr>
              <a:t>Three dimensions of Sustainable Development (SD): the UN understanding, as it is used in Switzerland for the «Monitoring of Sustainable Development (MONET)» (left), and the adaptation in the position paper of the «</a:t>
            </a:r>
            <a:r>
              <a:rPr lang="en-GB" sz="1200" kern="1200" noProof="0" dirty="0" err="1" smtClean="0">
                <a:solidFill>
                  <a:schemeClr val="tx1"/>
                </a:solidFill>
                <a:effectLst/>
                <a:latin typeface="Arial" pitchFamily="39" charset="0"/>
                <a:ea typeface="+mn-ea"/>
                <a:cs typeface="+mn-cs"/>
              </a:rPr>
              <a:t>Fachkonferenz</a:t>
            </a:r>
            <a:r>
              <a:rPr lang="en-GB" sz="1200" kern="1200" noProof="0" dirty="0" smtClean="0">
                <a:solidFill>
                  <a:schemeClr val="tx1"/>
                </a:solidFill>
                <a:effectLst/>
                <a:latin typeface="Arial" pitchFamily="39" charset="0"/>
                <a:ea typeface="+mn-ea"/>
                <a:cs typeface="+mn-cs"/>
              </a:rPr>
              <a:t> </a:t>
            </a:r>
            <a:r>
              <a:rPr lang="en-GB" sz="1200" kern="1200" noProof="0" dirty="0" err="1" smtClean="0">
                <a:solidFill>
                  <a:schemeClr val="tx1"/>
                </a:solidFill>
                <a:effectLst/>
                <a:latin typeface="Arial" pitchFamily="39" charset="0"/>
                <a:ea typeface="+mn-ea"/>
                <a:cs typeface="+mn-cs"/>
              </a:rPr>
              <a:t>Umweltbildung</a:t>
            </a:r>
            <a:r>
              <a:rPr lang="en-GB" sz="1200" kern="1200" noProof="0" dirty="0" smtClean="0">
                <a:solidFill>
                  <a:schemeClr val="tx1"/>
                </a:solidFill>
                <a:effectLst/>
                <a:latin typeface="Arial" pitchFamily="39" charset="0"/>
                <a:ea typeface="+mn-ea"/>
                <a:cs typeface="+mn-cs"/>
              </a:rPr>
              <a:t>» (2010, right). Efforts towards a transparent negotiation of trade-offs means that the sustainability dimensions are not always given</a:t>
            </a:r>
            <a:r>
              <a:rPr lang="en-GB" sz="1200" kern="1200" baseline="0" noProof="0" dirty="0" smtClean="0">
                <a:solidFill>
                  <a:schemeClr val="tx1"/>
                </a:solidFill>
                <a:effectLst/>
                <a:latin typeface="Arial" pitchFamily="39" charset="0"/>
                <a:ea typeface="+mn-ea"/>
                <a:cs typeface="+mn-cs"/>
              </a:rPr>
              <a:t> equal weighting</a:t>
            </a:r>
            <a:r>
              <a:rPr lang="en-GB" sz="1200" kern="1200" noProof="0" dirty="0" smtClean="0">
                <a:solidFill>
                  <a:schemeClr val="tx1"/>
                </a:solidFill>
                <a:effectLst/>
                <a:latin typeface="Arial" pitchFamily="39" charset="0"/>
                <a:ea typeface="+mn-ea"/>
                <a:cs typeface="+mn-cs"/>
              </a:rPr>
              <a:t>. SD models with three dimensions are easy to understand and therefore widespread. In a university environment, however, they could give the impression of having neglected aspects such as culture, technology, health, etc. It is therefore important that these not-mentioned but implicit components be made explicit in further work with the models.</a:t>
            </a:r>
            <a:endParaRPr lang="en-GB" noProof="0" dirty="0"/>
          </a:p>
        </p:txBody>
      </p:sp>
      <p:sp>
        <p:nvSpPr>
          <p:cNvPr id="4" name="Slide Number Placeholder 3"/>
          <p:cNvSpPr>
            <a:spLocks noGrp="1"/>
          </p:cNvSpPr>
          <p:nvPr>
            <p:ph type="sldNum" sz="quarter" idx="10"/>
          </p:nvPr>
        </p:nvSpPr>
        <p:spPr/>
        <p:txBody>
          <a:bodyPr/>
          <a:lstStyle/>
          <a:p>
            <a:fld id="{E5700854-19FB-4351-BFDC-90AAE5F621F4}" type="slidenum">
              <a:rPr lang="de-CH" smtClean="0"/>
              <a:pPr/>
              <a:t>7</a:t>
            </a:fld>
            <a:endParaRPr lang="de-CH"/>
          </a:p>
        </p:txBody>
      </p:sp>
    </p:spTree>
    <p:extLst>
      <p:ext uri="{BB962C8B-B14F-4D97-AF65-F5344CB8AC3E}">
        <p14:creationId xmlns:p14="http://schemas.microsoft.com/office/powerpoint/2010/main" val="139767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GB" sz="1200" b="1" i="0" u="none" strike="noStrike" cap="none" dirty="0">
                <a:solidFill>
                  <a:schemeClr val="dk1"/>
                </a:solidFill>
                <a:latin typeface="Arial"/>
                <a:ea typeface="Arial"/>
                <a:cs typeface="Arial"/>
                <a:sym typeface="Arial"/>
              </a:rPr>
              <a:t>The UN Sustainable Development Goals</a:t>
            </a:r>
          </a:p>
          <a:p>
            <a:pPr marL="0" marR="0" lvl="0" indent="0" algn="l" rtl="0">
              <a:spcBef>
                <a:spcPts val="360"/>
              </a:spcBef>
              <a:spcAft>
                <a:spcPts val="0"/>
              </a:spcAft>
              <a:buSzPct val="25000"/>
              <a:buNone/>
            </a:pPr>
            <a:r>
              <a:rPr lang="en-GB" sz="1200" b="0" i="0" u="none" strike="noStrike" cap="none" dirty="0">
                <a:solidFill>
                  <a:schemeClr val="dk1"/>
                </a:solidFill>
                <a:latin typeface="Arial"/>
                <a:ea typeface="Arial"/>
                <a:cs typeface="Arial"/>
                <a:sym typeface="Arial"/>
              </a:rPr>
              <a:t>In 2000, the UN, World Bank, International Monetary Fund (IMF), and Organization for Economic Cooperation and Development (OECD) formulated eight </a:t>
            </a:r>
            <a:r>
              <a:rPr lang="en-GB" sz="1200" b="0" i="1" u="none" strike="noStrike" cap="none" dirty="0">
                <a:solidFill>
                  <a:schemeClr val="dk1"/>
                </a:solidFill>
                <a:latin typeface="Arial"/>
                <a:ea typeface="Arial"/>
                <a:cs typeface="Arial"/>
                <a:sym typeface="Arial"/>
              </a:rPr>
              <a:t>Millennium Development Goals</a:t>
            </a:r>
            <a:r>
              <a:rPr lang="en-GB" sz="1200" b="0" i="0" u="none" strike="noStrike" cap="none" dirty="0">
                <a:solidFill>
                  <a:schemeClr val="dk1"/>
                </a:solidFill>
                <a:latin typeface="Arial"/>
                <a:ea typeface="Arial"/>
                <a:cs typeface="Arial"/>
                <a:sym typeface="Arial"/>
              </a:rPr>
              <a:t> (MDGs). Both the goals and the way they were set were controversial. The selection was criticized as being incomplete, defined by industrialized countries, lacking binding commitments and coordination of the individual targets, and characterized by unrealistic indicators and target sizes. </a:t>
            </a:r>
          </a:p>
          <a:p>
            <a:pPr marL="0" marR="0" lvl="0" indent="0" algn="l" rtl="0">
              <a:spcBef>
                <a:spcPts val="360"/>
              </a:spcBef>
              <a:spcAft>
                <a:spcPts val="0"/>
              </a:spcAft>
              <a:buSzPct val="25000"/>
              <a:buNone/>
            </a:pPr>
            <a:endParaRPr lang="en-GB"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GB" sz="1200" b="0" i="0" u="none" strike="noStrike" cap="none" dirty="0">
                <a:solidFill>
                  <a:schemeClr val="dk1"/>
                </a:solidFill>
                <a:latin typeface="Arial"/>
                <a:ea typeface="Arial"/>
                <a:cs typeface="Arial"/>
                <a:sym typeface="Arial"/>
              </a:rPr>
              <a:t>Based on this criticism as well as on the intention to unite global environmental policy and poverty reduction in a single initiative, the UN </a:t>
            </a:r>
            <a:r>
              <a:rPr lang="en-GB" sz="1200" b="0" i="1" u="none" strike="noStrike" cap="none" dirty="0">
                <a:solidFill>
                  <a:schemeClr val="dk1"/>
                </a:solidFill>
                <a:latin typeface="Arial"/>
                <a:ea typeface="Arial"/>
                <a:cs typeface="Arial"/>
                <a:sym typeface="Arial"/>
              </a:rPr>
              <a:t>Sustainable Development Goals</a:t>
            </a:r>
            <a:r>
              <a:rPr lang="en-GB" sz="1200" b="0" i="0" u="none" strike="noStrike" cap="none" dirty="0">
                <a:solidFill>
                  <a:schemeClr val="dk1"/>
                </a:solidFill>
                <a:latin typeface="Arial"/>
                <a:ea typeface="Arial"/>
                <a:cs typeface="Arial"/>
                <a:sym typeface="Arial"/>
              </a:rPr>
              <a:t> (SDGs) were formulated – and approved on 25 September 2015 as the «2030 Agenda for Sustainable Development», by the 193 member states of the UN. The SDGs are broad-based and form the global political basis for SD efforts in the coming years. </a:t>
            </a:r>
          </a:p>
          <a:p>
            <a:pPr marL="0" marR="0" lvl="0" indent="0" algn="l" rtl="0">
              <a:spcBef>
                <a:spcPts val="360"/>
              </a:spcBef>
              <a:spcAft>
                <a:spcPts val="0"/>
              </a:spcAft>
              <a:buSzPct val="25000"/>
              <a:buNone/>
            </a:pPr>
            <a:r>
              <a:rPr lang="en-GB" sz="1200" b="0" i="0" u="none" strike="noStrike" cap="none" dirty="0">
                <a:solidFill>
                  <a:schemeClr val="dk1"/>
                </a:solidFill>
                <a:latin typeface="Arial"/>
                <a:ea typeface="Arial"/>
                <a:cs typeface="Arial"/>
                <a:sym typeface="Arial"/>
              </a:rPr>
              <a:t>  </a:t>
            </a:r>
          </a:p>
          <a:p>
            <a:r>
              <a:rPr lang="en-GB" sz="1200" kern="1200" baseline="0" dirty="0">
                <a:solidFill>
                  <a:schemeClr val="tx1"/>
                </a:solidFill>
                <a:effectLst/>
                <a:latin typeface="Arial" panose="020B0604020202020204" pitchFamily="34" charset="0"/>
                <a:ea typeface="+mn-ea"/>
                <a:cs typeface="Arial" panose="020B0604020202020204" pitchFamily="34" charset="0"/>
              </a:rPr>
              <a:t> </a:t>
            </a:r>
            <a:r>
              <a:rPr lang="de-CH" sz="1200" kern="1200" baseline="0" dirty="0">
                <a:solidFill>
                  <a:schemeClr val="tx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0"/>
          </p:nvPr>
        </p:nvSpPr>
        <p:spPr/>
        <p:txBody>
          <a:bodyPr/>
          <a:lstStyle/>
          <a:p>
            <a:fld id="{E5700854-19FB-4351-BFDC-90AAE5F621F4}" type="slidenum">
              <a:rPr lang="de-CH" smtClean="0"/>
              <a:pPr/>
              <a:t>8</a:t>
            </a:fld>
            <a:endParaRPr lang="de-CH"/>
          </a:p>
        </p:txBody>
      </p:sp>
    </p:spTree>
    <p:extLst>
      <p:ext uri="{BB962C8B-B14F-4D97-AF65-F5344CB8AC3E}">
        <p14:creationId xmlns:p14="http://schemas.microsoft.com/office/powerpoint/2010/main" val="16965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E5700854-19FB-4351-BFDC-90AAE5F621F4}" type="slidenum">
              <a:rPr lang="de-CH" smtClean="0"/>
              <a:pPr/>
              <a:t>9</a:t>
            </a:fld>
            <a:endParaRPr lang="de-CH"/>
          </a:p>
        </p:txBody>
      </p:sp>
    </p:spTree>
    <p:extLst>
      <p:ext uri="{BB962C8B-B14F-4D97-AF65-F5344CB8AC3E}">
        <p14:creationId xmlns:p14="http://schemas.microsoft.com/office/powerpoint/2010/main" val="21515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noProof="0" dirty="0" smtClean="0">
                <a:solidFill>
                  <a:schemeClr val="tx1"/>
                </a:solidFill>
                <a:effectLst/>
                <a:latin typeface="Arial" pitchFamily="39" charset="0"/>
                <a:ea typeface="+mn-ea"/>
                <a:cs typeface="+mn-cs"/>
              </a:rPr>
              <a:t>The Doughnut Model</a:t>
            </a:r>
            <a:endParaRPr lang="en-GB" sz="1200" kern="1200" noProof="0" dirty="0" smtClean="0">
              <a:solidFill>
                <a:schemeClr val="tx1"/>
              </a:solidFill>
              <a:effectLst/>
              <a:latin typeface="Arial" pitchFamily="39"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noProof="0" dirty="0" smtClean="0"/>
              <a:t>The Doughnut Model (originally </a:t>
            </a:r>
            <a:r>
              <a:rPr lang="en-GB" noProof="0" dirty="0" err="1" smtClean="0"/>
              <a:t>Raworth</a:t>
            </a:r>
            <a:r>
              <a:rPr lang="en-GB" noProof="0" dirty="0" smtClean="0"/>
              <a:t>/Oxfam 2012, updated</a:t>
            </a:r>
            <a:r>
              <a:rPr lang="en-GB" baseline="0" noProof="0" dirty="0" smtClean="0"/>
              <a:t> in </a:t>
            </a:r>
            <a:r>
              <a:rPr lang="en-GB" baseline="0" noProof="0" dirty="0" err="1" smtClean="0"/>
              <a:t>Raworth</a:t>
            </a:r>
            <a:r>
              <a:rPr lang="en-GB" baseline="0" noProof="0" dirty="0" smtClean="0"/>
              <a:t> 2017</a:t>
            </a:r>
            <a:r>
              <a:rPr lang="en-GB" noProof="0" dirty="0" smtClean="0"/>
              <a:t>) is an attempt to concretize the general dimensions of Sustainability and thus to operationalize SD. To this end, </a:t>
            </a:r>
            <a:r>
              <a:rPr lang="en-GB" noProof="0" dirty="0" err="1" smtClean="0"/>
              <a:t>Raworth</a:t>
            </a:r>
            <a:r>
              <a:rPr lang="en-GB" noProof="0" dirty="0" smtClean="0"/>
              <a:t> first links the concept of SD to the international scientific and political debate on planetary limits on the use and degradation of natural resources (</a:t>
            </a:r>
            <a:r>
              <a:rPr lang="en-GB" noProof="0" dirty="0" err="1" smtClean="0"/>
              <a:t>Rockström</a:t>
            </a:r>
            <a:r>
              <a:rPr lang="en-GB" noProof="0" dirty="0" smtClean="0"/>
              <a:t> et al. 2009). In her model, </a:t>
            </a:r>
            <a:r>
              <a:rPr lang="en-GB" noProof="0" dirty="0" err="1" smtClean="0"/>
              <a:t>Raworth</a:t>
            </a:r>
            <a:r>
              <a:rPr lang="en-GB" noProof="0" dirty="0" smtClean="0"/>
              <a:t> expands the debate to include minimum thresholds of social and economic foundations that must not be exceeded, to </a:t>
            </a:r>
            <a:r>
              <a:rPr lang="en-GB" sz="1200" kern="1200" noProof="0" dirty="0" smtClean="0">
                <a:solidFill>
                  <a:schemeClr val="tx1"/>
                </a:solidFill>
                <a:latin typeface="Arial" pitchFamily="39" charset="0"/>
                <a:ea typeface="+mn-ea"/>
                <a:cs typeface="+mn-cs"/>
              </a:rPr>
              <a:t>allow all people on the </a:t>
            </a:r>
            <a:r>
              <a:rPr lang="en-GB" sz="1200" kern="1200" noProof="0" dirty="0" err="1" smtClean="0">
                <a:solidFill>
                  <a:schemeClr val="tx1"/>
                </a:solidFill>
                <a:latin typeface="Arial" pitchFamily="39" charset="0"/>
                <a:ea typeface="+mn-ea"/>
                <a:cs typeface="+mn-cs"/>
              </a:rPr>
              <a:t>Eartch</a:t>
            </a:r>
            <a:r>
              <a:rPr lang="en-GB" sz="1200" kern="1200" noProof="0" dirty="0" smtClean="0">
                <a:solidFill>
                  <a:schemeClr val="tx1"/>
                </a:solidFill>
                <a:latin typeface="Arial" pitchFamily="39" charset="0"/>
                <a:ea typeface="+mn-ea"/>
                <a:cs typeface="+mn-cs"/>
              </a:rPr>
              <a:t> to live a worthwhile life. </a:t>
            </a:r>
          </a:p>
          <a:p>
            <a:r>
              <a:rPr lang="en-GB" sz="1200" kern="1200" noProof="0" dirty="0" smtClean="0">
                <a:solidFill>
                  <a:schemeClr val="tx1"/>
                </a:solidFill>
                <a:effectLst/>
                <a:latin typeface="Arial" pitchFamily="39"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noProof="0" dirty="0" smtClean="0"/>
              <a:t>The area of Sustainable Development that is environmentally safe, socially just, and economically viable for humanity is symbolized by the light green area. There is no precise “prescription” as to how SD should look. The model is based on an understanding of SD as a search, learning, and shaping process involving all of society and thus requiring the participation of every individual. The model does not pre-empt this negotiation process, but indicates possible paths towards SD within the light green corridor. This area is enclosed by two “guard rails”, which depict threats to SD. The outer rail shows the “planetary boundaries”, whose natural resources (water, air, land, biodiversity etc.) are being massively degraded by human use. The inside rail comprises the “social foundation”, i.e. the minimum requirements without which human well-being is not possible.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noProof="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GB" noProof="0" dirty="0" smtClean="0"/>
              <a:t>The limits of environmental degradation and the minimum socio-economic requirements are not universally defined and the indicators for measuring current values and trends are the topic of ongoing research and negotiations between various actors with different interests and levels of influence. The political decisions on steering future developments are based on information including prominent scientific contributions to the collection of environmental, </a:t>
            </a:r>
            <a:r>
              <a:rPr lang="en-GB" noProof="0" dirty="0" smtClean="0"/>
              <a:t>sociocultural</a:t>
            </a:r>
            <a:r>
              <a:rPr lang="en-GB" noProof="0" dirty="0" smtClean="0"/>
              <a:t>, and economic systems and their dynamics.</a:t>
            </a:r>
          </a:p>
          <a:p>
            <a:endParaRPr lang="en-GB" sz="1200" kern="1200" noProof="0" dirty="0">
              <a:solidFill>
                <a:schemeClr val="tx1"/>
              </a:solidFill>
              <a:effectLst/>
              <a:latin typeface="Arial" pitchFamily="39" charset="0"/>
              <a:ea typeface="+mn-ea"/>
              <a:cs typeface="+mn-cs"/>
            </a:endParaRPr>
          </a:p>
        </p:txBody>
      </p:sp>
      <p:sp>
        <p:nvSpPr>
          <p:cNvPr id="4" name="Slide Number Placeholder 3"/>
          <p:cNvSpPr>
            <a:spLocks noGrp="1"/>
          </p:cNvSpPr>
          <p:nvPr>
            <p:ph type="sldNum" sz="quarter" idx="10"/>
          </p:nvPr>
        </p:nvSpPr>
        <p:spPr/>
        <p:txBody>
          <a:bodyPr/>
          <a:lstStyle/>
          <a:p>
            <a:fld id="{E5700854-19FB-4351-BFDC-90AAE5F621F4}" type="slidenum">
              <a:rPr lang="de-CH" smtClean="0"/>
              <a:pPr/>
              <a:t>10</a:t>
            </a:fld>
            <a:endParaRPr lang="de-CH"/>
          </a:p>
        </p:txBody>
      </p:sp>
    </p:spTree>
    <p:extLst>
      <p:ext uri="{BB962C8B-B14F-4D97-AF65-F5344CB8AC3E}">
        <p14:creationId xmlns:p14="http://schemas.microsoft.com/office/powerpoint/2010/main" val="409139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E5700854-19FB-4351-BFDC-90AAE5F621F4}" type="slidenum">
              <a:rPr lang="de-CH" smtClean="0"/>
              <a:pPr/>
              <a:t>11</a:t>
            </a:fld>
            <a:endParaRPr lang="de-CH"/>
          </a:p>
        </p:txBody>
      </p:sp>
    </p:spTree>
    <p:extLst>
      <p:ext uri="{BB962C8B-B14F-4D97-AF65-F5344CB8AC3E}">
        <p14:creationId xmlns:p14="http://schemas.microsoft.com/office/powerpoint/2010/main" val="605827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125" name="Rectangle 5"/>
          <p:cNvSpPr>
            <a:spLocks noGrp="1" noChangeArrowheads="1"/>
          </p:cNvSpPr>
          <p:nvPr>
            <p:ph type="ctrTitle"/>
          </p:nvPr>
        </p:nvSpPr>
        <p:spPr>
          <a:xfrm>
            <a:off x="539750" y="1654175"/>
            <a:ext cx="6621463" cy="1143000"/>
          </a:xfrm>
        </p:spPr>
        <p:txBody>
          <a:bodyPr/>
          <a:lstStyle>
            <a:lvl1pPr>
              <a:defRPr/>
            </a:lvl1pPr>
          </a:lstStyle>
          <a:p>
            <a:r>
              <a:rPr lang="en-US"/>
              <a:t>Click to edit Master title style</a:t>
            </a:r>
            <a:endParaRPr lang="de-CH"/>
          </a:p>
        </p:txBody>
      </p:sp>
      <p:sp>
        <p:nvSpPr>
          <p:cNvPr id="5126" name="Rectangle 6"/>
          <p:cNvSpPr>
            <a:spLocks noGrp="1" noChangeArrowheads="1"/>
          </p:cNvSpPr>
          <p:nvPr>
            <p:ph type="subTitle" idx="1"/>
          </p:nvPr>
        </p:nvSpPr>
        <p:spPr>
          <a:xfrm>
            <a:off x="539750" y="3022600"/>
            <a:ext cx="6621463" cy="1752600"/>
          </a:xfrm>
        </p:spPr>
        <p:txBody>
          <a:bodyPr/>
          <a:lstStyle>
            <a:lvl1pPr marL="0" indent="0">
              <a:buFontTx/>
              <a:buNone/>
              <a:defRPr/>
            </a:lvl1pPr>
          </a:lstStyle>
          <a:p>
            <a:r>
              <a:rPr lang="en-US"/>
              <a:t>Click to edit Master subtitle style</a:t>
            </a:r>
            <a:endParaRPr lang="de-CH"/>
          </a:p>
        </p:txBody>
      </p:sp>
      <p:sp>
        <p:nvSpPr>
          <p:cNvPr id="5127" name="Rectangle 7"/>
          <p:cNvSpPr>
            <a:spLocks noGrp="1" noChangeArrowheads="1"/>
          </p:cNvSpPr>
          <p:nvPr>
            <p:ph type="dt" sz="half" idx="2"/>
          </p:nvPr>
        </p:nvSpPr>
        <p:spPr>
          <a:xfrm>
            <a:off x="539750" y="6548438"/>
            <a:ext cx="2889250" cy="252412"/>
          </a:xfrm>
        </p:spPr>
        <p:txBody>
          <a:bodyPr wrap="none"/>
          <a:lstStyle>
            <a:lvl1pPr>
              <a:defRPr/>
            </a:lvl1pPr>
          </a:lstStyle>
          <a:p>
            <a:r>
              <a:rPr lang="de-CH"/>
              <a:t>Datum, Titel der Veranstaltung</a:t>
            </a:r>
          </a:p>
        </p:txBody>
      </p:sp>
      <p:sp>
        <p:nvSpPr>
          <p:cNvPr id="5128" name="Rectangle 8"/>
          <p:cNvSpPr>
            <a:spLocks noGrp="1" noChangeArrowheads="1"/>
          </p:cNvSpPr>
          <p:nvPr>
            <p:ph type="ftr" sz="quarter" idx="3"/>
          </p:nvPr>
        </p:nvSpPr>
        <p:spPr>
          <a:xfrm>
            <a:off x="107950" y="179388"/>
            <a:ext cx="4464050" cy="252412"/>
          </a:xfrm>
        </p:spPr>
        <p:txBody>
          <a:bodyPr wrap="square"/>
          <a:lstStyle>
            <a:lvl1pPr>
              <a:defRPr/>
            </a:lvl1pPr>
          </a:lstStyle>
          <a:p>
            <a:r>
              <a:rPr lang="de-CH"/>
              <a:t>Titel der Präsentation (ändern unter Ansicht&gt;Fusszeile)</a:t>
            </a:r>
          </a:p>
        </p:txBody>
      </p:sp>
      <p:sp>
        <p:nvSpPr>
          <p:cNvPr id="5129" name="Rectangle 9"/>
          <p:cNvSpPr>
            <a:spLocks noGrp="1" noChangeArrowheads="1"/>
          </p:cNvSpPr>
          <p:nvPr>
            <p:ph type="sldNum" sz="quarter" idx="4"/>
          </p:nvPr>
        </p:nvSpPr>
        <p:spPr>
          <a:xfrm>
            <a:off x="8743950" y="6548438"/>
            <a:ext cx="360363" cy="215900"/>
          </a:xfrm>
        </p:spPr>
        <p:txBody>
          <a:bodyPr/>
          <a:lstStyle>
            <a:lvl1pPr>
              <a:defRPr>
                <a:solidFill>
                  <a:schemeClr val="tx1"/>
                </a:solidFill>
              </a:defRPr>
            </a:lvl1pPr>
          </a:lstStyle>
          <a:p>
            <a:fld id="{8A052E73-FDF8-4D4B-B0FA-91CDBB88F1E8}" type="slidenum">
              <a:rPr lang="de-CH"/>
              <a:pPr/>
              <a:t>‹#›</a:t>
            </a:fld>
            <a:endParaRPr lang="de-CH" sz="1400"/>
          </a:p>
        </p:txBody>
      </p:sp>
      <p:pic>
        <p:nvPicPr>
          <p:cNvPr id="12" name="Picture 10" descr="ub_8pt_rgb.jpg                                                 000546B7mg                             B9C1C449:"/>
          <p:cNvPicPr>
            <a:picLocks noChangeAspect="1" noChangeArrowheads="1"/>
          </p:cNvPicPr>
          <p:nvPr userDrawn="1"/>
        </p:nvPicPr>
        <p:blipFill>
          <a:blip r:embed="rId2"/>
          <a:srcRect/>
          <a:stretch>
            <a:fillRect/>
          </a:stretch>
        </p:blipFill>
        <p:spPr bwMode="auto">
          <a:xfrm>
            <a:off x="7737475" y="107950"/>
            <a:ext cx="1306513" cy="10064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smtClean="0"/>
            </a:lvl1pPr>
          </a:lstStyle>
          <a:p>
            <a:fld id="{8A7FBFD4-27D3-441B-B411-330638585F4B}" type="slidenum">
              <a:rPr lang="de-CH"/>
              <a:pPr/>
              <a:t>‹#›</a:t>
            </a:fld>
            <a:endParaRPr lang="de-CH"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0188" y="647700"/>
            <a:ext cx="2014537" cy="5527675"/>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533400" y="647700"/>
            <a:ext cx="5894388" cy="5527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smtClean="0"/>
            </a:lvl1pPr>
          </a:lstStyle>
          <a:p>
            <a:fld id="{9FA632F1-1E7A-4E2C-ACB8-850BA6EAECB3}" type="slidenum">
              <a:rPr lang="de-CH"/>
              <a:pPr/>
              <a:t>‹#›</a:t>
            </a:fld>
            <a:endParaRPr lang="de-CH"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smtClean="0"/>
            </a:lvl1pPr>
          </a:lstStyle>
          <a:p>
            <a:fld id="{BE3D9CA7-554C-46EC-BEAB-CB2090EEB6FF}" type="slidenum">
              <a:rPr lang="de-CH"/>
              <a:pPr/>
              <a:t>‹#›</a:t>
            </a:fld>
            <a:endParaRPr lang="de-CH"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umsplatzhalter 3"/>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5" name="Fußzeilenplatzhalter 4"/>
          <p:cNvSpPr>
            <a:spLocks noGrp="1"/>
          </p:cNvSpPr>
          <p:nvPr>
            <p:ph type="ftr" sz="quarter" idx="11"/>
          </p:nvPr>
        </p:nvSpPr>
        <p:spPr/>
        <p:txBody>
          <a:bodyPr/>
          <a:lstStyle>
            <a:lvl1pPr>
              <a:defRPr/>
            </a:lvl1pPr>
          </a:lstStyle>
          <a:p>
            <a:r>
              <a:rPr lang="de-CH"/>
              <a:t>Titel der Präsentation (ändern unter Ansicht&gt;Fusszeile)</a:t>
            </a:r>
          </a:p>
        </p:txBody>
      </p:sp>
      <p:sp>
        <p:nvSpPr>
          <p:cNvPr id="6" name="Foliennummernplatzhalter 5"/>
          <p:cNvSpPr>
            <a:spLocks noGrp="1"/>
          </p:cNvSpPr>
          <p:nvPr>
            <p:ph type="sldNum" sz="quarter" idx="12"/>
          </p:nvPr>
        </p:nvSpPr>
        <p:spPr/>
        <p:txBody>
          <a:bodyPr/>
          <a:lstStyle>
            <a:lvl1pPr>
              <a:defRPr smtClean="0"/>
            </a:lvl1pPr>
          </a:lstStyle>
          <a:p>
            <a:fld id="{FF6E2549-E00A-42FF-BAF7-96D0334C1F1D}" type="slidenum">
              <a:rPr lang="de-CH"/>
              <a:pPr/>
              <a:t>‹#›</a:t>
            </a:fld>
            <a:endParaRPr lang="de-CH"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533400" y="1676400"/>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4640263" y="1676400"/>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umsplatzhalter 4"/>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6" name="Fußzeilenplatzhalter 5"/>
          <p:cNvSpPr>
            <a:spLocks noGrp="1"/>
          </p:cNvSpPr>
          <p:nvPr>
            <p:ph type="ftr" sz="quarter" idx="11"/>
          </p:nvPr>
        </p:nvSpPr>
        <p:spPr/>
        <p:txBody>
          <a:bodyPr/>
          <a:lstStyle>
            <a:lvl1pPr>
              <a:defRPr/>
            </a:lvl1pPr>
          </a:lstStyle>
          <a:p>
            <a:r>
              <a:rPr lang="de-CH"/>
              <a:t>Titel der Präsentation (ändern unter Ansicht&gt;Fusszeile)</a:t>
            </a:r>
          </a:p>
        </p:txBody>
      </p:sp>
      <p:sp>
        <p:nvSpPr>
          <p:cNvPr id="7" name="Foliennummernplatzhalter 6"/>
          <p:cNvSpPr>
            <a:spLocks noGrp="1"/>
          </p:cNvSpPr>
          <p:nvPr>
            <p:ph type="sldNum" sz="quarter" idx="12"/>
          </p:nvPr>
        </p:nvSpPr>
        <p:spPr/>
        <p:txBody>
          <a:bodyPr/>
          <a:lstStyle>
            <a:lvl1pPr>
              <a:defRPr smtClean="0"/>
            </a:lvl1pPr>
          </a:lstStyle>
          <a:p>
            <a:fld id="{419860F2-A4DD-4A2C-A31D-58D998B2B5CE}" type="slidenum">
              <a:rPr lang="de-CH"/>
              <a:pPr/>
              <a:t>‹#›</a:t>
            </a:fld>
            <a:endParaRPr lang="de-CH"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umsplatzhalter 6"/>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8" name="Fußzeilenplatzhalter 7"/>
          <p:cNvSpPr>
            <a:spLocks noGrp="1"/>
          </p:cNvSpPr>
          <p:nvPr>
            <p:ph type="ftr" sz="quarter" idx="11"/>
          </p:nvPr>
        </p:nvSpPr>
        <p:spPr/>
        <p:txBody>
          <a:bodyPr/>
          <a:lstStyle>
            <a:lvl1pPr>
              <a:defRPr/>
            </a:lvl1pPr>
          </a:lstStyle>
          <a:p>
            <a:r>
              <a:rPr lang="de-CH"/>
              <a:t>Titel der Präsentation (ändern unter Ansicht&gt;Fusszeile)</a:t>
            </a:r>
          </a:p>
        </p:txBody>
      </p:sp>
      <p:sp>
        <p:nvSpPr>
          <p:cNvPr id="9" name="Foliennummernplatzhalter 8"/>
          <p:cNvSpPr>
            <a:spLocks noGrp="1"/>
          </p:cNvSpPr>
          <p:nvPr>
            <p:ph type="sldNum" sz="quarter" idx="12"/>
          </p:nvPr>
        </p:nvSpPr>
        <p:spPr/>
        <p:txBody>
          <a:bodyPr/>
          <a:lstStyle>
            <a:lvl1pPr>
              <a:defRPr smtClean="0"/>
            </a:lvl1pPr>
          </a:lstStyle>
          <a:p>
            <a:fld id="{E2276291-CEF6-468B-AB64-EE3F28178E9A}" type="slidenum">
              <a:rPr lang="de-CH"/>
              <a:pPr/>
              <a:t>‹#›</a:t>
            </a:fld>
            <a:endParaRPr lang="de-CH"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Datumsplatzhalter 2"/>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4" name="Fußzeilenplatzhalter 3"/>
          <p:cNvSpPr>
            <a:spLocks noGrp="1"/>
          </p:cNvSpPr>
          <p:nvPr>
            <p:ph type="ftr" sz="quarter" idx="11"/>
          </p:nvPr>
        </p:nvSpPr>
        <p:spPr/>
        <p:txBody>
          <a:bodyPr/>
          <a:lstStyle>
            <a:lvl1pPr>
              <a:defRPr/>
            </a:lvl1pPr>
          </a:lstStyle>
          <a:p>
            <a:r>
              <a:rPr lang="de-CH"/>
              <a:t>Titel der Präsentation (ändern unter Ansicht&gt;Fusszeile)</a:t>
            </a:r>
          </a:p>
        </p:txBody>
      </p:sp>
      <p:sp>
        <p:nvSpPr>
          <p:cNvPr id="5" name="Foliennummernplatzhalter 4"/>
          <p:cNvSpPr>
            <a:spLocks noGrp="1"/>
          </p:cNvSpPr>
          <p:nvPr>
            <p:ph type="sldNum" sz="quarter" idx="12"/>
          </p:nvPr>
        </p:nvSpPr>
        <p:spPr/>
        <p:txBody>
          <a:bodyPr/>
          <a:lstStyle>
            <a:lvl1pPr>
              <a:defRPr smtClean="0"/>
            </a:lvl1pPr>
          </a:lstStyle>
          <a:p>
            <a:fld id="{5D8B4FAD-8954-4DEB-8349-46A6E9AEE0D6}" type="slidenum">
              <a:rPr lang="de-CH"/>
              <a:pPr/>
              <a:t>‹#›</a:t>
            </a:fld>
            <a:endParaRPr lang="de-CH"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3" name="Fußzeilenplatzhalter 2"/>
          <p:cNvSpPr>
            <a:spLocks noGrp="1"/>
          </p:cNvSpPr>
          <p:nvPr>
            <p:ph type="ftr" sz="quarter" idx="11"/>
          </p:nvPr>
        </p:nvSpPr>
        <p:spPr/>
        <p:txBody>
          <a:bodyPr/>
          <a:lstStyle>
            <a:lvl1pPr>
              <a:defRPr/>
            </a:lvl1pPr>
          </a:lstStyle>
          <a:p>
            <a:r>
              <a:rPr lang="de-CH"/>
              <a:t>Titel der Präsentation (ändern unter Ansicht&gt;Fusszeile)</a:t>
            </a:r>
          </a:p>
        </p:txBody>
      </p:sp>
      <p:sp>
        <p:nvSpPr>
          <p:cNvPr id="4" name="Foliennummernplatzhalter 3"/>
          <p:cNvSpPr>
            <a:spLocks noGrp="1"/>
          </p:cNvSpPr>
          <p:nvPr>
            <p:ph type="sldNum" sz="quarter" idx="12"/>
          </p:nvPr>
        </p:nvSpPr>
        <p:spPr/>
        <p:txBody>
          <a:bodyPr/>
          <a:lstStyle>
            <a:lvl1pPr>
              <a:defRPr smtClean="0"/>
            </a:lvl1pPr>
          </a:lstStyle>
          <a:p>
            <a:fld id="{5DCECA37-7FCC-45D4-BAD6-B8760F7664F4}" type="slidenum">
              <a:rPr lang="de-CH"/>
              <a:pPr/>
              <a:t>‹#›</a:t>
            </a:fld>
            <a:endParaRPr lang="de-CH"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umsplatzhalter 4"/>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6" name="Fußzeilenplatzhalter 5"/>
          <p:cNvSpPr>
            <a:spLocks noGrp="1"/>
          </p:cNvSpPr>
          <p:nvPr>
            <p:ph type="ftr" sz="quarter" idx="11"/>
          </p:nvPr>
        </p:nvSpPr>
        <p:spPr/>
        <p:txBody>
          <a:bodyPr/>
          <a:lstStyle>
            <a:lvl1pPr>
              <a:defRPr/>
            </a:lvl1pPr>
          </a:lstStyle>
          <a:p>
            <a:r>
              <a:rPr lang="de-CH"/>
              <a:t>Titel der Präsentation (ändern unter Ansicht&gt;Fusszeile)</a:t>
            </a:r>
          </a:p>
        </p:txBody>
      </p:sp>
      <p:sp>
        <p:nvSpPr>
          <p:cNvPr id="7" name="Foliennummernplatzhalter 6"/>
          <p:cNvSpPr>
            <a:spLocks noGrp="1"/>
          </p:cNvSpPr>
          <p:nvPr>
            <p:ph type="sldNum" sz="quarter" idx="12"/>
          </p:nvPr>
        </p:nvSpPr>
        <p:spPr/>
        <p:txBody>
          <a:bodyPr/>
          <a:lstStyle>
            <a:lvl1pPr>
              <a:defRPr smtClean="0"/>
            </a:lvl1pPr>
          </a:lstStyle>
          <a:p>
            <a:fld id="{BCB356E6-9FAF-40C6-856D-8F6C373A5860}" type="slidenum">
              <a:rPr lang="de-CH"/>
              <a:pPr/>
              <a:t>‹#›</a:t>
            </a:fld>
            <a:endParaRPr lang="de-CH"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umsplatzhalter 4"/>
          <p:cNvSpPr>
            <a:spLocks noGrp="1"/>
          </p:cNvSpPr>
          <p:nvPr>
            <p:ph type="dt" sz="half" idx="10"/>
          </p:nvPr>
        </p:nvSpPr>
        <p:spPr/>
        <p:txBody>
          <a:bodyPr/>
          <a:lstStyle>
            <a:lvl1pPr>
              <a:defRPr smtClean="0"/>
            </a:lvl1pPr>
          </a:lstStyle>
          <a:p>
            <a:r>
              <a:rPr lang="de-CH"/>
              <a:t>Datum, Titel der Veranstaltung</a:t>
            </a:r>
            <a:endParaRPr lang="de-CH">
              <a:solidFill>
                <a:schemeClr val="tx1"/>
              </a:solidFill>
            </a:endParaRPr>
          </a:p>
        </p:txBody>
      </p:sp>
      <p:sp>
        <p:nvSpPr>
          <p:cNvPr id="6" name="Fußzeilenplatzhalter 5"/>
          <p:cNvSpPr>
            <a:spLocks noGrp="1"/>
          </p:cNvSpPr>
          <p:nvPr>
            <p:ph type="ftr" sz="quarter" idx="11"/>
          </p:nvPr>
        </p:nvSpPr>
        <p:spPr/>
        <p:txBody>
          <a:bodyPr/>
          <a:lstStyle>
            <a:lvl1pPr>
              <a:defRPr/>
            </a:lvl1pPr>
          </a:lstStyle>
          <a:p>
            <a:r>
              <a:rPr lang="de-CH"/>
              <a:t>Titel der Präsentation (ändern unter Ansicht&gt;Fusszeile)</a:t>
            </a:r>
          </a:p>
        </p:txBody>
      </p:sp>
      <p:sp>
        <p:nvSpPr>
          <p:cNvPr id="7" name="Foliennummernplatzhalter 6"/>
          <p:cNvSpPr>
            <a:spLocks noGrp="1"/>
          </p:cNvSpPr>
          <p:nvPr>
            <p:ph type="sldNum" sz="quarter" idx="12"/>
          </p:nvPr>
        </p:nvSpPr>
        <p:spPr/>
        <p:txBody>
          <a:bodyPr/>
          <a:lstStyle>
            <a:lvl1pPr>
              <a:defRPr smtClean="0"/>
            </a:lvl1pPr>
          </a:lstStyle>
          <a:p>
            <a:fld id="{349B80EF-ED2B-461F-97EC-6475994818AB}" type="slidenum">
              <a:rPr lang="de-CH"/>
              <a:pPr/>
              <a:t>‹#›</a:t>
            </a:fld>
            <a:endParaRPr lang="de-CH"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bwMode="auto">
          <a:xfrm>
            <a:off x="539750" y="647700"/>
            <a:ext cx="6621463" cy="8175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a:t>Mastertitelformat bearbeiten</a:t>
            </a:r>
          </a:p>
        </p:txBody>
      </p:sp>
      <p:sp>
        <p:nvSpPr>
          <p:cNvPr id="3078" name="Rectangle 6"/>
          <p:cNvSpPr>
            <a:spLocks noGrp="1" noChangeArrowheads="1"/>
          </p:cNvSpPr>
          <p:nvPr>
            <p:ph type="body" idx="1"/>
          </p:nvPr>
        </p:nvSpPr>
        <p:spPr bwMode="auto">
          <a:xfrm>
            <a:off x="533400" y="1676400"/>
            <a:ext cx="8061325" cy="4498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079" name="Rectangle 7"/>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333333"/>
                </a:solidFill>
              </a:defRPr>
            </a:lvl1pPr>
          </a:lstStyle>
          <a:p>
            <a:r>
              <a:rPr lang="de-CH"/>
              <a:t>Datum, Titel der Veranstaltung</a:t>
            </a:r>
          </a:p>
        </p:txBody>
      </p:sp>
      <p:sp>
        <p:nvSpPr>
          <p:cNvPr id="3080" name="Rectangle 8"/>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333333"/>
                </a:solidFill>
              </a:defRPr>
            </a:lvl1pPr>
          </a:lstStyle>
          <a:p>
            <a:r>
              <a:rPr lang="de-CH"/>
              <a:t>Titel der Präsentation (ändern unter Ansicht&gt;Fusszeile)</a:t>
            </a:r>
          </a:p>
        </p:txBody>
      </p:sp>
      <p:sp>
        <p:nvSpPr>
          <p:cNvPr id="3081" name="Rectangle 9"/>
          <p:cNvSpPr>
            <a:spLocks noGrp="1" noChangeArrowheads="1"/>
          </p:cNvSpPr>
          <p:nvPr>
            <p:ph type="sldNum" sz="quarter" idx="4"/>
          </p:nvPr>
        </p:nvSpPr>
        <p:spPr bwMode="auto">
          <a:xfrm>
            <a:off x="8686800" y="6548438"/>
            <a:ext cx="360363"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333333"/>
                </a:solidFill>
              </a:defRPr>
            </a:lvl1pPr>
          </a:lstStyle>
          <a:p>
            <a:fld id="{4961136D-1845-4260-99A7-C8EBD0621A16}" type="slidenum">
              <a:rPr lang="de-CH"/>
              <a:pPr/>
              <a:t>‹#›</a:t>
            </a:fld>
            <a:endParaRPr lang="de-CH" sz="1400"/>
          </a:p>
        </p:txBody>
      </p:sp>
      <p:sp>
        <p:nvSpPr>
          <p:cNvPr id="3086" name="Line 14"/>
          <p:cNvSpPr>
            <a:spLocks noChangeShapeType="1"/>
          </p:cNvSpPr>
          <p:nvPr/>
        </p:nvSpPr>
        <p:spPr bwMode="auto">
          <a:xfrm>
            <a:off x="107950" y="1412776"/>
            <a:ext cx="8943975" cy="0"/>
          </a:xfrm>
          <a:prstGeom prst="line">
            <a:avLst/>
          </a:prstGeom>
          <a:noFill/>
          <a:ln w="19050">
            <a:solidFill>
              <a:schemeClr val="accent2"/>
            </a:solidFill>
            <a:round/>
            <a:headEnd/>
            <a:tailEnd/>
          </a:ln>
          <a:effectLst/>
        </p:spPr>
        <p:txBody>
          <a:bodyPr wrap="none" anchor="ctr">
            <a:prstTxWarp prst="textNoShape">
              <a:avLst/>
            </a:prstTxWarp>
          </a:bodyPr>
          <a:lstStyle/>
          <a:p>
            <a:endParaRPr lang="de-DE"/>
          </a:p>
        </p:txBody>
      </p:sp>
      <p:sp>
        <p:nvSpPr>
          <p:cNvPr id="3087" name="Line 15"/>
          <p:cNvSpPr>
            <a:spLocks noChangeShapeType="1"/>
          </p:cNvSpPr>
          <p:nvPr/>
        </p:nvSpPr>
        <p:spPr bwMode="auto">
          <a:xfrm>
            <a:off x="107950" y="6515100"/>
            <a:ext cx="8943975" cy="0"/>
          </a:xfrm>
          <a:prstGeom prst="line">
            <a:avLst/>
          </a:prstGeom>
          <a:noFill/>
          <a:ln w="19050">
            <a:solidFill>
              <a:schemeClr val="accent2"/>
            </a:solidFill>
            <a:round/>
            <a:headEnd/>
            <a:tailEnd/>
          </a:ln>
          <a:effectLst/>
        </p:spPr>
        <p:txBody>
          <a:bodyPr wrap="none" anchor="ctr">
            <a:prstTxWarp prst="textNoShape">
              <a:avLst/>
            </a:prstTxWarp>
          </a:bodyPr>
          <a:lstStyle/>
          <a:p>
            <a:endParaRPr lang="de-DE"/>
          </a:p>
        </p:txBody>
      </p:sp>
      <p:pic>
        <p:nvPicPr>
          <p:cNvPr id="10" name="Picture 10" descr="ub_8pt_rgb.jpg                                                 000546B7mg                             B9C1C449:"/>
          <p:cNvPicPr>
            <a:picLocks noChangeAspect="1" noChangeArrowheads="1"/>
          </p:cNvPicPr>
          <p:nvPr/>
        </p:nvPicPr>
        <p:blipFill>
          <a:blip r:embed="rId13"/>
          <a:srcRect/>
          <a:stretch>
            <a:fillRect/>
          </a:stretch>
        </p:blipFill>
        <p:spPr bwMode="auto">
          <a:xfrm>
            <a:off x="7737475" y="107950"/>
            <a:ext cx="1306513" cy="1006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lnSpc>
          <a:spcPct val="90000"/>
        </a:lnSpc>
        <a:spcBef>
          <a:spcPct val="0"/>
        </a:spcBef>
        <a:spcAft>
          <a:spcPct val="0"/>
        </a:spcAft>
        <a:defRPr sz="2600" b="1">
          <a:solidFill>
            <a:srgbClr val="333333"/>
          </a:solidFill>
          <a:latin typeface="+mj-lt"/>
          <a:ea typeface="+mj-ea"/>
          <a:cs typeface="+mj-cs"/>
        </a:defRPr>
      </a:lvl1pPr>
      <a:lvl2pPr algn="l" rtl="0" eaLnBrk="1" fontAlgn="base" hangingPunct="1">
        <a:lnSpc>
          <a:spcPct val="90000"/>
        </a:lnSpc>
        <a:spcBef>
          <a:spcPct val="0"/>
        </a:spcBef>
        <a:spcAft>
          <a:spcPct val="0"/>
        </a:spcAft>
        <a:defRPr sz="2600" b="1">
          <a:solidFill>
            <a:srgbClr val="333333"/>
          </a:solidFill>
          <a:latin typeface="Arial" pitchFamily="39" charset="0"/>
        </a:defRPr>
      </a:lvl2pPr>
      <a:lvl3pPr algn="l" rtl="0" eaLnBrk="1" fontAlgn="base" hangingPunct="1">
        <a:lnSpc>
          <a:spcPct val="90000"/>
        </a:lnSpc>
        <a:spcBef>
          <a:spcPct val="0"/>
        </a:spcBef>
        <a:spcAft>
          <a:spcPct val="0"/>
        </a:spcAft>
        <a:defRPr sz="2600" b="1">
          <a:solidFill>
            <a:srgbClr val="333333"/>
          </a:solidFill>
          <a:latin typeface="Arial" pitchFamily="39" charset="0"/>
        </a:defRPr>
      </a:lvl3pPr>
      <a:lvl4pPr algn="l" rtl="0" eaLnBrk="1" fontAlgn="base" hangingPunct="1">
        <a:lnSpc>
          <a:spcPct val="90000"/>
        </a:lnSpc>
        <a:spcBef>
          <a:spcPct val="0"/>
        </a:spcBef>
        <a:spcAft>
          <a:spcPct val="0"/>
        </a:spcAft>
        <a:defRPr sz="2600" b="1">
          <a:solidFill>
            <a:srgbClr val="333333"/>
          </a:solidFill>
          <a:latin typeface="Arial" pitchFamily="39" charset="0"/>
        </a:defRPr>
      </a:lvl4pPr>
      <a:lvl5pPr algn="l" rtl="0" eaLnBrk="1" fontAlgn="base" hangingPunct="1">
        <a:lnSpc>
          <a:spcPct val="90000"/>
        </a:lnSpc>
        <a:spcBef>
          <a:spcPct val="0"/>
        </a:spcBef>
        <a:spcAft>
          <a:spcPct val="0"/>
        </a:spcAft>
        <a:defRPr sz="2600" b="1">
          <a:solidFill>
            <a:srgbClr val="333333"/>
          </a:solidFill>
          <a:latin typeface="Arial" pitchFamily="39" charset="0"/>
        </a:defRPr>
      </a:lvl5pPr>
      <a:lvl6pPr marL="457200" algn="l" rtl="0" eaLnBrk="1" fontAlgn="base" hangingPunct="1">
        <a:lnSpc>
          <a:spcPct val="90000"/>
        </a:lnSpc>
        <a:spcBef>
          <a:spcPct val="0"/>
        </a:spcBef>
        <a:spcAft>
          <a:spcPct val="0"/>
        </a:spcAft>
        <a:defRPr sz="2600" b="1">
          <a:solidFill>
            <a:srgbClr val="333333"/>
          </a:solidFill>
          <a:latin typeface="Arial" pitchFamily="39" charset="0"/>
        </a:defRPr>
      </a:lvl6pPr>
      <a:lvl7pPr marL="914400" algn="l" rtl="0" eaLnBrk="1" fontAlgn="base" hangingPunct="1">
        <a:lnSpc>
          <a:spcPct val="90000"/>
        </a:lnSpc>
        <a:spcBef>
          <a:spcPct val="0"/>
        </a:spcBef>
        <a:spcAft>
          <a:spcPct val="0"/>
        </a:spcAft>
        <a:defRPr sz="2600" b="1">
          <a:solidFill>
            <a:srgbClr val="333333"/>
          </a:solidFill>
          <a:latin typeface="Arial" pitchFamily="39" charset="0"/>
        </a:defRPr>
      </a:lvl7pPr>
      <a:lvl8pPr marL="1371600" algn="l" rtl="0" eaLnBrk="1" fontAlgn="base" hangingPunct="1">
        <a:lnSpc>
          <a:spcPct val="90000"/>
        </a:lnSpc>
        <a:spcBef>
          <a:spcPct val="0"/>
        </a:spcBef>
        <a:spcAft>
          <a:spcPct val="0"/>
        </a:spcAft>
        <a:defRPr sz="2600" b="1">
          <a:solidFill>
            <a:srgbClr val="333333"/>
          </a:solidFill>
          <a:latin typeface="Arial" pitchFamily="39" charset="0"/>
        </a:defRPr>
      </a:lvl8pPr>
      <a:lvl9pPr marL="1828800" algn="l" rtl="0" eaLnBrk="1" fontAlgn="base" hangingPunct="1">
        <a:lnSpc>
          <a:spcPct val="90000"/>
        </a:lnSpc>
        <a:spcBef>
          <a:spcPct val="0"/>
        </a:spcBef>
        <a:spcAft>
          <a:spcPct val="0"/>
        </a:spcAft>
        <a:defRPr sz="2600" b="1">
          <a:solidFill>
            <a:srgbClr val="333333"/>
          </a:solidFill>
          <a:latin typeface="Arial" pitchFamily="39" charset="0"/>
        </a:defRPr>
      </a:lvl9pPr>
    </p:titleStyle>
    <p:body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proclimweb.scnat.ch/portal/ressources/1122.pdf"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kateraworth.com/doughnut/" TargetMode="External"/><Relationship Id="rId4" Type="http://schemas.openxmlformats.org/officeDocument/2006/relationships/hyperlink" Target="http://www.oxfam.org/sites/www.oxfam.org/files/file_attachments/dp-a-safe-and-just-space-for-humanity-130212-en_5.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5310"/>
          <a:stretch/>
        </p:blipFill>
        <p:spPr>
          <a:xfrm>
            <a:off x="1" y="1412776"/>
            <a:ext cx="9144000" cy="5135662"/>
          </a:xfrm>
          <a:prstGeom prst="rect">
            <a:avLst/>
          </a:prstGeom>
        </p:spPr>
      </p:pic>
      <p:sp>
        <p:nvSpPr>
          <p:cNvPr id="4" name="Slide Number Placeholder 3"/>
          <p:cNvSpPr>
            <a:spLocks noGrp="1"/>
          </p:cNvSpPr>
          <p:nvPr>
            <p:ph type="sldNum" sz="quarter" idx="12"/>
          </p:nvPr>
        </p:nvSpPr>
        <p:spPr/>
        <p:txBody>
          <a:bodyPr/>
          <a:lstStyle/>
          <a:p>
            <a:fld id="{BE3D9CA7-554C-46EC-BEAB-CB2090EEB6FF}" type="slidenum">
              <a:rPr lang="de-CH" smtClean="0"/>
              <a:pPr/>
              <a:t>1</a:t>
            </a:fld>
            <a:endParaRPr lang="de-CH" sz="1400"/>
          </a:p>
        </p:txBody>
      </p:sp>
      <p:sp>
        <p:nvSpPr>
          <p:cNvPr id="8" name="Textfeld 7"/>
          <p:cNvSpPr txBox="1"/>
          <p:nvPr/>
        </p:nvSpPr>
        <p:spPr>
          <a:xfrm>
            <a:off x="107505" y="1556792"/>
            <a:ext cx="8784976" cy="2431435"/>
          </a:xfrm>
          <a:prstGeom prst="rect">
            <a:avLst/>
          </a:prstGeom>
          <a:noFill/>
        </p:spPr>
        <p:txBody>
          <a:bodyPr wrap="square" rtlCol="0">
            <a:spAutoFit/>
          </a:bodyPr>
          <a:lstStyle/>
          <a:p>
            <a:r>
              <a:rPr lang="en-GB" sz="3200" b="1" dirty="0" smtClean="0">
                <a:solidFill>
                  <a:schemeClr val="bg1"/>
                </a:solidFill>
                <a:latin typeface="Bradley Hand ITC" panose="03070402050302030203" pitchFamily="66" charset="0"/>
              </a:rPr>
              <a:t>Sustainable Development</a:t>
            </a:r>
          </a:p>
          <a:p>
            <a:pPr marL="342900" indent="-342900">
              <a:buFont typeface="Arial" panose="020B0604020202020204" pitchFamily="34" charset="0"/>
              <a:buChar char="•"/>
            </a:pPr>
            <a:r>
              <a:rPr lang="en-GB" sz="2000" b="1" dirty="0" smtClean="0">
                <a:solidFill>
                  <a:schemeClr val="bg1"/>
                </a:solidFill>
                <a:latin typeface="Bradley Hand ITC" panose="03070402050302030203" pitchFamily="66" charset="0"/>
              </a:rPr>
              <a:t>Sustainable Development (SD), globalization, global change</a:t>
            </a:r>
          </a:p>
          <a:p>
            <a:pPr marL="342900" indent="-342900">
              <a:buFont typeface="Arial" panose="020B0604020202020204" pitchFamily="34" charset="0"/>
              <a:buChar char="•"/>
            </a:pPr>
            <a:r>
              <a:rPr lang="en-GB" sz="2000" b="1" dirty="0" smtClean="0">
                <a:solidFill>
                  <a:schemeClr val="bg1"/>
                </a:solidFill>
                <a:latin typeface="Bradley Hand ITC" panose="03070402050302030203" pitchFamily="66" charset="0"/>
              </a:rPr>
              <a:t>The role of science in SD</a:t>
            </a:r>
          </a:p>
          <a:p>
            <a:pPr marL="342900" indent="-342900">
              <a:buFont typeface="Arial" panose="020B0604020202020204" pitchFamily="34" charset="0"/>
              <a:buChar char="•"/>
            </a:pPr>
            <a:r>
              <a:rPr lang="en-GB" sz="2000" b="1" dirty="0" smtClean="0">
                <a:solidFill>
                  <a:schemeClr val="bg1"/>
                </a:solidFill>
                <a:latin typeface="Bradley Hand ITC" panose="03070402050302030203" pitchFamily="66" charset="0"/>
              </a:rPr>
              <a:t>Educational content – thematic links between different subjects/disciplines to SD</a:t>
            </a:r>
          </a:p>
          <a:p>
            <a:pPr marL="342900" indent="-342900">
              <a:buFont typeface="Arial" panose="020B0604020202020204" pitchFamily="34" charset="0"/>
              <a:buChar char="•"/>
            </a:pPr>
            <a:r>
              <a:rPr lang="en-GB" sz="2000" b="1" dirty="0" smtClean="0">
                <a:solidFill>
                  <a:schemeClr val="bg1"/>
                </a:solidFill>
                <a:latin typeface="Bradley Hand ITC" panose="03070402050302030203" pitchFamily="66" charset="0"/>
              </a:rPr>
              <a:t>Values and scientific understanding</a:t>
            </a:r>
          </a:p>
          <a:p>
            <a:endParaRPr lang="en-GB" sz="2000" b="1" dirty="0">
              <a:solidFill>
                <a:schemeClr val="bg1"/>
              </a:solidFill>
              <a:latin typeface="Bradley Hand ITC" panose="03070402050302030203" pitchFamily="66" charset="0"/>
            </a:endParaRPr>
          </a:p>
        </p:txBody>
      </p:sp>
      <p:sp>
        <p:nvSpPr>
          <p:cNvPr id="9" name="Titel 1"/>
          <p:cNvSpPr txBox="1">
            <a:spLocks/>
          </p:cNvSpPr>
          <p:nvPr/>
        </p:nvSpPr>
        <p:spPr>
          <a:xfrm>
            <a:off x="179512" y="188640"/>
            <a:ext cx="7772400" cy="504056"/>
          </a:xfrm>
          <a:prstGeom prst="rect">
            <a:avLst/>
          </a:prstGeom>
        </p:spPr>
        <p:txBody>
          <a:bodyPr>
            <a:noAutofit/>
          </a:bodyPr>
          <a:lstStyle>
            <a:lvl1pPr algn="l" rtl="0" eaLnBrk="0" fontAlgn="base" hangingPunct="0">
              <a:lnSpc>
                <a:spcPct val="90000"/>
              </a:lnSpc>
              <a:spcBef>
                <a:spcPct val="0"/>
              </a:spcBef>
              <a:spcAft>
                <a:spcPct val="0"/>
              </a:spcAft>
              <a:defRPr sz="2400" b="1">
                <a:solidFill>
                  <a:srgbClr val="333333"/>
                </a:solidFill>
                <a:latin typeface="+mj-lt"/>
                <a:ea typeface="+mj-ea"/>
                <a:cs typeface="+mj-cs"/>
              </a:defRPr>
            </a:lvl1pPr>
            <a:lvl2pPr algn="l" rtl="0" eaLnBrk="0" fontAlgn="base" hangingPunct="0">
              <a:lnSpc>
                <a:spcPct val="90000"/>
              </a:lnSpc>
              <a:spcBef>
                <a:spcPct val="0"/>
              </a:spcBef>
              <a:spcAft>
                <a:spcPct val="0"/>
              </a:spcAft>
              <a:defRPr sz="2400" b="1">
                <a:solidFill>
                  <a:srgbClr val="333333"/>
                </a:solidFill>
                <a:latin typeface="Lucida Sans Unicode" pitchFamily="34" charset="0"/>
              </a:defRPr>
            </a:lvl2pPr>
            <a:lvl3pPr algn="l" rtl="0" eaLnBrk="0" fontAlgn="base" hangingPunct="0">
              <a:lnSpc>
                <a:spcPct val="90000"/>
              </a:lnSpc>
              <a:spcBef>
                <a:spcPct val="0"/>
              </a:spcBef>
              <a:spcAft>
                <a:spcPct val="0"/>
              </a:spcAft>
              <a:defRPr sz="2400" b="1">
                <a:solidFill>
                  <a:srgbClr val="333333"/>
                </a:solidFill>
                <a:latin typeface="Lucida Sans Unicode" pitchFamily="34" charset="0"/>
              </a:defRPr>
            </a:lvl3pPr>
            <a:lvl4pPr algn="l" rtl="0" eaLnBrk="0" fontAlgn="base" hangingPunct="0">
              <a:lnSpc>
                <a:spcPct val="90000"/>
              </a:lnSpc>
              <a:spcBef>
                <a:spcPct val="0"/>
              </a:spcBef>
              <a:spcAft>
                <a:spcPct val="0"/>
              </a:spcAft>
              <a:defRPr sz="2400" b="1">
                <a:solidFill>
                  <a:srgbClr val="333333"/>
                </a:solidFill>
                <a:latin typeface="Lucida Sans Unicode" pitchFamily="34" charset="0"/>
              </a:defRPr>
            </a:lvl4pPr>
            <a:lvl5pPr algn="l" rtl="0" eaLnBrk="0" fontAlgn="base" hangingPunct="0">
              <a:lnSpc>
                <a:spcPct val="90000"/>
              </a:lnSpc>
              <a:spcBef>
                <a:spcPct val="0"/>
              </a:spcBef>
              <a:spcAft>
                <a:spcPct val="0"/>
              </a:spcAft>
              <a:defRPr sz="2400" b="1">
                <a:solidFill>
                  <a:srgbClr val="333333"/>
                </a:solidFill>
                <a:latin typeface="Lucida Sans Unicode" pitchFamily="34" charset="0"/>
              </a:defRPr>
            </a:lvl5pPr>
            <a:lvl6pPr marL="457200" algn="l" rtl="0" fontAlgn="base">
              <a:lnSpc>
                <a:spcPct val="90000"/>
              </a:lnSpc>
              <a:spcBef>
                <a:spcPct val="0"/>
              </a:spcBef>
              <a:spcAft>
                <a:spcPct val="0"/>
              </a:spcAft>
              <a:defRPr sz="2400" b="1">
                <a:solidFill>
                  <a:srgbClr val="333333"/>
                </a:solidFill>
                <a:latin typeface="Lucida Sans Unicode" pitchFamily="34" charset="0"/>
              </a:defRPr>
            </a:lvl6pPr>
            <a:lvl7pPr marL="914400" algn="l" rtl="0" fontAlgn="base">
              <a:lnSpc>
                <a:spcPct val="90000"/>
              </a:lnSpc>
              <a:spcBef>
                <a:spcPct val="0"/>
              </a:spcBef>
              <a:spcAft>
                <a:spcPct val="0"/>
              </a:spcAft>
              <a:defRPr sz="2400" b="1">
                <a:solidFill>
                  <a:srgbClr val="333333"/>
                </a:solidFill>
                <a:latin typeface="Lucida Sans Unicode" pitchFamily="34" charset="0"/>
              </a:defRPr>
            </a:lvl7pPr>
            <a:lvl8pPr marL="1371600" algn="l" rtl="0" fontAlgn="base">
              <a:lnSpc>
                <a:spcPct val="90000"/>
              </a:lnSpc>
              <a:spcBef>
                <a:spcPct val="0"/>
              </a:spcBef>
              <a:spcAft>
                <a:spcPct val="0"/>
              </a:spcAft>
              <a:defRPr sz="2400" b="1">
                <a:solidFill>
                  <a:srgbClr val="333333"/>
                </a:solidFill>
                <a:latin typeface="Lucida Sans Unicode" pitchFamily="34" charset="0"/>
              </a:defRPr>
            </a:lvl8pPr>
            <a:lvl9pPr marL="1828800" algn="l" rtl="0" fontAlgn="base">
              <a:lnSpc>
                <a:spcPct val="90000"/>
              </a:lnSpc>
              <a:spcBef>
                <a:spcPct val="0"/>
              </a:spcBef>
              <a:spcAft>
                <a:spcPct val="0"/>
              </a:spcAft>
              <a:defRPr sz="2400" b="1">
                <a:solidFill>
                  <a:srgbClr val="333333"/>
                </a:solidFill>
                <a:latin typeface="Lucida Sans Unicode" pitchFamily="34" charset="0"/>
              </a:defRPr>
            </a:lvl9pPr>
          </a:lstStyle>
          <a:p>
            <a:r>
              <a:rPr lang="en-GB" sz="2200" b="0" kern="0" dirty="0" smtClean="0">
                <a:solidFill>
                  <a:schemeClr val="tx1"/>
                </a:solidFill>
              </a:rPr>
              <a:t>Integrating Sustainable Development into higher education</a:t>
            </a:r>
            <a:endParaRPr lang="en-GB" sz="2200" b="0" kern="0" dirty="0">
              <a:solidFill>
                <a:schemeClr val="tx1"/>
              </a:solidFill>
            </a:endParaRPr>
          </a:p>
        </p:txBody>
      </p:sp>
      <p:sp>
        <p:nvSpPr>
          <p:cNvPr id="12" name="Titel 1"/>
          <p:cNvSpPr txBox="1">
            <a:spLocks/>
          </p:cNvSpPr>
          <p:nvPr/>
        </p:nvSpPr>
        <p:spPr>
          <a:xfrm>
            <a:off x="179512" y="620688"/>
            <a:ext cx="7772400" cy="720080"/>
          </a:xfrm>
          <a:prstGeom prst="rect">
            <a:avLst/>
          </a:prstGeom>
        </p:spPr>
        <p:txBody>
          <a:bodyPr>
            <a:normAutofit/>
          </a:bodyPr>
          <a:lstStyle>
            <a:lvl1pPr algn="l" rtl="0" eaLnBrk="0" fontAlgn="base" hangingPunct="0">
              <a:lnSpc>
                <a:spcPct val="90000"/>
              </a:lnSpc>
              <a:spcBef>
                <a:spcPct val="0"/>
              </a:spcBef>
              <a:spcAft>
                <a:spcPct val="0"/>
              </a:spcAft>
              <a:defRPr sz="2400" b="1">
                <a:solidFill>
                  <a:srgbClr val="333333"/>
                </a:solidFill>
                <a:latin typeface="+mj-lt"/>
                <a:ea typeface="+mj-ea"/>
                <a:cs typeface="+mj-cs"/>
              </a:defRPr>
            </a:lvl1pPr>
            <a:lvl2pPr algn="l" rtl="0" eaLnBrk="0" fontAlgn="base" hangingPunct="0">
              <a:lnSpc>
                <a:spcPct val="90000"/>
              </a:lnSpc>
              <a:spcBef>
                <a:spcPct val="0"/>
              </a:spcBef>
              <a:spcAft>
                <a:spcPct val="0"/>
              </a:spcAft>
              <a:defRPr sz="2400" b="1">
                <a:solidFill>
                  <a:srgbClr val="333333"/>
                </a:solidFill>
                <a:latin typeface="Lucida Sans Unicode" pitchFamily="34" charset="0"/>
              </a:defRPr>
            </a:lvl2pPr>
            <a:lvl3pPr algn="l" rtl="0" eaLnBrk="0" fontAlgn="base" hangingPunct="0">
              <a:lnSpc>
                <a:spcPct val="90000"/>
              </a:lnSpc>
              <a:spcBef>
                <a:spcPct val="0"/>
              </a:spcBef>
              <a:spcAft>
                <a:spcPct val="0"/>
              </a:spcAft>
              <a:defRPr sz="2400" b="1">
                <a:solidFill>
                  <a:srgbClr val="333333"/>
                </a:solidFill>
                <a:latin typeface="Lucida Sans Unicode" pitchFamily="34" charset="0"/>
              </a:defRPr>
            </a:lvl3pPr>
            <a:lvl4pPr algn="l" rtl="0" eaLnBrk="0" fontAlgn="base" hangingPunct="0">
              <a:lnSpc>
                <a:spcPct val="90000"/>
              </a:lnSpc>
              <a:spcBef>
                <a:spcPct val="0"/>
              </a:spcBef>
              <a:spcAft>
                <a:spcPct val="0"/>
              </a:spcAft>
              <a:defRPr sz="2400" b="1">
                <a:solidFill>
                  <a:srgbClr val="333333"/>
                </a:solidFill>
                <a:latin typeface="Lucida Sans Unicode" pitchFamily="34" charset="0"/>
              </a:defRPr>
            </a:lvl4pPr>
            <a:lvl5pPr algn="l" rtl="0" eaLnBrk="0" fontAlgn="base" hangingPunct="0">
              <a:lnSpc>
                <a:spcPct val="90000"/>
              </a:lnSpc>
              <a:spcBef>
                <a:spcPct val="0"/>
              </a:spcBef>
              <a:spcAft>
                <a:spcPct val="0"/>
              </a:spcAft>
              <a:defRPr sz="2400" b="1">
                <a:solidFill>
                  <a:srgbClr val="333333"/>
                </a:solidFill>
                <a:latin typeface="Lucida Sans Unicode" pitchFamily="34" charset="0"/>
              </a:defRPr>
            </a:lvl5pPr>
            <a:lvl6pPr marL="457200" algn="l" rtl="0" fontAlgn="base">
              <a:lnSpc>
                <a:spcPct val="90000"/>
              </a:lnSpc>
              <a:spcBef>
                <a:spcPct val="0"/>
              </a:spcBef>
              <a:spcAft>
                <a:spcPct val="0"/>
              </a:spcAft>
              <a:defRPr sz="2400" b="1">
                <a:solidFill>
                  <a:srgbClr val="333333"/>
                </a:solidFill>
                <a:latin typeface="Lucida Sans Unicode" pitchFamily="34" charset="0"/>
              </a:defRPr>
            </a:lvl6pPr>
            <a:lvl7pPr marL="914400" algn="l" rtl="0" fontAlgn="base">
              <a:lnSpc>
                <a:spcPct val="90000"/>
              </a:lnSpc>
              <a:spcBef>
                <a:spcPct val="0"/>
              </a:spcBef>
              <a:spcAft>
                <a:spcPct val="0"/>
              </a:spcAft>
              <a:defRPr sz="2400" b="1">
                <a:solidFill>
                  <a:srgbClr val="333333"/>
                </a:solidFill>
                <a:latin typeface="Lucida Sans Unicode" pitchFamily="34" charset="0"/>
              </a:defRPr>
            </a:lvl7pPr>
            <a:lvl8pPr marL="1371600" algn="l" rtl="0" fontAlgn="base">
              <a:lnSpc>
                <a:spcPct val="90000"/>
              </a:lnSpc>
              <a:spcBef>
                <a:spcPct val="0"/>
              </a:spcBef>
              <a:spcAft>
                <a:spcPct val="0"/>
              </a:spcAft>
              <a:defRPr sz="2400" b="1">
                <a:solidFill>
                  <a:srgbClr val="333333"/>
                </a:solidFill>
                <a:latin typeface="Lucida Sans Unicode" pitchFamily="34" charset="0"/>
              </a:defRPr>
            </a:lvl8pPr>
            <a:lvl9pPr marL="1828800" algn="l" rtl="0" fontAlgn="base">
              <a:lnSpc>
                <a:spcPct val="90000"/>
              </a:lnSpc>
              <a:spcBef>
                <a:spcPct val="0"/>
              </a:spcBef>
              <a:spcAft>
                <a:spcPct val="0"/>
              </a:spcAft>
              <a:defRPr sz="2400" b="1">
                <a:solidFill>
                  <a:srgbClr val="333333"/>
                </a:solidFill>
                <a:latin typeface="Lucida Sans Unicode" pitchFamily="34" charset="0"/>
              </a:defRPr>
            </a:lvl9pPr>
          </a:lstStyle>
          <a:p>
            <a:pPr>
              <a:spcAft>
                <a:spcPts val="600"/>
              </a:spcAft>
            </a:pPr>
            <a:r>
              <a:rPr lang="de-CH" sz="1600" b="0" kern="0" dirty="0">
                <a:solidFill>
                  <a:srgbClr val="C00000"/>
                </a:solidFill>
              </a:rPr>
              <a:t>IN-DEPTH MODULE 4</a:t>
            </a:r>
          </a:p>
          <a:p>
            <a:pPr>
              <a:spcAft>
                <a:spcPts val="600"/>
              </a:spcAft>
            </a:pPr>
            <a:r>
              <a:rPr lang="de-CH" sz="1600" b="0" kern="0" dirty="0">
                <a:solidFill>
                  <a:srgbClr val="C00000"/>
                </a:solidFill>
              </a:rPr>
              <a:t>Teaching material</a:t>
            </a:r>
            <a:endParaRPr lang="de-CH" sz="1600" kern="0" dirty="0">
              <a:solidFill>
                <a:schemeClr val="tx1"/>
              </a:solidFill>
            </a:endParaRPr>
          </a:p>
        </p:txBody>
      </p:sp>
      <p:sp>
        <p:nvSpPr>
          <p:cNvPr id="10" name="Textfeld 2"/>
          <p:cNvSpPr txBox="1"/>
          <p:nvPr/>
        </p:nvSpPr>
        <p:spPr>
          <a:xfrm>
            <a:off x="173684" y="5589240"/>
            <a:ext cx="5334420" cy="584775"/>
          </a:xfrm>
          <a:prstGeom prst="rect">
            <a:avLst/>
          </a:prstGeom>
          <a:noFill/>
        </p:spPr>
        <p:txBody>
          <a:bodyPr wrap="square" rtlCol="0">
            <a:spAutoFit/>
          </a:bodyPr>
          <a:lstStyle/>
          <a:p>
            <a:r>
              <a:rPr lang="en-GB" sz="1600" dirty="0" smtClean="0">
                <a:solidFill>
                  <a:srgbClr val="FFDB43"/>
                </a:solidFill>
              </a:rPr>
              <a:t>These slides may be used according to your teaching needs – please feel free to adapt or complement them.</a:t>
            </a:r>
            <a:endParaRPr lang="en-GB" sz="1600" dirty="0">
              <a:solidFill>
                <a:srgbClr val="FFDB43"/>
              </a:solidFill>
            </a:endParaRPr>
          </a:p>
        </p:txBody>
      </p:sp>
    </p:spTree>
    <p:extLst>
      <p:ext uri="{BB962C8B-B14F-4D97-AF65-F5344CB8AC3E}">
        <p14:creationId xmlns:p14="http://schemas.microsoft.com/office/powerpoint/2010/main" val="49853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10</a:t>
            </a:fld>
            <a:endParaRPr lang="de-CH" sz="1400"/>
          </a:p>
        </p:txBody>
      </p:sp>
      <p:sp>
        <p:nvSpPr>
          <p:cNvPr id="9"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Sustainable Development</a:t>
            </a:r>
          </a:p>
          <a:p>
            <a:pPr eaLnBrk="1" hangingPunct="1"/>
            <a:r>
              <a:rPr lang="en-GB" sz="1800" dirty="0" smtClean="0">
                <a:solidFill>
                  <a:srgbClr val="336699"/>
                </a:solidFill>
              </a:rPr>
              <a:t>Global Debates – the «Doughnut Model»</a:t>
            </a:r>
            <a:endParaRPr lang="en-GB" altLang="en-US" sz="1800" dirty="0" smtClean="0">
              <a:solidFill>
                <a:srgbClr val="336699"/>
              </a:solidFill>
              <a:cs typeface="Times New Roman" pitchFamily="18" charset="0"/>
            </a:endParaRP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10" name="TextBox 15"/>
          <p:cNvSpPr txBox="1"/>
          <p:nvPr/>
        </p:nvSpPr>
        <p:spPr>
          <a:xfrm>
            <a:off x="87119" y="6485274"/>
            <a:ext cx="7941265" cy="400110"/>
          </a:xfrm>
          <a:prstGeom prst="rect">
            <a:avLst/>
          </a:prstGeom>
          <a:noFill/>
        </p:spPr>
        <p:txBody>
          <a:bodyPr wrap="square" rtlCol="0">
            <a:spAutoFit/>
          </a:bodyPr>
          <a:lstStyle/>
          <a:p>
            <a:r>
              <a:rPr lang="en-GB" sz="1000" dirty="0" smtClean="0"/>
              <a:t>Source: 9 dimensions of planetary boundaries according to </a:t>
            </a:r>
            <a:r>
              <a:rPr lang="en-GB" sz="1000" dirty="0" err="1" smtClean="0"/>
              <a:t>Rockström</a:t>
            </a:r>
            <a:r>
              <a:rPr lang="en-GB" sz="1000" dirty="0" smtClean="0"/>
              <a:t> et al. 2009, 12 dimensions of social boundaries according to </a:t>
            </a:r>
            <a:r>
              <a:rPr lang="en-GB" sz="1000" dirty="0" err="1" smtClean="0"/>
              <a:t>Raworth</a:t>
            </a:r>
            <a:r>
              <a:rPr lang="en-GB" sz="1000" dirty="0" smtClean="0"/>
              <a:t> 2017, based on government priorities at Rio+20 and later UN Conferences.</a:t>
            </a:r>
            <a:endParaRPr lang="en-GB" sz="1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11"/>
          <a:stretch/>
        </p:blipFill>
        <p:spPr>
          <a:xfrm>
            <a:off x="107504" y="1227474"/>
            <a:ext cx="5451351" cy="5257800"/>
          </a:xfrm>
          <a:prstGeom prst="rect">
            <a:avLst/>
          </a:prstGeom>
        </p:spPr>
      </p:pic>
      <p:sp>
        <p:nvSpPr>
          <p:cNvPr id="5" name="TextBox 13"/>
          <p:cNvSpPr txBox="1"/>
          <p:nvPr/>
        </p:nvSpPr>
        <p:spPr>
          <a:xfrm>
            <a:off x="5436097" y="4221088"/>
            <a:ext cx="3528392" cy="1569660"/>
          </a:xfrm>
          <a:prstGeom prst="rect">
            <a:avLst/>
          </a:prstGeom>
          <a:noFill/>
        </p:spPr>
        <p:txBody>
          <a:bodyPr wrap="square" rtlCol="0">
            <a:spAutoFit/>
          </a:bodyPr>
          <a:lstStyle/>
          <a:p>
            <a:r>
              <a:rPr lang="en-GB" sz="1600" dirty="0" smtClean="0"/>
              <a:t>Different paths of Sustainable Development are possible, as long as they are confined between planetary boundaries and social foundations as «guard rails». These guard rails must be negotiated.</a:t>
            </a:r>
            <a:endParaRPr lang="en-GB" sz="16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2123" t="3963" b="12884"/>
          <a:stretch/>
        </p:blipFill>
        <p:spPr>
          <a:xfrm>
            <a:off x="5292080" y="1484785"/>
            <a:ext cx="3755083" cy="2232248"/>
          </a:xfrm>
          <a:prstGeom prst="rect">
            <a:avLst/>
          </a:prstGeom>
        </p:spPr>
      </p:pic>
    </p:spTree>
    <p:extLst>
      <p:ext uri="{BB962C8B-B14F-4D97-AF65-F5344CB8AC3E}">
        <p14:creationId xmlns:p14="http://schemas.microsoft.com/office/powerpoint/2010/main" val="119922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11</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Sustainable Development</a:t>
            </a:r>
          </a:p>
          <a:p>
            <a:pPr eaLnBrk="1" hangingPunct="1"/>
            <a:r>
              <a:rPr lang="en-GB" sz="1800" dirty="0" smtClean="0">
                <a:solidFill>
                  <a:srgbClr val="336699"/>
                </a:solidFill>
              </a:rPr>
              <a:t>Related debates</a:t>
            </a:r>
            <a:endParaRPr lang="en-GB" altLang="en-US" sz="1800" dirty="0" smtClean="0">
              <a:solidFill>
                <a:srgbClr val="336699"/>
              </a:solidFill>
              <a:cs typeface="Times New Roman" pitchFamily="18" charset="0"/>
            </a:endParaRP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6" name="Datumsplatzhalter 3"/>
          <p:cNvSpPr>
            <a:spLocks noGrp="1"/>
          </p:cNvSpPr>
          <p:nvPr>
            <p:ph type="dt" sz="half" idx="10"/>
          </p:nvPr>
        </p:nvSpPr>
        <p:spPr>
          <a:xfrm>
            <a:off x="179710" y="6548438"/>
            <a:ext cx="7920682" cy="264938"/>
          </a:xfrm>
        </p:spPr>
        <p:txBody>
          <a:bodyPr/>
          <a:lstStyle/>
          <a:p>
            <a:r>
              <a:rPr lang="de-DE" dirty="0"/>
              <a:t>Thomas Hammer, CDE University </a:t>
            </a:r>
            <a:r>
              <a:rPr lang="de-DE" dirty="0" err="1"/>
              <a:t>of</a:t>
            </a:r>
            <a:r>
              <a:rPr lang="de-DE" dirty="0"/>
              <a:t> Bern, </a:t>
            </a:r>
            <a:r>
              <a:rPr lang="de-DE" dirty="0" err="1"/>
              <a:t>MSc</a:t>
            </a:r>
            <a:r>
              <a:rPr lang="de-DE" dirty="0"/>
              <a:t> Mi SD</a:t>
            </a:r>
            <a:endParaRPr lang="de-CH" dirty="0">
              <a:solidFill>
                <a:schemeClr val="tx1"/>
              </a:solidFill>
            </a:endParaRPr>
          </a:p>
        </p:txBody>
      </p:sp>
      <p:sp>
        <p:nvSpPr>
          <p:cNvPr id="7" name="Inhaltsplatzhalter 2"/>
          <p:cNvSpPr txBox="1">
            <a:spLocks/>
          </p:cNvSpPr>
          <p:nvPr/>
        </p:nvSpPr>
        <p:spPr>
          <a:xfrm>
            <a:off x="251520" y="1676400"/>
            <a:ext cx="8610600" cy="477678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363538" lvl="0" indent="-363538">
              <a:lnSpc>
                <a:spcPct val="100000"/>
              </a:lnSpc>
              <a:spcAft>
                <a:spcPts val="1800"/>
              </a:spcAft>
              <a:buNone/>
            </a:pPr>
            <a:r>
              <a:rPr lang="en-GB" sz="1800" dirty="0" smtClean="0">
                <a:solidFill>
                  <a:srgbClr val="C00000"/>
                </a:solidFill>
              </a:rPr>
              <a:t>Globalization: </a:t>
            </a:r>
            <a:r>
              <a:rPr lang="en-GB" sz="1800" dirty="0" smtClean="0"/>
              <a:t/>
            </a:r>
            <a:br>
              <a:rPr lang="en-GB" sz="1800" dirty="0" smtClean="0"/>
            </a:br>
            <a:r>
              <a:rPr lang="en-GB" sz="1800" dirty="0" smtClean="0"/>
              <a:t>e.g. discussions on sustainable and non-sustainable effects of globalization</a:t>
            </a:r>
          </a:p>
          <a:p>
            <a:pPr marL="363538" lvl="0" indent="-363538">
              <a:lnSpc>
                <a:spcPct val="100000"/>
              </a:lnSpc>
              <a:spcAft>
                <a:spcPts val="1800"/>
              </a:spcAft>
              <a:buNone/>
            </a:pPr>
            <a:r>
              <a:rPr lang="en-GB" sz="1800" dirty="0" smtClean="0">
                <a:solidFill>
                  <a:srgbClr val="C00000"/>
                </a:solidFill>
              </a:rPr>
              <a:t>Global change:</a:t>
            </a:r>
            <a:br>
              <a:rPr lang="en-GB" sz="1800" dirty="0" smtClean="0">
                <a:solidFill>
                  <a:srgbClr val="C00000"/>
                </a:solidFill>
              </a:rPr>
            </a:br>
            <a:r>
              <a:rPr lang="en-GB" sz="1800" dirty="0" smtClean="0"/>
              <a:t>e.g. discussions on the causes and drivers of global change, as well as ways of steering global change through sustainable development. </a:t>
            </a:r>
          </a:p>
          <a:p>
            <a:pPr marL="363538" indent="-363538">
              <a:lnSpc>
                <a:spcPct val="100000"/>
              </a:lnSpc>
              <a:spcAft>
                <a:spcPts val="1800"/>
              </a:spcAft>
              <a:buNone/>
            </a:pPr>
            <a:r>
              <a:rPr lang="en-GB" sz="1800" dirty="0" smtClean="0">
                <a:solidFill>
                  <a:srgbClr val="C00000"/>
                </a:solidFill>
              </a:rPr>
              <a:t>Sustainable Development:</a:t>
            </a:r>
            <a:br>
              <a:rPr lang="en-GB" sz="1800" dirty="0" smtClean="0">
                <a:solidFill>
                  <a:srgbClr val="C00000"/>
                </a:solidFill>
              </a:rPr>
            </a:br>
            <a:r>
              <a:rPr lang="en-GB" sz="1800" dirty="0" smtClean="0"/>
              <a:t>e.g. discussions on limiting risks and making use of opportunities that emerge from globalization and global change. </a:t>
            </a:r>
          </a:p>
          <a:p>
            <a:pPr marL="0" indent="0">
              <a:lnSpc>
                <a:spcPct val="100000"/>
              </a:lnSpc>
              <a:spcBef>
                <a:spcPts val="0"/>
              </a:spcBef>
              <a:spcAft>
                <a:spcPts val="600"/>
              </a:spcAft>
              <a:buNone/>
            </a:pPr>
            <a:endParaRPr lang="en-GB" sz="1600" dirty="0"/>
          </a:p>
        </p:txBody>
      </p:sp>
    </p:spTree>
    <p:extLst>
      <p:ext uri="{BB962C8B-B14F-4D97-AF65-F5344CB8AC3E}">
        <p14:creationId xmlns:p14="http://schemas.microsoft.com/office/powerpoint/2010/main" val="129977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12</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Globalization</a:t>
            </a: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6" name="Datumsplatzhalter 3"/>
          <p:cNvSpPr>
            <a:spLocks noGrp="1"/>
          </p:cNvSpPr>
          <p:nvPr>
            <p:ph type="dt" sz="half" idx="10"/>
          </p:nvPr>
        </p:nvSpPr>
        <p:spPr>
          <a:xfrm>
            <a:off x="179710" y="6548438"/>
            <a:ext cx="7920682" cy="264938"/>
          </a:xfrm>
        </p:spPr>
        <p:txBody>
          <a:bodyPr/>
          <a:lstStyle/>
          <a:p>
            <a:r>
              <a:rPr lang="de-DE" dirty="0"/>
              <a:t>Thomas Hammer, CDE University </a:t>
            </a:r>
            <a:r>
              <a:rPr lang="de-DE" dirty="0" err="1"/>
              <a:t>of</a:t>
            </a:r>
            <a:r>
              <a:rPr lang="de-DE" dirty="0"/>
              <a:t> Bern, </a:t>
            </a:r>
            <a:r>
              <a:rPr lang="de-DE" dirty="0" err="1"/>
              <a:t>MSc</a:t>
            </a:r>
            <a:r>
              <a:rPr lang="de-DE" dirty="0"/>
              <a:t> Mi SD </a:t>
            </a:r>
            <a:endParaRPr lang="de-CH" dirty="0">
              <a:solidFill>
                <a:schemeClr val="tx1"/>
              </a:solidFill>
            </a:endParaRPr>
          </a:p>
        </p:txBody>
      </p:sp>
      <p:sp>
        <p:nvSpPr>
          <p:cNvPr id="7" name="Inhaltsplatzhalter 2"/>
          <p:cNvSpPr txBox="1">
            <a:spLocks/>
          </p:cNvSpPr>
          <p:nvPr/>
        </p:nvSpPr>
        <p:spPr>
          <a:xfrm>
            <a:off x="251520" y="1556792"/>
            <a:ext cx="8610600" cy="477678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0" indent="0">
              <a:lnSpc>
                <a:spcPct val="100000"/>
              </a:lnSpc>
              <a:spcBef>
                <a:spcPts val="0"/>
              </a:spcBef>
              <a:spcAft>
                <a:spcPts val="600"/>
              </a:spcAft>
              <a:buNone/>
            </a:pPr>
            <a:r>
              <a:rPr lang="en-GB" sz="1600" dirty="0" smtClean="0"/>
              <a:t>The term «globalization» is used in particular in the </a:t>
            </a:r>
            <a:r>
              <a:rPr lang="en-GB" sz="1600" dirty="0" smtClean="0">
                <a:solidFill>
                  <a:srgbClr val="C00000"/>
                </a:solidFill>
              </a:rPr>
              <a:t>social, economic, human, and cultural sciences</a:t>
            </a:r>
            <a:r>
              <a:rPr lang="en-GB" sz="1600" dirty="0" smtClean="0"/>
              <a:t> in the </a:t>
            </a:r>
            <a:r>
              <a:rPr lang="en-GB" sz="1600" dirty="0" smtClean="0">
                <a:solidFill>
                  <a:srgbClr val="C00000"/>
                </a:solidFill>
              </a:rPr>
              <a:t>analysis of transnational processes</a:t>
            </a:r>
            <a:r>
              <a:rPr lang="en-GB" sz="1600" dirty="0" smtClean="0">
                <a:solidFill>
                  <a:schemeClr val="tx1"/>
                </a:solidFill>
              </a:rPr>
              <a:t> of increasing…</a:t>
            </a:r>
          </a:p>
          <a:p>
            <a:pPr>
              <a:lnSpc>
                <a:spcPct val="100000"/>
              </a:lnSpc>
              <a:spcBef>
                <a:spcPts val="0"/>
              </a:spcBef>
              <a:spcAft>
                <a:spcPts val="600"/>
              </a:spcAft>
              <a:buClrTx/>
              <a:buFont typeface="Wingdings" panose="05000000000000000000" pitchFamily="2" charset="2"/>
              <a:buChar char="Ø"/>
            </a:pPr>
            <a:r>
              <a:rPr lang="en-GB" sz="1600" dirty="0" smtClean="0">
                <a:solidFill>
                  <a:schemeClr val="tx1"/>
                </a:solidFill>
              </a:rPr>
              <a:t>… spread of technologies, innovations, regulations, etc.,</a:t>
            </a:r>
          </a:p>
          <a:p>
            <a:pPr>
              <a:lnSpc>
                <a:spcPct val="100000"/>
              </a:lnSpc>
              <a:spcBef>
                <a:spcPts val="0"/>
              </a:spcBef>
              <a:spcAft>
                <a:spcPts val="600"/>
              </a:spcAft>
              <a:buClrTx/>
              <a:buFont typeface="Wingdings" panose="05000000000000000000" pitchFamily="2" charset="2"/>
              <a:buChar char="Ø"/>
            </a:pPr>
            <a:r>
              <a:rPr lang="en-GB" sz="1600" dirty="0" smtClean="0">
                <a:solidFill>
                  <a:schemeClr val="tx1"/>
                </a:solidFill>
              </a:rPr>
              <a:t>… </a:t>
            </a:r>
            <a:r>
              <a:rPr lang="en-GB" sz="1600" dirty="0">
                <a:solidFill>
                  <a:schemeClr val="tx1"/>
                </a:solidFill>
              </a:rPr>
              <a:t>i</a:t>
            </a:r>
            <a:r>
              <a:rPr lang="en-GB" sz="1600" dirty="0" smtClean="0">
                <a:solidFill>
                  <a:schemeClr val="tx1"/>
                </a:solidFill>
              </a:rPr>
              <a:t>nterdependence in business, society, culture, and politics,</a:t>
            </a:r>
          </a:p>
          <a:p>
            <a:pPr>
              <a:lnSpc>
                <a:spcPct val="100000"/>
              </a:lnSpc>
              <a:spcBef>
                <a:spcPts val="0"/>
              </a:spcBef>
              <a:spcAft>
                <a:spcPts val="600"/>
              </a:spcAft>
              <a:buClrTx/>
              <a:buFont typeface="Wingdings" panose="05000000000000000000" pitchFamily="2" charset="2"/>
              <a:buChar char="Ø"/>
            </a:pPr>
            <a:r>
              <a:rPr lang="en-GB" sz="1600" dirty="0" smtClean="0">
                <a:solidFill>
                  <a:schemeClr val="tx1"/>
                </a:solidFill>
              </a:rPr>
              <a:t>… mobility of goods, services, and people.</a:t>
            </a:r>
          </a:p>
          <a:p>
            <a:pPr marL="0" indent="0" defTabSz="374650">
              <a:lnSpc>
                <a:spcPct val="100000"/>
              </a:lnSpc>
              <a:spcBef>
                <a:spcPts val="0"/>
              </a:spcBef>
              <a:spcAft>
                <a:spcPts val="600"/>
              </a:spcAft>
              <a:buNone/>
              <a:defRPr/>
            </a:pPr>
            <a:r>
              <a:rPr lang="en-GB" sz="1600" dirty="0" smtClean="0">
                <a:cs typeface="Tahoma" pitchFamily="34" charset="0"/>
              </a:rPr>
              <a:t/>
            </a:r>
            <a:br>
              <a:rPr lang="en-GB" sz="1600" dirty="0" smtClean="0">
                <a:cs typeface="Tahoma" pitchFamily="34" charset="0"/>
              </a:rPr>
            </a:br>
            <a:r>
              <a:rPr lang="en-GB" sz="1600" dirty="0" smtClean="0">
                <a:cs typeface="Tahoma" pitchFamily="34" charset="0"/>
              </a:rPr>
              <a:t>In this view, globalization occurs in a </a:t>
            </a:r>
            <a:r>
              <a:rPr lang="en-GB" sz="1600" dirty="0" smtClean="0">
                <a:solidFill>
                  <a:srgbClr val="C00000"/>
                </a:solidFill>
                <a:cs typeface="Tahoma" pitchFamily="34" charset="0"/>
              </a:rPr>
              <a:t>spatial distribution and network of relationships</a:t>
            </a:r>
            <a:r>
              <a:rPr lang="en-GB" sz="1600" dirty="0" smtClean="0">
                <a:cs typeface="Tahoma" pitchFamily="34" charset="0"/>
              </a:rPr>
              <a:t>, and in the </a:t>
            </a:r>
            <a:r>
              <a:rPr lang="en-GB" sz="1600" dirty="0" smtClean="0">
                <a:solidFill>
                  <a:srgbClr val="C00000"/>
                </a:solidFill>
                <a:cs typeface="Tahoma" pitchFamily="34" charset="0"/>
              </a:rPr>
              <a:t>acceleration of various trends and processes </a:t>
            </a:r>
            <a:r>
              <a:rPr lang="en-GB" sz="1600" dirty="0" smtClean="0">
                <a:cs typeface="Tahoma" pitchFamily="34" charset="0"/>
              </a:rPr>
              <a:t>in </a:t>
            </a:r>
            <a:r>
              <a:rPr lang="en-GB" sz="1600" dirty="0" smtClean="0">
                <a:solidFill>
                  <a:srgbClr val="C00000"/>
                </a:solidFill>
                <a:cs typeface="Tahoma" pitchFamily="34" charset="0"/>
              </a:rPr>
              <a:t>different social dimensions</a:t>
            </a:r>
            <a:r>
              <a:rPr lang="en-GB" sz="1600" dirty="0" smtClean="0">
                <a:cs typeface="Tahoma" pitchFamily="34" charset="0"/>
              </a:rPr>
              <a:t>, which transcend </a:t>
            </a:r>
            <a:r>
              <a:rPr lang="en-GB" sz="1600" dirty="0" smtClean="0">
                <a:solidFill>
                  <a:srgbClr val="C00000"/>
                </a:solidFill>
                <a:cs typeface="Tahoma" pitchFamily="34" charset="0"/>
              </a:rPr>
              <a:t>national regulations (trans-nationalization)</a:t>
            </a:r>
            <a:r>
              <a:rPr lang="en-GB" sz="1600" dirty="0" smtClean="0">
                <a:cs typeface="Tahoma" pitchFamily="34" charset="0"/>
              </a:rPr>
              <a:t> and can be observed in several regions or worldwide.</a:t>
            </a:r>
          </a:p>
          <a:p>
            <a:pPr marL="0" indent="0" defTabSz="374650">
              <a:lnSpc>
                <a:spcPct val="100000"/>
              </a:lnSpc>
              <a:spcBef>
                <a:spcPts val="0"/>
              </a:spcBef>
              <a:spcAft>
                <a:spcPts val="600"/>
              </a:spcAft>
              <a:buNone/>
              <a:defRPr/>
            </a:pPr>
            <a:r>
              <a:rPr lang="en-GB" sz="1600" dirty="0" smtClean="0">
                <a:solidFill>
                  <a:srgbClr val="C00000"/>
                </a:solidFill>
                <a:cs typeface="Tahoma" pitchFamily="34" charset="0"/>
              </a:rPr>
              <a:t>Dimensions</a:t>
            </a:r>
            <a:r>
              <a:rPr lang="en-GB" sz="1600" dirty="0" smtClean="0">
                <a:cs typeface="Tahoma" pitchFamily="34" charset="0"/>
              </a:rPr>
              <a:t> of trends/processes: </a:t>
            </a:r>
            <a:r>
              <a:rPr lang="en-GB" sz="1600" dirty="0" smtClean="0"/>
              <a:t>technological dimension, economic dimension, social dimension, cultural dimension, environmental dimension, political dimension, spatial dimension, etc.</a:t>
            </a:r>
          </a:p>
          <a:p>
            <a:pPr marL="363538" indent="-363538" defTabSz="374650">
              <a:lnSpc>
                <a:spcPct val="100000"/>
              </a:lnSpc>
              <a:spcBef>
                <a:spcPts val="0"/>
              </a:spcBef>
              <a:spcAft>
                <a:spcPts val="600"/>
              </a:spcAft>
              <a:buNone/>
              <a:defRPr/>
            </a:pPr>
            <a:r>
              <a:rPr lang="en-GB" sz="1600" b="1" dirty="0" smtClean="0">
                <a:solidFill>
                  <a:srgbClr val="C00000"/>
                </a:solidFill>
                <a:sym typeface="Symbol"/>
              </a:rPr>
              <a:t></a:t>
            </a:r>
            <a:r>
              <a:rPr lang="en-GB" sz="1600" dirty="0" smtClean="0">
                <a:sym typeface="Symbol"/>
              </a:rPr>
              <a:t>	A key characteristic: the various trends/processes in the different dimensions </a:t>
            </a:r>
            <a:r>
              <a:rPr lang="en-GB" sz="1600" dirty="0" smtClean="0">
                <a:solidFill>
                  <a:srgbClr val="C00000"/>
                </a:solidFill>
                <a:sym typeface="Symbol"/>
              </a:rPr>
              <a:t>interact</a:t>
            </a:r>
            <a:r>
              <a:rPr lang="en-GB" sz="1600" dirty="0" smtClean="0">
                <a:sym typeface="Symbol"/>
              </a:rPr>
              <a:t> and only constitute globalization through these interactions.</a:t>
            </a:r>
            <a:endParaRPr lang="en-GB" sz="1600" dirty="0" smtClean="0">
              <a:cs typeface="Tahoma" pitchFamily="34" charset="0"/>
            </a:endParaRPr>
          </a:p>
          <a:p>
            <a:pPr marL="0" indent="0">
              <a:lnSpc>
                <a:spcPct val="100000"/>
              </a:lnSpc>
              <a:spcBef>
                <a:spcPts val="0"/>
              </a:spcBef>
              <a:spcAft>
                <a:spcPts val="600"/>
              </a:spcAft>
              <a:buNone/>
            </a:pPr>
            <a:endParaRPr lang="en-GB" sz="1600" dirty="0"/>
          </a:p>
        </p:txBody>
      </p:sp>
    </p:spTree>
    <p:extLst>
      <p:ext uri="{BB962C8B-B14F-4D97-AF65-F5344CB8AC3E}">
        <p14:creationId xmlns:p14="http://schemas.microsoft.com/office/powerpoint/2010/main" val="80937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13</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Global change</a:t>
            </a:r>
            <a:endParaRPr lang="en-GB" altLang="en-US" b="1" dirty="0">
              <a:solidFill>
                <a:srgbClr val="336699"/>
              </a:solidFill>
            </a:endParaRPr>
          </a:p>
        </p:txBody>
      </p:sp>
      <p:sp>
        <p:nvSpPr>
          <p:cNvPr id="6" name="Datumsplatzhalter 3"/>
          <p:cNvSpPr>
            <a:spLocks noGrp="1"/>
          </p:cNvSpPr>
          <p:nvPr>
            <p:ph type="dt" sz="half" idx="10"/>
          </p:nvPr>
        </p:nvSpPr>
        <p:spPr>
          <a:xfrm>
            <a:off x="179710" y="6548438"/>
            <a:ext cx="7920682" cy="264938"/>
          </a:xfrm>
        </p:spPr>
        <p:txBody>
          <a:bodyPr/>
          <a:lstStyle/>
          <a:p>
            <a:r>
              <a:rPr lang="de-DE" dirty="0"/>
              <a:t>Thomas Hammer, CDE Universität Bern, </a:t>
            </a:r>
            <a:r>
              <a:rPr lang="de-DE" dirty="0" err="1"/>
              <a:t>MSc</a:t>
            </a:r>
            <a:r>
              <a:rPr lang="de-DE" dirty="0"/>
              <a:t> Mi NE </a:t>
            </a:r>
            <a:endParaRPr lang="de-CH" dirty="0">
              <a:solidFill>
                <a:schemeClr val="tx1"/>
              </a:solidFill>
            </a:endParaRPr>
          </a:p>
        </p:txBody>
      </p:sp>
      <p:sp>
        <p:nvSpPr>
          <p:cNvPr id="7" name="Inhaltsplatzhalter 2"/>
          <p:cNvSpPr txBox="1">
            <a:spLocks/>
          </p:cNvSpPr>
          <p:nvPr/>
        </p:nvSpPr>
        <p:spPr>
          <a:xfrm>
            <a:off x="179512" y="1556792"/>
            <a:ext cx="8610600" cy="477678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0" lvl="0" indent="0">
              <a:lnSpc>
                <a:spcPct val="100000"/>
              </a:lnSpc>
              <a:spcBef>
                <a:spcPts val="0"/>
              </a:spcBef>
              <a:spcAft>
                <a:spcPts val="600"/>
              </a:spcAft>
              <a:buClr>
                <a:srgbClr val="DF2046"/>
              </a:buClr>
              <a:buNone/>
            </a:pPr>
            <a:r>
              <a:rPr lang="en-GB" sz="1600" dirty="0" smtClean="0"/>
              <a:t>The term «global change» is used, in particular, in the </a:t>
            </a:r>
            <a:r>
              <a:rPr lang="en-GB" sz="1600" dirty="0" smtClean="0">
                <a:solidFill>
                  <a:srgbClr val="C00000"/>
                </a:solidFill>
              </a:rPr>
              <a:t>environmental and natural sciences </a:t>
            </a:r>
            <a:r>
              <a:rPr lang="en-GB" sz="1600" dirty="0" smtClean="0"/>
              <a:t>in the </a:t>
            </a:r>
            <a:r>
              <a:rPr lang="en-GB" sz="1600" dirty="0" smtClean="0">
                <a:solidFill>
                  <a:srgbClr val="C00000"/>
                </a:solidFill>
              </a:rPr>
              <a:t>analysis of global environmental changes </a:t>
            </a:r>
            <a:r>
              <a:rPr lang="en-GB" sz="1600" dirty="0" smtClean="0"/>
              <a:t>(e.g. climate change, decrease in biodiversity, desertification/soil degradation, ocean pollution, fresh water scarcity) and </a:t>
            </a:r>
            <a:r>
              <a:rPr lang="en-GB" sz="1600" dirty="0" smtClean="0">
                <a:solidFill>
                  <a:srgbClr val="C00000"/>
                </a:solidFill>
              </a:rPr>
              <a:t>major drivers of environmental change </a:t>
            </a:r>
            <a:r>
              <a:rPr lang="en-GB" sz="1600" dirty="0" smtClean="0"/>
              <a:t>(e.g. population growth, urbanization, use of fossil fuels).</a:t>
            </a:r>
          </a:p>
          <a:p>
            <a:pPr marL="0" lvl="0" indent="0">
              <a:spcAft>
                <a:spcPts val="1800"/>
              </a:spcAft>
              <a:buClr>
                <a:srgbClr val="DF2046"/>
              </a:buClr>
              <a:buNone/>
            </a:pPr>
            <a:r>
              <a:rPr lang="en-GB" sz="1600" dirty="0" smtClean="0"/>
              <a:t>From this point of view, global change consists mainly of global environmental changes and  the major drivers of change. Global change is often also seen as the result of globalization processes. </a:t>
            </a:r>
            <a:endParaRPr lang="en-GB" sz="1600" dirty="0" smtClean="0">
              <a:cs typeface="Tahoma" pitchFamily="34" charset="0"/>
              <a:sym typeface="Wingdings" pitchFamily="2" charset="2"/>
            </a:endParaRPr>
          </a:p>
          <a:p>
            <a:pPr marL="0" lvl="0" indent="0">
              <a:spcAft>
                <a:spcPts val="1800"/>
              </a:spcAft>
              <a:buClr>
                <a:srgbClr val="DF2046"/>
              </a:buClr>
              <a:buNone/>
            </a:pPr>
            <a:r>
              <a:rPr lang="en-GB" sz="1600" dirty="0" smtClean="0">
                <a:cs typeface="Tahoma" pitchFamily="34" charset="0"/>
                <a:sym typeface="Wingdings" pitchFamily="2" charset="2"/>
              </a:rPr>
              <a:t>In the study of global change, a </a:t>
            </a:r>
            <a:r>
              <a:rPr lang="en-GB" sz="1600" dirty="0" smtClean="0">
                <a:solidFill>
                  <a:srgbClr val="C00000"/>
                </a:solidFill>
                <a:cs typeface="Tahoma" pitchFamily="34" charset="0"/>
                <a:sym typeface="Wingdings" pitchFamily="2" charset="2"/>
              </a:rPr>
              <a:t>system-dynamic view </a:t>
            </a:r>
            <a:r>
              <a:rPr lang="en-GB" sz="1600" dirty="0" smtClean="0">
                <a:solidFill>
                  <a:schemeClr val="tx1"/>
                </a:solidFill>
                <a:cs typeface="Tahoma" pitchFamily="34" charset="0"/>
                <a:sym typeface="Wingdings" pitchFamily="2" charset="2"/>
              </a:rPr>
              <a:t>of the individual changes as well as the interaction of different change processes with global change drivers is often adopted</a:t>
            </a:r>
            <a:r>
              <a:rPr lang="en-GB" sz="1600" dirty="0" smtClean="0">
                <a:cs typeface="Tahoma" pitchFamily="34" charset="0"/>
                <a:sym typeface="Wingdings" pitchFamily="2" charset="2"/>
              </a:rPr>
              <a:t>.</a:t>
            </a:r>
            <a:endParaRPr lang="en-GB" sz="1600" dirty="0" smtClean="0"/>
          </a:p>
          <a:p>
            <a:pPr marL="0" indent="0">
              <a:lnSpc>
                <a:spcPct val="100000"/>
              </a:lnSpc>
              <a:spcBef>
                <a:spcPts val="0"/>
              </a:spcBef>
              <a:spcAft>
                <a:spcPts val="600"/>
              </a:spcAft>
              <a:buNone/>
            </a:pPr>
            <a:endParaRPr lang="en-GB" sz="1800" dirty="0"/>
          </a:p>
        </p:txBody>
      </p:sp>
    </p:spTree>
    <p:extLst>
      <p:ext uri="{BB962C8B-B14F-4D97-AF65-F5344CB8AC3E}">
        <p14:creationId xmlns:p14="http://schemas.microsoft.com/office/powerpoint/2010/main" val="2511535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14</a:t>
            </a:fld>
            <a:endParaRPr lang="de-CH" sz="1400"/>
          </a:p>
        </p:txBody>
      </p:sp>
      <p:sp>
        <p:nvSpPr>
          <p:cNvPr id="6" name="Datumsplatzhalter 3"/>
          <p:cNvSpPr>
            <a:spLocks noGrp="1"/>
          </p:cNvSpPr>
          <p:nvPr>
            <p:ph type="dt" sz="half" idx="10"/>
          </p:nvPr>
        </p:nvSpPr>
        <p:spPr>
          <a:xfrm>
            <a:off x="179710" y="6548438"/>
            <a:ext cx="7920682" cy="264938"/>
          </a:xfrm>
        </p:spPr>
        <p:txBody>
          <a:bodyPr/>
          <a:lstStyle/>
          <a:p>
            <a:r>
              <a:rPr lang="de-DE" dirty="0"/>
              <a:t>Wackernagel and Beyers 2010; UNDP 2015</a:t>
            </a:r>
            <a:endParaRPr lang="de-CH" dirty="0">
              <a:solidFill>
                <a:schemeClr val="tx1"/>
              </a:solidFill>
            </a:endParaRPr>
          </a:p>
        </p:txBody>
      </p:sp>
      <p:sp>
        <p:nvSpPr>
          <p:cNvPr id="7" name="Inhaltsplatzhalter 2"/>
          <p:cNvSpPr txBox="1">
            <a:spLocks/>
          </p:cNvSpPr>
          <p:nvPr/>
        </p:nvSpPr>
        <p:spPr>
          <a:xfrm>
            <a:off x="179512" y="1628800"/>
            <a:ext cx="8610600" cy="477678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0" indent="0">
              <a:lnSpc>
                <a:spcPct val="100000"/>
              </a:lnSpc>
              <a:spcBef>
                <a:spcPts val="0"/>
              </a:spcBef>
              <a:spcAft>
                <a:spcPts val="600"/>
              </a:spcAft>
              <a:buNone/>
            </a:pPr>
            <a:r>
              <a:rPr lang="en-GB" sz="1800" dirty="0" smtClean="0"/>
              <a:t>The Ecological Footprint und the Human Development Index are indicators for the sustainability of global development:</a:t>
            </a:r>
          </a:p>
          <a:p>
            <a:pPr marL="0" indent="0">
              <a:lnSpc>
                <a:spcPct val="100000"/>
              </a:lnSpc>
              <a:spcBef>
                <a:spcPts val="0"/>
              </a:spcBef>
              <a:spcAft>
                <a:spcPts val="600"/>
              </a:spcAft>
              <a:buNone/>
            </a:pPr>
            <a:endParaRPr lang="en-GB" sz="1800" dirty="0" smtClean="0"/>
          </a:p>
          <a:p>
            <a:pPr marL="419100" lvl="1" indent="-419100">
              <a:lnSpc>
                <a:spcPct val="100000"/>
              </a:lnSpc>
              <a:spcBef>
                <a:spcPts val="0"/>
              </a:spcBef>
              <a:spcAft>
                <a:spcPts val="1000"/>
              </a:spcAft>
              <a:buSzPct val="85000"/>
              <a:buFont typeface="Wingdings" panose="05000000000000000000" pitchFamily="2" charset="2"/>
              <a:buChar char="Ø"/>
            </a:pPr>
            <a:r>
              <a:rPr lang="en-GB" sz="1800" kern="0" dirty="0" smtClean="0">
                <a:solidFill>
                  <a:srgbClr val="C00000"/>
                </a:solidFill>
                <a:ea typeface="+mn-ea"/>
              </a:rPr>
              <a:t>The Ecological Footprint</a:t>
            </a:r>
            <a:r>
              <a:rPr lang="en-GB" sz="1800" kern="0" dirty="0" smtClean="0">
                <a:solidFill>
                  <a:schemeClr val="tx1"/>
                </a:solidFill>
                <a:ea typeface="+mn-ea"/>
              </a:rPr>
              <a:t/>
            </a:r>
            <a:br>
              <a:rPr lang="en-GB" sz="1800" kern="0" dirty="0" smtClean="0">
                <a:solidFill>
                  <a:schemeClr val="tx1"/>
                </a:solidFill>
                <a:ea typeface="+mn-ea"/>
              </a:rPr>
            </a:br>
            <a:r>
              <a:rPr lang="en-GB" sz="1800" kern="0" dirty="0" smtClean="0">
                <a:solidFill>
                  <a:schemeClr val="tx1"/>
                </a:solidFill>
                <a:ea typeface="+mn-ea"/>
              </a:rPr>
              <a:t>is the area in hectares per person/yea</a:t>
            </a:r>
            <a:r>
              <a:rPr lang="en-GB" sz="1800" kern="0" dirty="0">
                <a:solidFill>
                  <a:schemeClr val="tx1"/>
                </a:solidFill>
                <a:ea typeface="+mn-ea"/>
              </a:rPr>
              <a:t>r needed to sustainably continue current lifestyles and living standards. It also </a:t>
            </a:r>
            <a:r>
              <a:rPr lang="en-GB" sz="1800" dirty="0" smtClean="0">
                <a:solidFill>
                  <a:schemeClr val="tx1"/>
                </a:solidFill>
              </a:rPr>
              <a:t>includes the area needed for the production of food, clothing, energy, waste disposal, and carbon sequestration </a:t>
            </a:r>
            <a:r>
              <a:rPr lang="en-GB" sz="1800" i="1" dirty="0" smtClean="0">
                <a:solidFill>
                  <a:schemeClr val="tx1"/>
                </a:solidFill>
              </a:rPr>
              <a:t>(Global Footprint Network).</a:t>
            </a:r>
          </a:p>
          <a:p>
            <a:pPr marL="419100" lvl="1" indent="-419100">
              <a:lnSpc>
                <a:spcPct val="100000"/>
              </a:lnSpc>
              <a:spcBef>
                <a:spcPts val="0"/>
              </a:spcBef>
              <a:spcAft>
                <a:spcPts val="1000"/>
              </a:spcAft>
              <a:buSzPct val="85000"/>
              <a:buFont typeface="Wingdings" panose="05000000000000000000" pitchFamily="2" charset="2"/>
              <a:buChar char="Ø"/>
            </a:pPr>
            <a:r>
              <a:rPr lang="en-GB" sz="1800" kern="0" dirty="0" smtClean="0">
                <a:solidFill>
                  <a:srgbClr val="C00000"/>
                </a:solidFill>
                <a:ea typeface="+mn-ea"/>
              </a:rPr>
              <a:t>The Human Development Index</a:t>
            </a:r>
            <a:r>
              <a:rPr lang="en-GB" sz="1800" kern="0" dirty="0" smtClean="0">
                <a:solidFill>
                  <a:schemeClr val="tx1"/>
                </a:solidFill>
                <a:ea typeface="+mn-ea"/>
              </a:rPr>
              <a:t/>
            </a:r>
            <a:br>
              <a:rPr lang="en-GB" sz="1800" kern="0" dirty="0" smtClean="0">
                <a:solidFill>
                  <a:schemeClr val="tx1"/>
                </a:solidFill>
                <a:ea typeface="+mn-ea"/>
              </a:rPr>
            </a:br>
            <a:r>
              <a:rPr lang="en-GB" sz="1800" kern="0" dirty="0" smtClean="0">
                <a:solidFill>
                  <a:schemeClr val="tx1"/>
                </a:solidFill>
                <a:ea typeface="+mn-ea"/>
              </a:rPr>
              <a:t>is a national welfare indicator</a:t>
            </a:r>
            <a:r>
              <a:rPr lang="en-GB" sz="1800" dirty="0" smtClean="0">
                <a:solidFill>
                  <a:schemeClr val="tx1"/>
                </a:solidFill>
              </a:rPr>
              <a:t>, which takes into account gross national income (GNI), life expectancy, and expected years of schooling per head </a:t>
            </a:r>
            <a:r>
              <a:rPr lang="en-GB" sz="1800" i="1" kern="0" dirty="0" smtClean="0">
                <a:solidFill>
                  <a:schemeClr val="tx1"/>
                </a:solidFill>
              </a:rPr>
              <a:t>(</a:t>
            </a:r>
            <a:r>
              <a:rPr lang="en-GB" sz="1800" i="1" dirty="0" smtClean="0">
                <a:solidFill>
                  <a:schemeClr val="tx1"/>
                </a:solidFill>
              </a:rPr>
              <a:t>UNDP Human Development Report).</a:t>
            </a:r>
            <a:endParaRPr lang="en-GB" sz="1800" kern="0" dirty="0" smtClean="0">
              <a:solidFill>
                <a:schemeClr val="tx1"/>
              </a:solidFill>
              <a:ea typeface="+mn-ea"/>
            </a:endParaRPr>
          </a:p>
          <a:p>
            <a:pPr marL="419100" lvl="1" indent="-419100">
              <a:lnSpc>
                <a:spcPct val="100000"/>
              </a:lnSpc>
              <a:spcBef>
                <a:spcPts val="0"/>
              </a:spcBef>
              <a:spcAft>
                <a:spcPts val="1000"/>
              </a:spcAft>
              <a:buSzPct val="85000"/>
              <a:buFont typeface="Wingdings" panose="05000000000000000000" pitchFamily="2" charset="2"/>
              <a:buChar char="Ø"/>
            </a:pPr>
            <a:endParaRPr lang="en-GB" sz="1800" kern="0" dirty="0" smtClean="0">
              <a:solidFill>
                <a:srgbClr val="C00000"/>
              </a:solidFill>
              <a:ea typeface="+mn-ea"/>
            </a:endParaRPr>
          </a:p>
          <a:p>
            <a:pPr marL="419100" lvl="1" indent="-419100">
              <a:lnSpc>
                <a:spcPct val="100000"/>
              </a:lnSpc>
              <a:spcBef>
                <a:spcPts val="0"/>
              </a:spcBef>
              <a:spcAft>
                <a:spcPts val="1000"/>
              </a:spcAft>
              <a:buSzPct val="85000"/>
              <a:buFont typeface="Wingdings" panose="05000000000000000000" pitchFamily="2" charset="2"/>
              <a:buChar char="Ø"/>
            </a:pPr>
            <a:endParaRPr lang="en-GB" sz="1800" kern="0" dirty="0">
              <a:solidFill>
                <a:schemeClr val="tx1"/>
              </a:solidFill>
              <a:ea typeface="+mn-ea"/>
            </a:endParaRPr>
          </a:p>
        </p:txBody>
      </p:sp>
      <p:sp>
        <p:nvSpPr>
          <p:cNvPr id="8"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Indicators of non-sustainable development</a:t>
            </a:r>
          </a:p>
          <a:p>
            <a:pPr eaLnBrk="1" hangingPunct="1"/>
            <a:r>
              <a:rPr lang="en-GB" sz="1800" dirty="0" smtClean="0">
                <a:solidFill>
                  <a:srgbClr val="336699"/>
                </a:solidFill>
              </a:rPr>
              <a:t>Ecological Footprint &amp; Human Development Index</a:t>
            </a:r>
            <a:endParaRPr lang="en-GB" altLang="en-US" sz="1800" dirty="0" smtClean="0">
              <a:solidFill>
                <a:srgbClr val="336699"/>
              </a:solidFill>
              <a:cs typeface="Times New Roman" pitchFamily="18" charset="0"/>
            </a:endParaRP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Tree>
    <p:extLst>
      <p:ext uri="{BB962C8B-B14F-4D97-AF65-F5344CB8AC3E}">
        <p14:creationId xmlns:p14="http://schemas.microsoft.com/office/powerpoint/2010/main" val="423018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15</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Indicators of non-sustainable development</a:t>
            </a:r>
          </a:p>
          <a:p>
            <a:pPr eaLnBrk="1" hangingPunct="1"/>
            <a:r>
              <a:rPr lang="en-GB" sz="1800" dirty="0" smtClean="0">
                <a:solidFill>
                  <a:srgbClr val="336699"/>
                </a:solidFill>
              </a:rPr>
              <a:t>Ecological Footprint &amp; Human Development Index</a:t>
            </a:r>
            <a:endParaRPr lang="en-GB" altLang="en-US" sz="1800" dirty="0" smtClean="0">
              <a:solidFill>
                <a:srgbClr val="336699"/>
              </a:solidFill>
              <a:cs typeface="Times New Roman" pitchFamily="18" charset="0"/>
            </a:endParaRP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6" name="Datumsplatzhalter 3"/>
          <p:cNvSpPr>
            <a:spLocks noGrp="1"/>
          </p:cNvSpPr>
          <p:nvPr>
            <p:ph type="dt" sz="half" idx="10"/>
          </p:nvPr>
        </p:nvSpPr>
        <p:spPr>
          <a:xfrm>
            <a:off x="179710" y="6548438"/>
            <a:ext cx="7920682" cy="264938"/>
          </a:xfrm>
        </p:spPr>
        <p:txBody>
          <a:bodyPr/>
          <a:lstStyle/>
          <a:p>
            <a:r>
              <a:rPr lang="de-CH" dirty="0"/>
              <a:t>https://commons.wikimedia.org/wiki/File:Human_welfare_and_ecological_footprint_sustainability.jpg</a:t>
            </a:r>
          </a:p>
        </p:txBody>
      </p:sp>
      <p:pic>
        <p:nvPicPr>
          <p:cNvPr id="2054" name="Picture 6" descr="https://upload.wikimedia.org/wikipedia/commons/f/f1/Human_welfare_and_ecological_footprint_sustainability.jpg"/>
          <p:cNvPicPr>
            <a:picLocks noChangeAspect="1" noChangeArrowheads="1"/>
          </p:cNvPicPr>
          <p:nvPr/>
        </p:nvPicPr>
        <p:blipFill rotWithShape="1">
          <a:blip r:embed="rId3">
            <a:extLst>
              <a:ext uri="{28A0092B-C50C-407E-A947-70E740481C1C}">
                <a14:useLocalDpi xmlns:a14="http://schemas.microsoft.com/office/drawing/2010/main" val="0"/>
              </a:ext>
            </a:extLst>
          </a:blip>
          <a:srcRect t="13636"/>
          <a:stretch/>
        </p:blipFill>
        <p:spPr bwMode="auto">
          <a:xfrm>
            <a:off x="107504" y="2162754"/>
            <a:ext cx="8096250" cy="42940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pieren 3"/>
          <p:cNvGrpSpPr/>
          <p:nvPr/>
        </p:nvGrpSpPr>
        <p:grpSpPr>
          <a:xfrm>
            <a:off x="827584" y="1424090"/>
            <a:ext cx="7632848" cy="1041645"/>
            <a:chOff x="827584" y="1424090"/>
            <a:chExt cx="7632848" cy="1041645"/>
          </a:xfrm>
        </p:grpSpPr>
        <p:sp>
          <p:nvSpPr>
            <p:cNvPr id="7" name="Rectangle 6"/>
            <p:cNvSpPr/>
            <p:nvPr/>
          </p:nvSpPr>
          <p:spPr>
            <a:xfrm>
              <a:off x="827584" y="1424090"/>
              <a:ext cx="7632848" cy="738664"/>
            </a:xfrm>
            <a:prstGeom prst="rect">
              <a:avLst/>
            </a:prstGeom>
            <a:solidFill>
              <a:schemeClr val="bg1"/>
            </a:solidFill>
            <a:ln w="28575">
              <a:solidFill>
                <a:srgbClr val="006666"/>
              </a:solidFill>
            </a:ln>
          </p:spPr>
          <p:txBody>
            <a:bodyPr wrap="square">
              <a:spAutoFit/>
            </a:bodyPr>
            <a:lstStyle/>
            <a:p>
              <a:r>
                <a:rPr lang="en-GB" sz="1400" dirty="0" smtClean="0">
                  <a:solidFill>
                    <a:srgbClr val="006666"/>
                  </a:solidFill>
                </a:rPr>
                <a:t>A significant reduction in global energy and resource use can only be achieved in industrialized countries. This reduction is imperative to maintain the ecosystem functions for humanity for the generations to come. </a:t>
              </a:r>
              <a:endParaRPr lang="en-GB" sz="1400" dirty="0">
                <a:solidFill>
                  <a:srgbClr val="006666"/>
                </a:solidFill>
              </a:endParaRPr>
            </a:p>
          </p:txBody>
        </p:sp>
        <p:cxnSp>
          <p:nvCxnSpPr>
            <p:cNvPr id="11" name="Straight Arrow Connector 10"/>
            <p:cNvCxnSpPr/>
            <p:nvPr/>
          </p:nvCxnSpPr>
          <p:spPr bwMode="auto">
            <a:xfrm>
              <a:off x="5796136" y="2162754"/>
              <a:ext cx="0" cy="302981"/>
            </a:xfrm>
            <a:prstGeom prst="straightConnector1">
              <a:avLst/>
            </a:prstGeom>
            <a:solidFill>
              <a:schemeClr val="accent1"/>
            </a:solidFill>
            <a:ln w="57150" cap="flat" cmpd="sng" algn="ctr">
              <a:solidFill>
                <a:srgbClr val="006666"/>
              </a:solidFill>
              <a:prstDash val="solid"/>
              <a:round/>
              <a:headEnd type="none" w="med" len="med"/>
              <a:tailEnd type="triangle" w="med" len="med"/>
            </a:ln>
            <a:effectLst/>
          </p:spPr>
        </p:cxnSp>
      </p:grpSp>
      <p:grpSp>
        <p:nvGrpSpPr>
          <p:cNvPr id="8" name="Gruppieren 7"/>
          <p:cNvGrpSpPr/>
          <p:nvPr/>
        </p:nvGrpSpPr>
        <p:grpSpPr>
          <a:xfrm>
            <a:off x="2195738" y="4564285"/>
            <a:ext cx="4032446" cy="1169551"/>
            <a:chOff x="2195738" y="4564285"/>
            <a:chExt cx="4032446" cy="1169551"/>
          </a:xfrm>
        </p:grpSpPr>
        <p:sp>
          <p:nvSpPr>
            <p:cNvPr id="3" name="Rectangle 2"/>
            <p:cNvSpPr/>
            <p:nvPr/>
          </p:nvSpPr>
          <p:spPr>
            <a:xfrm>
              <a:off x="2627784" y="4564285"/>
              <a:ext cx="3600400" cy="1169551"/>
            </a:xfrm>
            <a:prstGeom prst="rect">
              <a:avLst/>
            </a:prstGeom>
            <a:solidFill>
              <a:schemeClr val="bg1"/>
            </a:solidFill>
            <a:ln w="28575">
              <a:solidFill>
                <a:srgbClr val="C00000"/>
              </a:solidFill>
            </a:ln>
          </p:spPr>
          <p:txBody>
            <a:bodyPr wrap="square">
              <a:spAutoFit/>
            </a:bodyPr>
            <a:lstStyle/>
            <a:p>
              <a:r>
                <a:rPr lang="en-GB" sz="1400" dirty="0" smtClean="0">
                  <a:solidFill>
                    <a:srgbClr val="C00000"/>
                  </a:solidFill>
                </a:rPr>
                <a:t>In developing countries there is an urgent need to improve the socio-economic conditions of life. Global and social disparities are often the cause of violent conflicts and migration, for example.</a:t>
              </a:r>
              <a:endParaRPr lang="en-GB" sz="1400" dirty="0">
                <a:solidFill>
                  <a:srgbClr val="C00000"/>
                </a:solidFill>
              </a:endParaRPr>
            </a:p>
          </p:txBody>
        </p:sp>
        <p:cxnSp>
          <p:nvCxnSpPr>
            <p:cNvPr id="14" name="Straight Arrow Connector 13"/>
            <p:cNvCxnSpPr/>
            <p:nvPr/>
          </p:nvCxnSpPr>
          <p:spPr bwMode="auto">
            <a:xfrm flipH="1">
              <a:off x="2195738" y="5291917"/>
              <a:ext cx="432046" cy="0"/>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grpSp>
      <p:pic>
        <p:nvPicPr>
          <p:cNvPr id="10" name="Picture 2" descr="https://www.cross.ch/images/Fahne-Schweiz-90.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7333" y1="50833" x2="57333" y2="50833"/>
                        <a14:foregroundMark x1="53000" y1="43333" x2="53000" y2="43333"/>
                        <a14:foregroundMark x1="52333" y1="35000" x2="52333" y2="35000"/>
                        <a14:foregroundMark x1="56667" y1="28750" x2="56667" y2="28750"/>
                        <a14:foregroundMark x1="50000" y1="23333" x2="50000" y2="23333"/>
                        <a14:foregroundMark x1="46000" y1="36250" x2="46000" y2="36250"/>
                        <a14:foregroundMark x1="40333" y1="47083" x2="40333" y2="47083"/>
                        <a14:foregroundMark x1="32333" y1="48333" x2="32333" y2="48333"/>
                        <a14:foregroundMark x1="31667" y1="52500" x2="31667" y2="52500"/>
                        <a14:foregroundMark x1="35667" y1="53750" x2="35667" y2="53750"/>
                        <a14:foregroundMark x1="45333" y1="55417" x2="45333" y2="55417"/>
                        <a14:foregroundMark x1="48333" y1="64167" x2="48333" y2="64167"/>
                        <a14:foregroundMark x1="48333" y1="72917" x2="48333" y2="72917"/>
                        <a14:foregroundMark x1="52333" y1="77500" x2="52333" y2="77500"/>
                        <a14:foregroundMark x1="56333" y1="78333" x2="56333" y2="78333"/>
                        <a14:foregroundMark x1="56667" y1="74167" x2="56667" y2="74167"/>
                        <a14:foregroundMark x1="56333" y1="70833" x2="56333" y2="70833"/>
                        <a14:foregroundMark x1="56667" y1="65833" x2="57000" y2="64583"/>
                        <a14:foregroundMark x1="60333" y1="58750" x2="60333" y2="58750"/>
                        <a14:foregroundMark x1="65000" y1="56250" x2="65000" y2="56250"/>
                        <a14:foregroundMark x1="69667" y1="54167" x2="69667" y2="54167"/>
                        <a14:foregroundMark x1="72000" y1="49583" x2="72000" y2="49583"/>
                        <a14:foregroundMark x1="71667" y1="46667" x2="71667" y2="46667"/>
                        <a14:foregroundMark x1="60000" y1="42917" x2="60000" y2="42917"/>
                        <a14:foregroundMark x1="53667" y1="40833" x2="53667" y2="40833"/>
                        <a14:foregroundMark x1="50333" y1="37917" x2="49667" y2="38333"/>
                        <a14:foregroundMark x1="43000" y1="43333" x2="43000" y2="43333"/>
                        <a14:foregroundMark x1="36333" y1="43750" x2="36333" y2="43750"/>
                        <a14:foregroundMark x1="33333" y1="44167" x2="32333" y2="45417"/>
                        <a14:foregroundMark x1="27000" y1="46667" x2="27000" y2="46667"/>
                        <a14:foregroundMark x1="26333" y1="48333" x2="26333" y2="48333"/>
                        <a14:foregroundMark x1="26667" y1="50833" x2="27667" y2="52500"/>
                        <a14:foregroundMark x1="28333" y1="52500" x2="28333" y2="52500"/>
                        <a14:foregroundMark x1="33667" y1="52500" x2="35333" y2="52500"/>
                        <a14:foregroundMark x1="39333" y1="52500" x2="40333" y2="52500"/>
                        <a14:foregroundMark x1="42333" y1="52500" x2="42333" y2="52500"/>
                        <a14:foregroundMark x1="45667" y1="43750" x2="45667" y2="43750"/>
                        <a14:foregroundMark x1="45667" y1="47917" x2="45667" y2="47917"/>
                        <a14:foregroundMark x1="47667" y1="59167" x2="47667" y2="59167"/>
                        <a14:foregroundMark x1="46000" y1="62083" x2="46000" y2="62083"/>
                        <a14:foregroundMark x1="45667" y1="67917" x2="45667" y2="67917"/>
                        <a14:foregroundMark x1="48667" y1="54167" x2="48667" y2="54167"/>
                        <a14:foregroundMark x1="48333" y1="44583" x2="48333" y2="44583"/>
                        <a14:foregroundMark x1="48667" y1="50417" x2="48667" y2="50417"/>
                        <a14:foregroundMark x1="51333" y1="44583" x2="51333" y2="44583"/>
                        <a14:foregroundMark x1="52000" y1="49167" x2="52000" y2="49167"/>
                        <a14:foregroundMark x1="54000" y1="46250" x2="54000" y2="46250"/>
                        <a14:foregroundMark x1="55333" y1="41250" x2="55333" y2="41250"/>
                        <a14:foregroundMark x1="55333" y1="37917" x2="55333" y2="37917"/>
                        <a14:foregroundMark x1="55333" y1="33750" x2="55333" y2="33750"/>
                        <a14:foregroundMark x1="54667" y1="25417" x2="54667" y2="25417"/>
                        <a14:foregroundMark x1="54667" y1="22500" x2="54667" y2="22500"/>
                        <a14:foregroundMark x1="48333" y1="20417" x2="48333" y2="20417"/>
                        <a14:foregroundMark x1="63333" y1="42500" x2="63333" y2="42500"/>
                        <a14:foregroundMark x1="61667" y1="45833" x2="61667" y2="45833"/>
                        <a14:foregroundMark x1="59333" y1="50417" x2="59333" y2="50417"/>
                        <a14:foregroundMark x1="68333" y1="53750" x2="68333" y2="53750"/>
                      </a14:backgroundRemoval>
                    </a14:imgEffect>
                  </a14:imgLayer>
                </a14:imgProps>
              </a:ext>
              <a:ext uri="{28A0092B-C50C-407E-A947-70E740481C1C}">
                <a14:useLocalDpi xmlns:a14="http://schemas.microsoft.com/office/drawing/2010/main" val="0"/>
              </a:ext>
            </a:extLst>
          </a:blip>
          <a:srcRect/>
          <a:stretch>
            <a:fillRect/>
          </a:stretch>
        </p:blipFill>
        <p:spPr bwMode="auto">
          <a:xfrm>
            <a:off x="3491880" y="2602835"/>
            <a:ext cx="492646" cy="3941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3"/>
          <p:cNvSpPr txBox="1"/>
          <p:nvPr/>
        </p:nvSpPr>
        <p:spPr>
          <a:xfrm>
            <a:off x="3563771" y="2990509"/>
            <a:ext cx="1040670" cy="276999"/>
          </a:xfrm>
          <a:prstGeom prst="rect">
            <a:avLst/>
          </a:prstGeom>
          <a:noFill/>
        </p:spPr>
        <p:txBody>
          <a:bodyPr wrap="none" rtlCol="0">
            <a:spAutoFit/>
          </a:bodyPr>
          <a:lstStyle/>
          <a:p>
            <a:r>
              <a:rPr lang="en-GB" sz="1200" b="1" dirty="0" smtClean="0">
                <a:solidFill>
                  <a:srgbClr val="FF0000"/>
                </a:solidFill>
              </a:rPr>
              <a:t>Switzerland</a:t>
            </a:r>
            <a:endParaRPr lang="en-GB" sz="1200" b="1" dirty="0">
              <a:solidFill>
                <a:srgbClr val="FF0000"/>
              </a:solidFill>
            </a:endParaRPr>
          </a:p>
        </p:txBody>
      </p:sp>
    </p:spTree>
    <p:extLst>
      <p:ext uri="{BB962C8B-B14F-4D97-AF65-F5344CB8AC3E}">
        <p14:creationId xmlns:p14="http://schemas.microsoft.com/office/powerpoint/2010/main" val="272868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549" y="4757143"/>
            <a:ext cx="2787650" cy="154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liennummernplatzhalter 1"/>
          <p:cNvSpPr>
            <a:spLocks noGrp="1"/>
          </p:cNvSpPr>
          <p:nvPr>
            <p:ph type="sldNum" sz="quarter" idx="12"/>
          </p:nvPr>
        </p:nvSpPr>
        <p:spPr/>
        <p:txBody>
          <a:bodyPr/>
          <a:lstStyle/>
          <a:p>
            <a:fld id="{5DCECA37-7FCC-45D4-BAD6-B8760F7664F4}" type="slidenum">
              <a:rPr lang="de-CH" smtClean="0"/>
              <a:pPr/>
              <a:t>16</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de-CH" altLang="en-US" b="1" dirty="0">
                <a:solidFill>
                  <a:srgbClr val="336699"/>
                </a:solidFill>
                <a:cs typeface="Times New Roman" pitchFamily="18" charset="0"/>
              </a:rPr>
              <a:t>Transformation</a:t>
            </a:r>
            <a:endParaRPr lang="de-CH" altLang="en-US" b="1" dirty="0">
              <a:solidFill>
                <a:srgbClr val="336699"/>
              </a:solidFill>
            </a:endParaRPr>
          </a:p>
        </p:txBody>
      </p:sp>
      <p:sp>
        <p:nvSpPr>
          <p:cNvPr id="6" name="Datumsplatzhalter 3"/>
          <p:cNvSpPr>
            <a:spLocks noGrp="1"/>
          </p:cNvSpPr>
          <p:nvPr>
            <p:ph type="dt" sz="half" idx="10"/>
          </p:nvPr>
        </p:nvSpPr>
        <p:spPr>
          <a:xfrm>
            <a:off x="179710" y="6548438"/>
            <a:ext cx="7920682" cy="264938"/>
          </a:xfrm>
        </p:spPr>
        <p:txBody>
          <a:bodyPr/>
          <a:lstStyle/>
          <a:p>
            <a:pPr marL="0" lvl="1" indent="-381000" eaLnBrk="1" hangingPunct="1">
              <a:lnSpc>
                <a:spcPct val="95000"/>
              </a:lnSpc>
              <a:spcBef>
                <a:spcPct val="20000"/>
              </a:spcBef>
              <a:spcAft>
                <a:spcPct val="10000"/>
              </a:spcAft>
              <a:buClr>
                <a:schemeClr val="hlink"/>
              </a:buClr>
              <a:buSzPct val="85000"/>
            </a:pPr>
            <a:r>
              <a:rPr lang="en-GB" sz="1200" kern="0" dirty="0" smtClean="0">
                <a:solidFill>
                  <a:srgbClr val="333333"/>
                </a:solidFill>
                <a:ea typeface="ヒラギノ角ゴ Pro W3" pitchFamily="-84" charset="-128"/>
              </a:rPr>
              <a:t>WBGU 2011a &amp; b; Guidelines: Integrating SD into higher education, </a:t>
            </a:r>
            <a:r>
              <a:rPr lang="en-GB" sz="1200" dirty="0" smtClean="0"/>
              <a:t>Graphics: K Herweg</a:t>
            </a:r>
            <a:endParaRPr lang="en-GB" sz="1200" dirty="0"/>
          </a:p>
        </p:txBody>
      </p:sp>
      <p:sp>
        <p:nvSpPr>
          <p:cNvPr id="7" name="Inhaltsplatzhalter 2"/>
          <p:cNvSpPr txBox="1">
            <a:spLocks/>
          </p:cNvSpPr>
          <p:nvPr/>
        </p:nvSpPr>
        <p:spPr>
          <a:xfrm>
            <a:off x="251520" y="1556792"/>
            <a:ext cx="8610600" cy="477678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0" indent="0">
              <a:lnSpc>
                <a:spcPct val="100000"/>
              </a:lnSpc>
              <a:spcBef>
                <a:spcPts val="0"/>
              </a:spcBef>
              <a:spcAft>
                <a:spcPts val="600"/>
              </a:spcAft>
              <a:buNone/>
            </a:pPr>
            <a:r>
              <a:rPr lang="en-GB" sz="1600" dirty="0" smtClean="0"/>
              <a:t>So far, we have not succeeded in overcoming the global problems we face. This means that a “business as usual” approach as well as limiting ourselves to minor adaptations or slight behavioural changes will not lead to SD.</a:t>
            </a:r>
          </a:p>
          <a:p>
            <a:pPr marL="0" indent="0">
              <a:lnSpc>
                <a:spcPct val="100000"/>
              </a:lnSpc>
              <a:spcBef>
                <a:spcPts val="0"/>
              </a:spcBef>
              <a:spcAft>
                <a:spcPts val="600"/>
              </a:spcAft>
              <a:buNone/>
            </a:pPr>
            <a:r>
              <a:rPr lang="en-GB" sz="1600" dirty="0" smtClean="0"/>
              <a:t>This is why the scientific advisory board of the German Advisory Council on Global Change (</a:t>
            </a:r>
            <a:r>
              <a:rPr lang="en-GB" sz="1600" dirty="0"/>
              <a:t>WBGU</a:t>
            </a:r>
            <a:r>
              <a:rPr lang="en-GB" sz="1600" dirty="0" smtClean="0"/>
              <a:t>), </a:t>
            </a:r>
            <a:r>
              <a:rPr lang="en-GB" sz="1600" dirty="0"/>
              <a:t>for example, </a:t>
            </a:r>
            <a:r>
              <a:rPr lang="en-GB" sz="1600" dirty="0" smtClean="0"/>
              <a:t>is proposing a “social contract” for a “great transformation” to tackle global megatrends such as climate change, our inability to reduce poverty, increasing drinking water scarcity, etc. </a:t>
            </a:r>
          </a:p>
          <a:p>
            <a:pPr marL="0" indent="0">
              <a:lnSpc>
                <a:spcPct val="100000"/>
              </a:lnSpc>
              <a:spcBef>
                <a:spcPts val="0"/>
              </a:spcBef>
              <a:spcAft>
                <a:spcPts val="600"/>
              </a:spcAft>
              <a:buNone/>
            </a:pPr>
            <a:r>
              <a:rPr lang="en-GB" sz="1600" dirty="0" smtClean="0"/>
              <a:t/>
            </a:r>
            <a:br>
              <a:rPr lang="en-GB" sz="1600" dirty="0" smtClean="0"/>
            </a:br>
            <a:r>
              <a:rPr lang="en-GB" sz="1600" dirty="0" smtClean="0"/>
              <a:t>The WBGU postulates an urgent need for…</a:t>
            </a:r>
          </a:p>
          <a:p>
            <a:pPr>
              <a:lnSpc>
                <a:spcPct val="100000"/>
              </a:lnSpc>
              <a:spcBef>
                <a:spcPts val="0"/>
              </a:spcBef>
              <a:spcAft>
                <a:spcPts val="600"/>
              </a:spcAft>
              <a:buClrTx/>
              <a:buFont typeface="Wingdings" panose="05000000000000000000" pitchFamily="2" charset="2"/>
              <a:buChar char="Ø"/>
            </a:pPr>
            <a:r>
              <a:rPr lang="en-GB" sz="1600" dirty="0" smtClean="0"/>
              <a:t>… a leap in technology,</a:t>
            </a:r>
          </a:p>
          <a:p>
            <a:pPr>
              <a:lnSpc>
                <a:spcPct val="100000"/>
              </a:lnSpc>
              <a:spcBef>
                <a:spcPts val="0"/>
              </a:spcBef>
              <a:spcAft>
                <a:spcPts val="600"/>
              </a:spcAft>
              <a:buClrTx/>
              <a:buFont typeface="Wingdings" panose="05000000000000000000" pitchFamily="2" charset="2"/>
              <a:buChar char="Ø"/>
            </a:pPr>
            <a:r>
              <a:rPr lang="en-GB" sz="1600" dirty="0" smtClean="0"/>
              <a:t>… new welfare concepts,</a:t>
            </a:r>
          </a:p>
          <a:p>
            <a:pPr>
              <a:lnSpc>
                <a:spcPct val="100000"/>
              </a:lnSpc>
              <a:spcBef>
                <a:spcPts val="0"/>
              </a:spcBef>
              <a:spcAft>
                <a:spcPts val="600"/>
              </a:spcAft>
              <a:buClrTx/>
              <a:buFont typeface="Wingdings" panose="05000000000000000000" pitchFamily="2" charset="2"/>
              <a:buChar char="Ø"/>
            </a:pPr>
            <a:r>
              <a:rPr lang="en-GB" sz="1600" dirty="0" smtClean="0"/>
              <a:t>… multifaceted social and institutional innovations,</a:t>
            </a:r>
          </a:p>
          <a:p>
            <a:pPr>
              <a:lnSpc>
                <a:spcPct val="100000"/>
              </a:lnSpc>
              <a:spcBef>
                <a:spcPts val="0"/>
              </a:spcBef>
              <a:spcAft>
                <a:spcPts val="600"/>
              </a:spcAft>
              <a:buClrTx/>
              <a:buFont typeface="Wingdings" panose="05000000000000000000" pitchFamily="2" charset="2"/>
              <a:buChar char="Ø"/>
            </a:pPr>
            <a:r>
              <a:rPr lang="en-GB" sz="1600" dirty="0" smtClean="0"/>
              <a:t>…. and an unprecedented level of international cooperation. </a:t>
            </a:r>
            <a:endParaRPr lang="en-GB" sz="1600" dirty="0"/>
          </a:p>
        </p:txBody>
      </p:sp>
    </p:spTree>
    <p:extLst>
      <p:ext uri="{BB962C8B-B14F-4D97-AF65-F5344CB8AC3E}">
        <p14:creationId xmlns:p14="http://schemas.microsoft.com/office/powerpoint/2010/main" val="410820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4922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9" charset="0"/>
            </a:endParaRPr>
          </a:p>
        </p:txBody>
      </p:sp>
      <p:sp>
        <p:nvSpPr>
          <p:cNvPr id="22" name="Textfeld 21"/>
          <p:cNvSpPr txBox="1"/>
          <p:nvPr/>
        </p:nvSpPr>
        <p:spPr>
          <a:xfrm>
            <a:off x="179512" y="5733256"/>
            <a:ext cx="8856984" cy="738664"/>
          </a:xfrm>
          <a:prstGeom prst="rect">
            <a:avLst/>
          </a:prstGeom>
          <a:solidFill>
            <a:schemeClr val="bg1"/>
          </a:solidFill>
        </p:spPr>
        <p:txBody>
          <a:bodyPr wrap="square" rtlCol="0">
            <a:spAutoFit/>
          </a:bodyPr>
          <a:lstStyle/>
          <a:p>
            <a:r>
              <a:rPr lang="en-US" sz="1400" dirty="0">
                <a:solidFill>
                  <a:srgbClr val="336699"/>
                </a:solidFill>
              </a:rPr>
              <a:t>Often, research results indicate massive global problems up ahead. What do we as scientists do with these findings? Do we </a:t>
            </a:r>
            <a:r>
              <a:rPr lang="en-US" sz="1400" dirty="0" smtClean="0">
                <a:solidFill>
                  <a:srgbClr val="336699"/>
                </a:solidFill>
              </a:rPr>
              <a:t>leave it entirely to </a:t>
            </a:r>
            <a:r>
              <a:rPr lang="en-US" sz="1400" dirty="0">
                <a:solidFill>
                  <a:srgbClr val="336699"/>
                </a:solidFill>
              </a:rPr>
              <a:t>policymakers and other actors to interpret our findings and work out solutions? Or do we take on more responsibility ourselves?</a:t>
            </a:r>
            <a:endParaRPr lang="en-GB" sz="1400" dirty="0">
              <a:solidFill>
                <a:srgbClr val="336699"/>
              </a:solidFill>
            </a:endParaRPr>
          </a:p>
        </p:txBody>
      </p:sp>
      <p:sp>
        <p:nvSpPr>
          <p:cNvPr id="2" name="Foliennummernplatzhalter 1"/>
          <p:cNvSpPr>
            <a:spLocks noGrp="1"/>
          </p:cNvSpPr>
          <p:nvPr>
            <p:ph type="sldNum" sz="quarter" idx="12"/>
          </p:nvPr>
        </p:nvSpPr>
        <p:spPr/>
        <p:txBody>
          <a:bodyPr/>
          <a:lstStyle/>
          <a:p>
            <a:fld id="{5DCECA37-7FCC-45D4-BAD6-B8760F7664F4}" type="slidenum">
              <a:rPr lang="de-CH" smtClean="0"/>
              <a:pPr/>
              <a:t>17</a:t>
            </a:fld>
            <a:endParaRPr lang="de-CH" sz="1400"/>
          </a:p>
        </p:txBody>
      </p:sp>
      <p:pic>
        <p:nvPicPr>
          <p:cNvPr id="6" name="Grafik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797" y="5262647"/>
            <a:ext cx="337152" cy="47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splatzhalter 3"/>
          <p:cNvSpPr>
            <a:spLocks noGrp="1"/>
          </p:cNvSpPr>
          <p:nvPr>
            <p:ph type="dt" sz="half" idx="10"/>
          </p:nvPr>
        </p:nvSpPr>
        <p:spPr>
          <a:xfrm>
            <a:off x="179710" y="6548438"/>
            <a:ext cx="7920682" cy="264938"/>
          </a:xfrm>
        </p:spPr>
        <p:txBody>
          <a:bodyPr/>
          <a:lstStyle/>
          <a:p>
            <a:pPr marL="0" lvl="1" indent="-381000" eaLnBrk="1" hangingPunct="1">
              <a:lnSpc>
                <a:spcPct val="95000"/>
              </a:lnSpc>
              <a:spcBef>
                <a:spcPct val="20000"/>
              </a:spcBef>
              <a:spcAft>
                <a:spcPct val="10000"/>
              </a:spcAft>
              <a:buClr>
                <a:schemeClr val="hlink"/>
              </a:buClr>
              <a:buSzPct val="85000"/>
            </a:pPr>
            <a:r>
              <a:rPr lang="en-GB" sz="1200" kern="0" dirty="0" smtClean="0">
                <a:solidFill>
                  <a:srgbClr val="333333"/>
                </a:solidFill>
                <a:ea typeface="ヒラギノ角ゴ Pro W3" pitchFamily="-84" charset="-128"/>
              </a:rPr>
              <a:t>Guidelines: Integrating SD into higher education, </a:t>
            </a:r>
            <a:r>
              <a:rPr lang="en-GB" sz="1200" dirty="0" smtClean="0"/>
              <a:t>Cartoon: K Herweg</a:t>
            </a:r>
          </a:p>
          <a:p>
            <a:pPr marL="0" lvl="1" indent="-381000" eaLnBrk="1" hangingPunct="1">
              <a:lnSpc>
                <a:spcPct val="95000"/>
              </a:lnSpc>
              <a:spcBef>
                <a:spcPct val="20000"/>
              </a:spcBef>
              <a:spcAft>
                <a:spcPct val="10000"/>
              </a:spcAft>
              <a:buClr>
                <a:schemeClr val="hlink"/>
              </a:buClr>
              <a:buSzPct val="85000"/>
            </a:pPr>
            <a:endParaRPr lang="en-GB" sz="1200" kern="0" dirty="0">
              <a:solidFill>
                <a:srgbClr val="333333"/>
              </a:solidFill>
              <a:ea typeface="ヒラギノ角ゴ Pro W3" pitchFamily="-84" charset="-128"/>
            </a:endParaRPr>
          </a:p>
        </p:txBody>
      </p:sp>
      <p:sp>
        <p:nvSpPr>
          <p:cNvPr id="8"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Sustainable Development</a:t>
            </a:r>
          </a:p>
          <a:p>
            <a:pPr eaLnBrk="1" hangingPunct="1"/>
            <a:r>
              <a:rPr lang="en-GB" sz="1800" dirty="0" smtClean="0">
                <a:solidFill>
                  <a:srgbClr val="336699"/>
                </a:solidFill>
              </a:rPr>
              <a:t>What role can science play?</a:t>
            </a:r>
            <a:endParaRPr lang="en-GB" altLang="en-US" sz="1800" dirty="0" smtClean="0">
              <a:solidFill>
                <a:srgbClr val="336699"/>
              </a:solidFill>
              <a:cs typeface="Times New Roman" pitchFamily="18" charset="0"/>
            </a:endParaRP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pic>
        <p:nvPicPr>
          <p:cNvPr id="5" name="Picture 4"/>
          <p:cNvPicPr>
            <a:picLocks noChangeAspect="1"/>
          </p:cNvPicPr>
          <p:nvPr/>
        </p:nvPicPr>
        <p:blipFill>
          <a:blip r:embed="rId4"/>
          <a:stretch>
            <a:fillRect/>
          </a:stretch>
        </p:blipFill>
        <p:spPr>
          <a:xfrm>
            <a:off x="1333500" y="1176337"/>
            <a:ext cx="6477000" cy="4505325"/>
          </a:xfrm>
          <a:prstGeom prst="rect">
            <a:avLst/>
          </a:prstGeom>
        </p:spPr>
      </p:pic>
    </p:spTree>
    <p:extLst>
      <p:ext uri="{BB962C8B-B14F-4D97-AF65-F5344CB8AC3E}">
        <p14:creationId xmlns:p14="http://schemas.microsoft.com/office/powerpoint/2010/main" val="272785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437"/>
          <a:stretch/>
        </p:blipFill>
        <p:spPr>
          <a:xfrm>
            <a:off x="1639498" y="1484784"/>
            <a:ext cx="5812822" cy="3766204"/>
          </a:xfrm>
          <a:prstGeom prst="rect">
            <a:avLst/>
          </a:prstGeom>
        </p:spPr>
      </p:pic>
      <p:sp>
        <p:nvSpPr>
          <p:cNvPr id="2" name="Slide Number Placeholder 1"/>
          <p:cNvSpPr>
            <a:spLocks noGrp="1"/>
          </p:cNvSpPr>
          <p:nvPr>
            <p:ph type="sldNum" sz="quarter" idx="12"/>
          </p:nvPr>
        </p:nvSpPr>
        <p:spPr/>
        <p:txBody>
          <a:bodyPr/>
          <a:lstStyle/>
          <a:p>
            <a:fld id="{5DCECA37-7FCC-45D4-BAD6-B8760F7664F4}" type="slidenum">
              <a:rPr lang="de-CH" smtClean="0"/>
              <a:pPr/>
              <a:t>18</a:t>
            </a:fld>
            <a:endParaRPr lang="de-CH" sz="1400"/>
          </a:p>
        </p:txBody>
      </p:sp>
      <p:sp>
        <p:nvSpPr>
          <p:cNvPr id="4" name="Rectangle 3"/>
          <p:cNvSpPr/>
          <p:nvPr/>
        </p:nvSpPr>
        <p:spPr>
          <a:xfrm>
            <a:off x="6432605" y="4676943"/>
            <a:ext cx="2430746" cy="369332"/>
          </a:xfrm>
          <a:prstGeom prst="rect">
            <a:avLst/>
          </a:prstGeom>
        </p:spPr>
        <p:txBody>
          <a:bodyPr wrap="square">
            <a:spAutoFit/>
          </a:bodyPr>
          <a:lstStyle/>
          <a:p>
            <a:pPr algn="r"/>
            <a:endParaRPr lang="de-CH" sz="1800" dirty="0"/>
          </a:p>
        </p:txBody>
      </p:sp>
      <p:sp>
        <p:nvSpPr>
          <p:cNvPr id="5" name="Rectangle 4"/>
          <p:cNvSpPr/>
          <p:nvPr/>
        </p:nvSpPr>
        <p:spPr>
          <a:xfrm>
            <a:off x="1587780" y="4760215"/>
            <a:ext cx="2448272" cy="584775"/>
          </a:xfrm>
          <a:prstGeom prst="rect">
            <a:avLst/>
          </a:prstGeom>
        </p:spPr>
        <p:txBody>
          <a:bodyPr wrap="square">
            <a:spAutoFit/>
          </a:bodyPr>
          <a:lstStyle/>
          <a:p>
            <a:r>
              <a:rPr lang="en-GB" sz="1600" dirty="0" smtClean="0">
                <a:solidFill>
                  <a:srgbClr val="C00000"/>
                </a:solidFill>
              </a:rPr>
              <a:t>Climate change and biodiversity losses</a:t>
            </a:r>
            <a:endParaRPr lang="en-GB" sz="1600" dirty="0">
              <a:solidFill>
                <a:srgbClr val="C00000"/>
              </a:solidFill>
            </a:endParaRPr>
          </a:p>
        </p:txBody>
      </p:sp>
      <p:sp>
        <p:nvSpPr>
          <p:cNvPr id="7" name="Rectangle 6"/>
          <p:cNvSpPr/>
          <p:nvPr/>
        </p:nvSpPr>
        <p:spPr>
          <a:xfrm>
            <a:off x="2243525" y="1578786"/>
            <a:ext cx="2898068" cy="830997"/>
          </a:xfrm>
          <a:prstGeom prst="rect">
            <a:avLst/>
          </a:prstGeom>
        </p:spPr>
        <p:txBody>
          <a:bodyPr wrap="square">
            <a:spAutoFit/>
          </a:bodyPr>
          <a:lstStyle/>
          <a:p>
            <a:r>
              <a:rPr lang="en-GB" sz="1600" dirty="0" smtClean="0">
                <a:solidFill>
                  <a:srgbClr val="C00000"/>
                </a:solidFill>
              </a:rPr>
              <a:t>Social</a:t>
            </a:r>
          </a:p>
          <a:p>
            <a:r>
              <a:rPr lang="en-GB" sz="1600" dirty="0" smtClean="0">
                <a:solidFill>
                  <a:srgbClr val="C00000"/>
                </a:solidFill>
              </a:rPr>
              <a:t>injustice</a:t>
            </a:r>
          </a:p>
          <a:p>
            <a:r>
              <a:rPr lang="en-GB" sz="1600" dirty="0" smtClean="0">
                <a:solidFill>
                  <a:srgbClr val="C00000"/>
                </a:solidFill>
              </a:rPr>
              <a:t>and conflicts</a:t>
            </a:r>
            <a:endParaRPr lang="en-GB" sz="1600" dirty="0">
              <a:solidFill>
                <a:srgbClr val="C00000"/>
              </a:solidFill>
            </a:endParaRPr>
          </a:p>
        </p:txBody>
      </p:sp>
      <p:sp>
        <p:nvSpPr>
          <p:cNvPr id="9" name="TextBox 8"/>
          <p:cNvSpPr txBox="1"/>
          <p:nvPr/>
        </p:nvSpPr>
        <p:spPr>
          <a:xfrm>
            <a:off x="6574732" y="3417299"/>
            <a:ext cx="2345007" cy="584775"/>
          </a:xfrm>
          <a:prstGeom prst="rect">
            <a:avLst/>
          </a:prstGeom>
          <a:noFill/>
        </p:spPr>
        <p:txBody>
          <a:bodyPr wrap="square" rtlCol="0">
            <a:spAutoFit/>
          </a:bodyPr>
          <a:lstStyle/>
          <a:p>
            <a:r>
              <a:rPr lang="en-GB" sz="1600" dirty="0" smtClean="0">
                <a:solidFill>
                  <a:srgbClr val="C00000"/>
                </a:solidFill>
              </a:rPr>
              <a:t>Environmental growth and poverty</a:t>
            </a:r>
            <a:endParaRPr lang="en-GB" sz="1600" dirty="0">
              <a:solidFill>
                <a:srgbClr val="C00000"/>
              </a:solidFill>
            </a:endParaRPr>
          </a:p>
        </p:txBody>
      </p:sp>
      <p:sp>
        <p:nvSpPr>
          <p:cNvPr id="10"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Research for Sustainable Development</a:t>
            </a:r>
          </a:p>
          <a:p>
            <a:pPr eaLnBrk="1" hangingPunct="1"/>
            <a:r>
              <a:rPr lang="en-GB" altLang="en-US" sz="1800" dirty="0" smtClean="0">
                <a:solidFill>
                  <a:srgbClr val="336699"/>
                </a:solidFill>
                <a:cs typeface="Times New Roman" pitchFamily="18" charset="0"/>
              </a:rPr>
              <a:t>An opportunity for science</a:t>
            </a:r>
            <a:endParaRPr lang="en-GB" altLang="en-US" sz="1800" dirty="0">
              <a:solidFill>
                <a:srgbClr val="336699"/>
              </a:solidFill>
            </a:endParaRPr>
          </a:p>
        </p:txBody>
      </p:sp>
      <p:sp>
        <p:nvSpPr>
          <p:cNvPr id="11" name="Rectangle 6"/>
          <p:cNvSpPr/>
          <p:nvPr/>
        </p:nvSpPr>
        <p:spPr>
          <a:xfrm>
            <a:off x="5580112" y="1772816"/>
            <a:ext cx="2304256" cy="830997"/>
          </a:xfrm>
          <a:prstGeom prst="rect">
            <a:avLst/>
          </a:prstGeom>
        </p:spPr>
        <p:txBody>
          <a:bodyPr wrap="square">
            <a:spAutoFit/>
          </a:bodyPr>
          <a:lstStyle/>
          <a:p>
            <a:r>
              <a:rPr lang="en-GB" sz="1600" dirty="0" smtClean="0">
                <a:solidFill>
                  <a:srgbClr val="008080"/>
                </a:solidFill>
              </a:rPr>
              <a:t>Inter- und </a:t>
            </a:r>
            <a:r>
              <a:rPr lang="en-GB" sz="1600" dirty="0" err="1" smtClean="0">
                <a:solidFill>
                  <a:srgbClr val="008080"/>
                </a:solidFill>
              </a:rPr>
              <a:t>intragenerational</a:t>
            </a:r>
            <a:r>
              <a:rPr lang="en-GB" sz="1600" dirty="0" smtClean="0">
                <a:solidFill>
                  <a:srgbClr val="008080"/>
                </a:solidFill>
              </a:rPr>
              <a:t> justice</a:t>
            </a:r>
            <a:endParaRPr lang="en-GB" sz="1600" dirty="0">
              <a:solidFill>
                <a:srgbClr val="008080"/>
              </a:solidFill>
            </a:endParaRPr>
          </a:p>
        </p:txBody>
      </p:sp>
      <p:sp>
        <p:nvSpPr>
          <p:cNvPr id="12" name="Rectangle 6"/>
          <p:cNvSpPr/>
          <p:nvPr/>
        </p:nvSpPr>
        <p:spPr>
          <a:xfrm>
            <a:off x="1213219" y="3448242"/>
            <a:ext cx="2304256" cy="830997"/>
          </a:xfrm>
          <a:prstGeom prst="rect">
            <a:avLst/>
          </a:prstGeom>
        </p:spPr>
        <p:txBody>
          <a:bodyPr wrap="square">
            <a:spAutoFit/>
          </a:bodyPr>
          <a:lstStyle/>
          <a:p>
            <a:r>
              <a:rPr lang="en-GB" sz="1600" dirty="0" smtClean="0">
                <a:solidFill>
                  <a:srgbClr val="008080"/>
                </a:solidFill>
              </a:rPr>
              <a:t>Respect for environmental boundaries</a:t>
            </a:r>
            <a:endParaRPr lang="en-GB" sz="1600" dirty="0">
              <a:solidFill>
                <a:srgbClr val="008080"/>
              </a:solidFill>
            </a:endParaRPr>
          </a:p>
        </p:txBody>
      </p:sp>
      <p:sp>
        <p:nvSpPr>
          <p:cNvPr id="16" name="Rectangle 6"/>
          <p:cNvSpPr/>
          <p:nvPr/>
        </p:nvSpPr>
        <p:spPr>
          <a:xfrm>
            <a:off x="5868144" y="4808303"/>
            <a:ext cx="3168352" cy="584775"/>
          </a:xfrm>
          <a:prstGeom prst="rect">
            <a:avLst/>
          </a:prstGeom>
        </p:spPr>
        <p:txBody>
          <a:bodyPr wrap="square">
            <a:spAutoFit/>
          </a:bodyPr>
          <a:lstStyle/>
          <a:p>
            <a:r>
              <a:rPr lang="en-GB" sz="1600" dirty="0" smtClean="0">
                <a:solidFill>
                  <a:srgbClr val="008080"/>
                </a:solidFill>
              </a:rPr>
              <a:t>Business that is environmentally and socially compatible</a:t>
            </a:r>
            <a:endParaRPr lang="en-GB" sz="1600" dirty="0">
              <a:solidFill>
                <a:srgbClr val="008080"/>
              </a:solidFill>
            </a:endParaRPr>
          </a:p>
        </p:txBody>
      </p:sp>
      <p:sp>
        <p:nvSpPr>
          <p:cNvPr id="17" name="Datumsplatzhalter 3"/>
          <p:cNvSpPr>
            <a:spLocks noGrp="1"/>
          </p:cNvSpPr>
          <p:nvPr>
            <p:ph type="dt" sz="half" idx="10"/>
          </p:nvPr>
        </p:nvSpPr>
        <p:spPr>
          <a:xfrm>
            <a:off x="179710" y="6548438"/>
            <a:ext cx="7920682" cy="264938"/>
          </a:xfrm>
        </p:spPr>
        <p:txBody>
          <a:bodyPr/>
          <a:lstStyle/>
          <a:p>
            <a:pPr marL="0" lvl="1" indent="-381000" eaLnBrk="1" hangingPunct="1">
              <a:lnSpc>
                <a:spcPct val="95000"/>
              </a:lnSpc>
              <a:spcBef>
                <a:spcPct val="20000"/>
              </a:spcBef>
              <a:spcAft>
                <a:spcPct val="10000"/>
              </a:spcAft>
              <a:buClr>
                <a:schemeClr val="hlink"/>
              </a:buClr>
              <a:buSzPct val="85000"/>
            </a:pPr>
            <a:r>
              <a:rPr lang="en-GB" sz="1200" kern="0" dirty="0" smtClean="0">
                <a:solidFill>
                  <a:srgbClr val="333333"/>
                </a:solidFill>
                <a:ea typeface="ヒラギノ角ゴ Pro W3" pitchFamily="-84" charset="-128"/>
              </a:rPr>
              <a:t>Guidelines: Integrating SD into higher education, </a:t>
            </a:r>
            <a:r>
              <a:rPr lang="en-GB" sz="1200" dirty="0" smtClean="0"/>
              <a:t>Graphic: K Herweg</a:t>
            </a:r>
          </a:p>
          <a:p>
            <a:pPr marL="0" lvl="1" indent="-381000" eaLnBrk="1" hangingPunct="1">
              <a:lnSpc>
                <a:spcPct val="95000"/>
              </a:lnSpc>
              <a:spcBef>
                <a:spcPct val="20000"/>
              </a:spcBef>
              <a:spcAft>
                <a:spcPct val="10000"/>
              </a:spcAft>
              <a:buClr>
                <a:schemeClr val="hlink"/>
              </a:buClr>
              <a:buSzPct val="85000"/>
            </a:pPr>
            <a:endParaRPr lang="en-GB" sz="1200" kern="0" dirty="0">
              <a:solidFill>
                <a:srgbClr val="333333"/>
              </a:solidFill>
              <a:ea typeface="ヒラギノ角ゴ Pro W3" pitchFamily="-84" charset="-128"/>
            </a:endParaRPr>
          </a:p>
        </p:txBody>
      </p:sp>
      <p:sp>
        <p:nvSpPr>
          <p:cNvPr id="15" name="Rectangle 14"/>
          <p:cNvSpPr/>
          <p:nvPr/>
        </p:nvSpPr>
        <p:spPr>
          <a:xfrm>
            <a:off x="107504" y="5550331"/>
            <a:ext cx="8928992" cy="830997"/>
          </a:xfrm>
          <a:prstGeom prst="rect">
            <a:avLst/>
          </a:prstGeom>
        </p:spPr>
        <p:txBody>
          <a:bodyPr wrap="square">
            <a:spAutoFit/>
          </a:bodyPr>
          <a:lstStyle/>
          <a:p>
            <a:r>
              <a:rPr lang="en-GB" sz="1600" dirty="0" smtClean="0"/>
              <a:t>Overall, complex phenomena can only be explained through a multitude of biophysical, socio-cultural, and economic </a:t>
            </a:r>
            <a:r>
              <a:rPr lang="en-GB" sz="1600" dirty="0"/>
              <a:t>processes which influence each other and whose interlinkages and dynamics are intensified by increasing </a:t>
            </a:r>
            <a:r>
              <a:rPr lang="en-GB" sz="1600" dirty="0" smtClean="0"/>
              <a:t>globalization</a:t>
            </a:r>
            <a:r>
              <a:rPr lang="en-GB" sz="1600" dirty="0"/>
              <a:t>.</a:t>
            </a:r>
          </a:p>
        </p:txBody>
      </p:sp>
    </p:spTree>
    <p:extLst>
      <p:ext uri="{BB962C8B-B14F-4D97-AF65-F5344CB8AC3E}">
        <p14:creationId xmlns:p14="http://schemas.microsoft.com/office/powerpoint/2010/main" val="309726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19</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Research for Sustainable Development</a:t>
            </a:r>
          </a:p>
          <a:p>
            <a:pPr eaLnBrk="1" hangingPunct="1"/>
            <a:r>
              <a:rPr lang="en-GB" altLang="en-US" sz="1800" dirty="0" smtClean="0">
                <a:solidFill>
                  <a:srgbClr val="336699"/>
                </a:solidFill>
                <a:cs typeface="Times New Roman" pitchFamily="18" charset="0"/>
              </a:rPr>
              <a:t>Complex Society</a:t>
            </a:r>
            <a:r>
              <a:rPr lang="en-GB" sz="1800" dirty="0" smtClean="0">
                <a:solidFill>
                  <a:srgbClr val="336699"/>
                </a:solidFill>
                <a:cs typeface="Times New Roman" pitchFamily="18" charset="0"/>
              </a:rPr>
              <a:t>–</a:t>
            </a:r>
            <a:r>
              <a:rPr lang="en-GB" altLang="en-US" sz="1800" dirty="0" smtClean="0">
                <a:solidFill>
                  <a:srgbClr val="336699"/>
                </a:solidFill>
                <a:cs typeface="Times New Roman" pitchFamily="18" charset="0"/>
              </a:rPr>
              <a:t>Environment interrelations</a:t>
            </a:r>
            <a:endParaRPr lang="en-GB" altLang="en-US" sz="1800" dirty="0">
              <a:solidFill>
                <a:srgbClr val="336699"/>
              </a:solidFill>
            </a:endParaRPr>
          </a:p>
        </p:txBody>
      </p:sp>
      <p:sp>
        <p:nvSpPr>
          <p:cNvPr id="7" name="Inhaltsplatzhalter 2"/>
          <p:cNvSpPr txBox="1">
            <a:spLocks/>
          </p:cNvSpPr>
          <p:nvPr/>
        </p:nvSpPr>
        <p:spPr>
          <a:xfrm>
            <a:off x="251520" y="1484784"/>
            <a:ext cx="8610600" cy="858082"/>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0" indent="0">
              <a:lnSpc>
                <a:spcPct val="100000"/>
              </a:lnSpc>
              <a:spcBef>
                <a:spcPts val="0"/>
              </a:spcBef>
              <a:spcAft>
                <a:spcPts val="600"/>
              </a:spcAft>
              <a:buClrTx/>
              <a:buNone/>
            </a:pPr>
            <a:r>
              <a:rPr lang="en-GB" sz="1600" dirty="0" smtClean="0"/>
              <a:t>Sustainable Development requires dealing with </a:t>
            </a:r>
            <a:r>
              <a:rPr lang="en-GB" sz="1600" dirty="0" smtClean="0">
                <a:solidFill>
                  <a:srgbClr val="C00000"/>
                </a:solidFill>
              </a:rPr>
              <a:t>complex Society–Environment interrelations</a:t>
            </a:r>
            <a:r>
              <a:rPr lang="en-GB" sz="1600" dirty="0" smtClean="0"/>
              <a:t> (social–ecological systems), which we try to understand while they continuously change with an unprecedented </a:t>
            </a:r>
            <a:r>
              <a:rPr lang="en-GB" sz="1600" dirty="0" smtClean="0">
                <a:solidFill>
                  <a:srgbClr val="C00000"/>
                </a:solidFill>
              </a:rPr>
              <a:t>dynamic</a:t>
            </a:r>
            <a:r>
              <a:rPr lang="en-GB" sz="1600" dirty="0" smtClean="0"/>
              <a:t>.</a:t>
            </a:r>
          </a:p>
          <a:p>
            <a:pPr marL="0" indent="0">
              <a:lnSpc>
                <a:spcPct val="100000"/>
              </a:lnSpc>
              <a:spcBef>
                <a:spcPts val="0"/>
              </a:spcBef>
              <a:spcAft>
                <a:spcPts val="600"/>
              </a:spcAft>
              <a:buClrTx/>
              <a:buNone/>
            </a:pPr>
            <a:endParaRPr lang="en-GB" sz="1600" dirty="0"/>
          </a:p>
        </p:txBody>
      </p:sp>
      <p:sp>
        <p:nvSpPr>
          <p:cNvPr id="9" name="Datumsplatzhalter 3"/>
          <p:cNvSpPr>
            <a:spLocks noGrp="1"/>
          </p:cNvSpPr>
          <p:nvPr>
            <p:ph type="dt" sz="half" idx="10"/>
          </p:nvPr>
        </p:nvSpPr>
        <p:spPr>
          <a:xfrm>
            <a:off x="179710" y="6548438"/>
            <a:ext cx="7920682" cy="264938"/>
          </a:xfrm>
        </p:spPr>
        <p:txBody>
          <a:bodyPr/>
          <a:lstStyle/>
          <a:p>
            <a:pPr marL="0" lvl="1" indent="-381000" eaLnBrk="1" hangingPunct="1">
              <a:lnSpc>
                <a:spcPct val="95000"/>
              </a:lnSpc>
              <a:spcBef>
                <a:spcPct val="20000"/>
              </a:spcBef>
              <a:spcAft>
                <a:spcPct val="10000"/>
              </a:spcAft>
              <a:buClr>
                <a:schemeClr val="hlink"/>
              </a:buClr>
              <a:buSzPct val="85000"/>
            </a:pPr>
            <a:r>
              <a:rPr lang="en-GB" sz="1200" kern="0" dirty="0" smtClean="0">
                <a:solidFill>
                  <a:srgbClr val="333333"/>
                </a:solidFill>
                <a:ea typeface="ヒラギノ角ゴ Pro W3" pitchFamily="-84" charset="-128"/>
              </a:rPr>
              <a:t>Guidelines: Integrating SD into higher education, </a:t>
            </a:r>
            <a:r>
              <a:rPr lang="en-GB" sz="1200" dirty="0" smtClean="0"/>
              <a:t>Photos: K Herweg</a:t>
            </a:r>
          </a:p>
          <a:p>
            <a:pPr marL="0" lvl="1" indent="-381000" eaLnBrk="1" hangingPunct="1">
              <a:lnSpc>
                <a:spcPct val="95000"/>
              </a:lnSpc>
              <a:spcBef>
                <a:spcPct val="20000"/>
              </a:spcBef>
              <a:spcAft>
                <a:spcPct val="10000"/>
              </a:spcAft>
              <a:buClr>
                <a:schemeClr val="hlink"/>
              </a:buClr>
              <a:buSzPct val="85000"/>
            </a:pPr>
            <a:endParaRPr lang="en-GB" sz="1200" kern="0" dirty="0">
              <a:solidFill>
                <a:srgbClr val="333333"/>
              </a:solidFill>
              <a:ea typeface="ヒラギノ角ゴ Pro W3" pitchFamily="-84" charset="-128"/>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388"/>
          <a:stretch>
            <a:fillRect/>
          </a:stretch>
        </p:blipFill>
        <p:spPr bwMode="auto">
          <a:xfrm>
            <a:off x="349343" y="3356706"/>
            <a:ext cx="4254585" cy="316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928" y="3356992"/>
            <a:ext cx="4216544" cy="3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eck 15"/>
          <p:cNvSpPr/>
          <p:nvPr/>
        </p:nvSpPr>
        <p:spPr>
          <a:xfrm>
            <a:off x="251520" y="2348880"/>
            <a:ext cx="8610600" cy="1246495"/>
          </a:xfrm>
          <a:prstGeom prst="rect">
            <a:avLst/>
          </a:prstGeom>
        </p:spPr>
        <p:txBody>
          <a:bodyPr wrap="square">
            <a:spAutoFit/>
          </a:bodyPr>
          <a:lstStyle/>
          <a:p>
            <a:pPr>
              <a:spcBef>
                <a:spcPts val="0"/>
              </a:spcBef>
              <a:spcAft>
                <a:spcPts val="600"/>
              </a:spcAft>
            </a:pPr>
            <a:r>
              <a:rPr lang="en-GB" sz="1400" dirty="0" smtClean="0"/>
              <a:t>Example: Intensive use and degradation of natural resources in the Ethiopian Highlands, which 80% of the population depend on for their livelihoods</a:t>
            </a:r>
            <a:r>
              <a:rPr lang="en-GB" sz="1400" dirty="0" smtClean="0">
                <a:solidFill>
                  <a:srgbClr val="000000"/>
                </a:solidFill>
              </a:rPr>
              <a:t>. Resource protection measures must be simultaneously environmentally sound, economically viable, and socially compatible.</a:t>
            </a:r>
            <a:r>
              <a:rPr lang="en-GB" sz="1400" dirty="0" smtClean="0"/>
              <a:t> Correspondingly, research into such complex </a:t>
            </a:r>
            <a:r>
              <a:rPr lang="en-GB" sz="1400" dirty="0"/>
              <a:t>Society–Environment </a:t>
            </a:r>
            <a:r>
              <a:rPr lang="en-GB" sz="1400" dirty="0" smtClean="0"/>
              <a:t>interrelations requires interdisciplinary approaches, concepts, and methods.</a:t>
            </a:r>
          </a:p>
          <a:p>
            <a:pPr marL="0" indent="0">
              <a:lnSpc>
                <a:spcPct val="100000"/>
              </a:lnSpc>
              <a:spcBef>
                <a:spcPts val="0"/>
              </a:spcBef>
              <a:spcAft>
                <a:spcPts val="600"/>
              </a:spcAft>
              <a:buClrTx/>
              <a:buNone/>
            </a:pPr>
            <a:endParaRPr lang="en-GB" sz="1400" dirty="0"/>
          </a:p>
        </p:txBody>
      </p:sp>
    </p:spTree>
    <p:extLst>
      <p:ext uri="{BB962C8B-B14F-4D97-AF65-F5344CB8AC3E}">
        <p14:creationId xmlns:p14="http://schemas.microsoft.com/office/powerpoint/2010/main" val="97477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2</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Sustainable Development – Definition</a:t>
            </a: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4" name="Inhaltsplatzhalter 2"/>
          <p:cNvSpPr txBox="1">
            <a:spLocks/>
          </p:cNvSpPr>
          <p:nvPr/>
        </p:nvSpPr>
        <p:spPr>
          <a:xfrm>
            <a:off x="281880" y="1628800"/>
            <a:ext cx="8524375" cy="223224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0" indent="0">
              <a:lnSpc>
                <a:spcPct val="100000"/>
              </a:lnSpc>
              <a:spcBef>
                <a:spcPts val="0"/>
              </a:spcBef>
              <a:spcAft>
                <a:spcPts val="1500"/>
              </a:spcAft>
              <a:buNone/>
            </a:pPr>
            <a:r>
              <a:rPr lang="en-GB" b="1" kern="0" dirty="0" smtClean="0">
                <a:solidFill>
                  <a:srgbClr val="C00000"/>
                </a:solidFill>
                <a:cs typeface="Tahoma" pitchFamily="34" charset="0"/>
              </a:rPr>
              <a:t>Sustainable Development is “development that meets the needs of the present without compromising the ability of future generations to meet their own needs.”</a:t>
            </a:r>
          </a:p>
          <a:p>
            <a:pPr marL="0" indent="0">
              <a:lnSpc>
                <a:spcPct val="100000"/>
              </a:lnSpc>
              <a:spcBef>
                <a:spcPts val="0"/>
              </a:spcBef>
              <a:spcAft>
                <a:spcPts val="0"/>
              </a:spcAft>
              <a:buNone/>
            </a:pPr>
            <a:r>
              <a:rPr lang="en-GB" sz="1600" kern="0" dirty="0" smtClean="0">
                <a:cs typeface="Tahoma" pitchFamily="34" charset="0"/>
              </a:rPr>
              <a:t>Definition of the World Commission on Environment and Development (WCED) 1987</a:t>
            </a:r>
          </a:p>
          <a:p>
            <a:pPr marL="0" indent="0">
              <a:lnSpc>
                <a:spcPct val="100000"/>
              </a:lnSpc>
              <a:spcBef>
                <a:spcPts val="0"/>
              </a:spcBef>
              <a:spcAft>
                <a:spcPts val="0"/>
              </a:spcAft>
              <a:buNone/>
            </a:pPr>
            <a:r>
              <a:rPr lang="en-GB" sz="1600" kern="0" dirty="0" smtClean="0"/>
              <a:t>Report </a:t>
            </a:r>
            <a:r>
              <a:rPr lang="en-GB" sz="1600" i="1" kern="0" dirty="0" smtClean="0"/>
              <a:t>Our Common Future </a:t>
            </a:r>
            <a:r>
              <a:rPr lang="en-GB" sz="1600" kern="0" dirty="0" smtClean="0"/>
              <a:t>(«</a:t>
            </a:r>
            <a:r>
              <a:rPr lang="en-GB" sz="1600" kern="0" dirty="0" err="1" smtClean="0"/>
              <a:t>Brundtland</a:t>
            </a:r>
            <a:r>
              <a:rPr lang="en-GB" sz="1600" kern="0" dirty="0" smtClean="0"/>
              <a:t> Report»)</a:t>
            </a:r>
          </a:p>
          <a:p>
            <a:pPr marL="0" indent="0">
              <a:lnSpc>
                <a:spcPct val="100000"/>
              </a:lnSpc>
              <a:spcBef>
                <a:spcPts val="0"/>
              </a:spcBef>
              <a:spcAft>
                <a:spcPts val="0"/>
              </a:spcAft>
              <a:buNone/>
            </a:pPr>
            <a:endParaRPr lang="en-GB" b="1" kern="0" dirty="0" smtClean="0">
              <a:solidFill>
                <a:srgbClr val="C00000"/>
              </a:solidFill>
              <a:cs typeface="Tahoma" pitchFamily="34" charset="0"/>
            </a:endParaRPr>
          </a:p>
          <a:p>
            <a:pPr marL="0" indent="0">
              <a:lnSpc>
                <a:spcPct val="100000"/>
              </a:lnSpc>
              <a:spcBef>
                <a:spcPts val="0"/>
              </a:spcBef>
              <a:spcAft>
                <a:spcPts val="1500"/>
              </a:spcAft>
              <a:buNone/>
            </a:pPr>
            <a:endParaRPr lang="en-GB" b="1" kern="0" dirty="0">
              <a:solidFill>
                <a:srgbClr val="C00000"/>
              </a:solidFill>
              <a:cs typeface="Tahoma" pitchFamily="34" charset="0"/>
            </a:endParaRPr>
          </a:p>
        </p:txBody>
      </p:sp>
      <p:sp>
        <p:nvSpPr>
          <p:cNvPr id="6" name="Datumsplatzhalter 3"/>
          <p:cNvSpPr>
            <a:spLocks noGrp="1"/>
          </p:cNvSpPr>
          <p:nvPr>
            <p:ph type="dt" sz="half" idx="10"/>
          </p:nvPr>
        </p:nvSpPr>
        <p:spPr>
          <a:xfrm>
            <a:off x="179710" y="6548438"/>
            <a:ext cx="7920682" cy="264938"/>
          </a:xfrm>
        </p:spPr>
        <p:txBody>
          <a:bodyPr/>
          <a:lstStyle/>
          <a:p>
            <a:r>
              <a:rPr lang="en-GB" dirty="0" smtClean="0"/>
              <a:t>Thomas Hammer, CDE University of Bern, MSc </a:t>
            </a:r>
            <a:r>
              <a:rPr lang="en-GB" dirty="0" err="1" smtClean="0"/>
              <a:t>Mi</a:t>
            </a:r>
            <a:r>
              <a:rPr lang="en-GB" dirty="0" smtClean="0"/>
              <a:t> SD </a:t>
            </a:r>
            <a:endParaRPr lang="en-GB" dirty="0">
              <a:solidFill>
                <a:schemeClr val="tx1"/>
              </a:solidFill>
            </a:endParaRPr>
          </a:p>
        </p:txBody>
      </p:sp>
      <p:pic>
        <p:nvPicPr>
          <p:cNvPr id="1026" name="Picture 2" descr="https://upload.wikimedia.org/wikipedia/en/a/aa/Our_Common_Future_book_cov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738" y="4149080"/>
            <a:ext cx="1574517" cy="232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6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20</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Research </a:t>
            </a:r>
            <a:r>
              <a:rPr lang="en-GB" altLang="en-US" b="1" i="1" dirty="0" smtClean="0">
                <a:solidFill>
                  <a:srgbClr val="336699"/>
                </a:solidFill>
                <a:cs typeface="Times New Roman" pitchFamily="18" charset="0"/>
              </a:rPr>
              <a:t>for</a:t>
            </a:r>
            <a:r>
              <a:rPr lang="en-GB" altLang="en-US" b="1" dirty="0" smtClean="0">
                <a:solidFill>
                  <a:srgbClr val="336699"/>
                </a:solidFill>
                <a:cs typeface="Times New Roman" pitchFamily="18" charset="0"/>
              </a:rPr>
              <a:t> Sustainable Development</a:t>
            </a:r>
          </a:p>
          <a:p>
            <a:pPr eaLnBrk="1" hangingPunct="1"/>
            <a:r>
              <a:rPr lang="en-GB" altLang="en-US" sz="1800" dirty="0" smtClean="0">
                <a:solidFill>
                  <a:srgbClr val="336699"/>
                </a:solidFill>
                <a:cs typeface="Times New Roman" pitchFamily="18" charset="0"/>
              </a:rPr>
              <a:t>Transformative research</a:t>
            </a:r>
            <a:endParaRPr lang="en-GB" altLang="en-US" sz="1800" dirty="0">
              <a:solidFill>
                <a:srgbClr val="336699"/>
              </a:solidFill>
            </a:endParaRPr>
          </a:p>
        </p:txBody>
      </p:sp>
      <p:sp>
        <p:nvSpPr>
          <p:cNvPr id="7" name="Inhaltsplatzhalter 2"/>
          <p:cNvSpPr txBox="1">
            <a:spLocks/>
          </p:cNvSpPr>
          <p:nvPr/>
        </p:nvSpPr>
        <p:spPr>
          <a:xfrm>
            <a:off x="251520" y="1484784"/>
            <a:ext cx="8610600" cy="477678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a:lnSpc>
                <a:spcPct val="100000"/>
              </a:lnSpc>
              <a:spcBef>
                <a:spcPts val="0"/>
              </a:spcBef>
              <a:spcAft>
                <a:spcPts val="600"/>
              </a:spcAft>
              <a:buClrTx/>
              <a:buFont typeface="Wingdings" panose="05000000000000000000" pitchFamily="2" charset="2"/>
              <a:buChar char="Ø"/>
            </a:pPr>
            <a:r>
              <a:rPr lang="en-GB" sz="1500" dirty="0" smtClean="0"/>
              <a:t>To research </a:t>
            </a:r>
            <a:r>
              <a:rPr lang="en-GB" sz="1500" dirty="0" smtClean="0">
                <a:solidFill>
                  <a:srgbClr val="C00000"/>
                </a:solidFill>
              </a:rPr>
              <a:t>complex Society–Environment interrelations </a:t>
            </a:r>
            <a:r>
              <a:rPr lang="en-GB" sz="1500" dirty="0" smtClean="0"/>
              <a:t>(</a:t>
            </a:r>
            <a:r>
              <a:rPr lang="en-GB" sz="1500" dirty="0" smtClean="0"/>
              <a:t>social–ecological </a:t>
            </a:r>
            <a:r>
              <a:rPr lang="en-GB" sz="1500" dirty="0" smtClean="0"/>
              <a:t>systems), </a:t>
            </a:r>
            <a:r>
              <a:rPr lang="en-GB" sz="1500" dirty="0" smtClean="0">
                <a:solidFill>
                  <a:srgbClr val="C00000"/>
                </a:solidFill>
              </a:rPr>
              <a:t>interdisciplinary cooperation </a:t>
            </a:r>
            <a:r>
              <a:rPr lang="en-GB" sz="1500" dirty="0" smtClean="0"/>
              <a:t>between various scientific disciplines is of fundamental importance.</a:t>
            </a:r>
          </a:p>
          <a:p>
            <a:pPr>
              <a:lnSpc>
                <a:spcPct val="100000"/>
              </a:lnSpc>
              <a:spcBef>
                <a:spcPts val="0"/>
              </a:spcBef>
              <a:spcAft>
                <a:spcPts val="600"/>
              </a:spcAft>
              <a:buClrTx/>
              <a:buFont typeface="Wingdings" panose="05000000000000000000" pitchFamily="2" charset="2"/>
              <a:buChar char="Ø"/>
            </a:pPr>
            <a:r>
              <a:rPr lang="en-GB" sz="1500" dirty="0" smtClean="0"/>
              <a:t>In addition, SD requires that part of research be </a:t>
            </a:r>
            <a:r>
              <a:rPr lang="en-GB" sz="1500" dirty="0" smtClean="0">
                <a:solidFill>
                  <a:srgbClr val="C00000"/>
                </a:solidFill>
              </a:rPr>
              <a:t>action-oriented, </a:t>
            </a:r>
            <a:r>
              <a:rPr lang="en-GB" sz="1500" dirty="0" smtClean="0">
                <a:solidFill>
                  <a:schemeClr val="tx1"/>
                </a:solidFill>
              </a:rPr>
              <a:t>using </a:t>
            </a:r>
            <a:r>
              <a:rPr lang="en-GB" sz="1500" dirty="0" smtClean="0"/>
              <a:t>a </a:t>
            </a:r>
            <a:r>
              <a:rPr lang="en-GB" sz="1500" dirty="0" smtClean="0">
                <a:solidFill>
                  <a:srgbClr val="C00000"/>
                </a:solidFill>
              </a:rPr>
              <a:t>transdisciplinary approach</a:t>
            </a:r>
            <a:r>
              <a:rPr lang="en-GB" sz="1500" dirty="0" smtClean="0"/>
              <a:t>, i.e. close cooperation between science and society.</a:t>
            </a:r>
          </a:p>
          <a:p>
            <a:pPr>
              <a:lnSpc>
                <a:spcPct val="100000"/>
              </a:lnSpc>
              <a:spcBef>
                <a:spcPts val="0"/>
              </a:spcBef>
              <a:spcAft>
                <a:spcPts val="600"/>
              </a:spcAft>
              <a:buClrTx/>
              <a:buFont typeface="Wingdings" panose="05000000000000000000" pitchFamily="2" charset="2"/>
              <a:buChar char="Ø"/>
            </a:pPr>
            <a:r>
              <a:rPr lang="en-GB" sz="1500" dirty="0" smtClean="0"/>
              <a:t>The basis of inter- and transdisciplinary cooperation is a well-grounded </a:t>
            </a:r>
            <a:r>
              <a:rPr lang="en-GB" sz="1500" dirty="0" smtClean="0">
                <a:solidFill>
                  <a:srgbClr val="C00000"/>
                </a:solidFill>
              </a:rPr>
              <a:t>disciplinary education</a:t>
            </a:r>
            <a:r>
              <a:rPr lang="en-GB" sz="1500" dirty="0" smtClean="0"/>
              <a:t>. For this to be or become relevant to SD, it is important to identify the </a:t>
            </a:r>
            <a:r>
              <a:rPr lang="en-GB" sz="1500" dirty="0" smtClean="0">
                <a:solidFill>
                  <a:srgbClr val="C00000"/>
                </a:solidFill>
              </a:rPr>
              <a:t>connections between the disciplines and SD.</a:t>
            </a:r>
            <a:endParaRPr lang="en-GB" sz="1500" dirty="0">
              <a:solidFill>
                <a:srgbClr val="C00000"/>
              </a:solidFill>
            </a:endParaRPr>
          </a:p>
        </p:txBody>
      </p:sp>
      <p:sp>
        <p:nvSpPr>
          <p:cNvPr id="9" name="Datumsplatzhalter 3"/>
          <p:cNvSpPr>
            <a:spLocks noGrp="1"/>
          </p:cNvSpPr>
          <p:nvPr>
            <p:ph type="dt" sz="half" idx="10"/>
          </p:nvPr>
        </p:nvSpPr>
        <p:spPr>
          <a:xfrm>
            <a:off x="179710" y="6548438"/>
            <a:ext cx="7920682" cy="264938"/>
          </a:xfrm>
        </p:spPr>
        <p:txBody>
          <a:bodyPr/>
          <a:lstStyle/>
          <a:p>
            <a:pPr marL="0" lvl="1" indent="-381000" eaLnBrk="1" hangingPunct="1">
              <a:lnSpc>
                <a:spcPct val="95000"/>
              </a:lnSpc>
              <a:spcBef>
                <a:spcPct val="20000"/>
              </a:spcBef>
              <a:spcAft>
                <a:spcPct val="10000"/>
              </a:spcAft>
              <a:buClr>
                <a:schemeClr val="hlink"/>
              </a:buClr>
              <a:buSzPct val="85000"/>
            </a:pPr>
            <a:r>
              <a:rPr lang="en-GB" sz="1200" kern="0" dirty="0" smtClean="0">
                <a:solidFill>
                  <a:srgbClr val="333333"/>
                </a:solidFill>
                <a:ea typeface="ヒラギノ角ゴ Pro W3" pitchFamily="-84" charset="-128"/>
              </a:rPr>
              <a:t>Guidelines: Integrating SD into higher education, </a:t>
            </a:r>
            <a:r>
              <a:rPr lang="en-GB" sz="1200" dirty="0" smtClean="0"/>
              <a:t>Graphic: K Herweg</a:t>
            </a:r>
          </a:p>
          <a:p>
            <a:pPr marL="0" lvl="1" indent="-381000" eaLnBrk="1" hangingPunct="1">
              <a:lnSpc>
                <a:spcPct val="95000"/>
              </a:lnSpc>
              <a:spcBef>
                <a:spcPct val="20000"/>
              </a:spcBef>
              <a:spcAft>
                <a:spcPct val="10000"/>
              </a:spcAft>
              <a:buClr>
                <a:schemeClr val="hlink"/>
              </a:buClr>
              <a:buSzPct val="85000"/>
            </a:pPr>
            <a:endParaRPr lang="en-GB" sz="1200" kern="0" dirty="0">
              <a:solidFill>
                <a:srgbClr val="333333"/>
              </a:solidFill>
              <a:ea typeface="ヒラギノ角ゴ Pro W3" pitchFamily="-84" charset="-128"/>
            </a:endParaRPr>
          </a:p>
        </p:txBody>
      </p:sp>
      <p:grpSp>
        <p:nvGrpSpPr>
          <p:cNvPr id="13" name="Group 12"/>
          <p:cNvGrpSpPr/>
          <p:nvPr/>
        </p:nvGrpSpPr>
        <p:grpSpPr>
          <a:xfrm>
            <a:off x="5226416" y="3467450"/>
            <a:ext cx="3325146" cy="2913878"/>
            <a:chOff x="5226416" y="3467450"/>
            <a:chExt cx="3325146" cy="291387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974" y="3467450"/>
              <a:ext cx="3014588" cy="2913878"/>
            </a:xfrm>
            <a:prstGeom prst="rect">
              <a:avLst/>
            </a:prstGeom>
          </p:spPr>
        </p:pic>
        <p:sp>
          <p:nvSpPr>
            <p:cNvPr id="10" name="TextBox 9"/>
            <p:cNvSpPr txBox="1"/>
            <p:nvPr/>
          </p:nvSpPr>
          <p:spPr>
            <a:xfrm>
              <a:off x="5226416" y="4993431"/>
              <a:ext cx="1189749" cy="307777"/>
            </a:xfrm>
            <a:prstGeom prst="rect">
              <a:avLst/>
            </a:prstGeom>
            <a:noFill/>
          </p:spPr>
          <p:txBody>
            <a:bodyPr wrap="none" rtlCol="0">
              <a:spAutoFit/>
            </a:bodyPr>
            <a:lstStyle/>
            <a:p>
              <a:r>
                <a:rPr lang="de-CH" sz="1400" b="1" dirty="0" smtClean="0">
                  <a:latin typeface="Bradley Hand ITC" panose="03070402050302030203" pitchFamily="66" charset="0"/>
                </a:rPr>
                <a:t>Environment</a:t>
              </a:r>
              <a:endParaRPr lang="de-CH" sz="1400" b="1" dirty="0">
                <a:latin typeface="Bradley Hand ITC" panose="03070402050302030203" pitchFamily="66" charset="0"/>
              </a:endParaRPr>
            </a:p>
          </p:txBody>
        </p:sp>
        <p:sp>
          <p:nvSpPr>
            <p:cNvPr id="11" name="TextBox 10"/>
            <p:cNvSpPr txBox="1"/>
            <p:nvPr/>
          </p:nvSpPr>
          <p:spPr>
            <a:xfrm>
              <a:off x="6948264" y="5733256"/>
              <a:ext cx="893193" cy="307777"/>
            </a:xfrm>
            <a:prstGeom prst="rect">
              <a:avLst/>
            </a:prstGeom>
            <a:noFill/>
          </p:spPr>
          <p:txBody>
            <a:bodyPr wrap="none" rtlCol="0">
              <a:spAutoFit/>
            </a:bodyPr>
            <a:lstStyle/>
            <a:p>
              <a:r>
                <a:rPr lang="de-CH" sz="1400" b="1" dirty="0" smtClean="0">
                  <a:latin typeface="Bradley Hand ITC" panose="03070402050302030203" pitchFamily="66" charset="0"/>
                </a:rPr>
                <a:t>Economy</a:t>
              </a:r>
              <a:endParaRPr lang="de-CH" sz="1400" b="1" dirty="0">
                <a:latin typeface="Bradley Hand ITC" panose="03070402050302030203" pitchFamily="66" charset="0"/>
              </a:endParaRPr>
            </a:p>
          </p:txBody>
        </p:sp>
        <p:sp>
          <p:nvSpPr>
            <p:cNvPr id="12" name="TextBox 11"/>
            <p:cNvSpPr txBox="1"/>
            <p:nvPr/>
          </p:nvSpPr>
          <p:spPr>
            <a:xfrm>
              <a:off x="6855506" y="3923531"/>
              <a:ext cx="758541" cy="307777"/>
            </a:xfrm>
            <a:prstGeom prst="rect">
              <a:avLst/>
            </a:prstGeom>
            <a:noFill/>
          </p:spPr>
          <p:txBody>
            <a:bodyPr wrap="none" rtlCol="0">
              <a:spAutoFit/>
            </a:bodyPr>
            <a:lstStyle/>
            <a:p>
              <a:r>
                <a:rPr lang="de-CH" sz="1400" b="1" dirty="0" smtClean="0">
                  <a:latin typeface="Bradley Hand ITC" panose="03070402050302030203" pitchFamily="66" charset="0"/>
                </a:rPr>
                <a:t>Society</a:t>
              </a:r>
              <a:endParaRPr lang="de-CH" sz="1400" b="1" dirty="0">
                <a:latin typeface="Bradley Hand ITC" panose="03070402050302030203" pitchFamily="66" charset="0"/>
              </a:endParaRPr>
            </a:p>
          </p:txBody>
        </p:sp>
      </p:grpSp>
    </p:spTree>
    <p:extLst>
      <p:ext uri="{BB962C8B-B14F-4D97-AF65-F5344CB8AC3E}">
        <p14:creationId xmlns:p14="http://schemas.microsoft.com/office/powerpoint/2010/main" val="229844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dochas.ie/sites/default/files/Sustainable%20Development%20Goa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575" y="4713542"/>
            <a:ext cx="3361905" cy="1662878"/>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p:cNvSpPr>
            <a:spLocks noGrp="1"/>
          </p:cNvSpPr>
          <p:nvPr>
            <p:ph type="sldNum" sz="quarter" idx="12"/>
          </p:nvPr>
        </p:nvSpPr>
        <p:spPr/>
        <p:txBody>
          <a:bodyPr/>
          <a:lstStyle/>
          <a:p>
            <a:fld id="{5DCECA37-7FCC-45D4-BAD6-B8760F7664F4}" type="slidenum">
              <a:rPr lang="de-CH" smtClean="0"/>
              <a:pPr/>
              <a:t>21</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Identifying thematic links</a:t>
            </a:r>
          </a:p>
          <a:p>
            <a:pPr eaLnBrk="1" hangingPunct="1"/>
            <a:r>
              <a:rPr lang="en-GB" altLang="en-US" sz="1800" dirty="0" smtClean="0">
                <a:solidFill>
                  <a:srgbClr val="336699"/>
                </a:solidFill>
                <a:cs typeface="Times New Roman" pitchFamily="18" charset="0"/>
              </a:rPr>
              <a:t>between your own discipline and SD</a:t>
            </a:r>
            <a:endParaRPr lang="en-GB" altLang="en-US" sz="1800" dirty="0">
              <a:solidFill>
                <a:srgbClr val="336699"/>
              </a:solidFill>
              <a:cs typeface="Times New Roman" pitchFamily="18" charset="0"/>
            </a:endParaRPr>
          </a:p>
        </p:txBody>
      </p:sp>
      <p:sp>
        <p:nvSpPr>
          <p:cNvPr id="6" name="Rectangle 3"/>
          <p:cNvSpPr>
            <a:spLocks noChangeArrowheads="1"/>
          </p:cNvSpPr>
          <p:nvPr/>
        </p:nvSpPr>
        <p:spPr bwMode="auto">
          <a:xfrm>
            <a:off x="307976" y="1556792"/>
            <a:ext cx="8656514" cy="4608512"/>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spcBef>
                <a:spcPts val="0"/>
              </a:spcBef>
              <a:spcAft>
                <a:spcPts val="0"/>
              </a:spcAft>
            </a:pPr>
            <a:r>
              <a:rPr lang="en-GB" sz="1600" kern="50" dirty="0" smtClean="0">
                <a:latin typeface="Arial"/>
                <a:ea typeface="MS Mincho"/>
                <a:cs typeface="Times New Roman"/>
              </a:rPr>
              <a:t>Take the </a:t>
            </a:r>
            <a:r>
              <a:rPr lang="en-GB" sz="1600" i="1" kern="50" dirty="0" smtClean="0">
                <a:solidFill>
                  <a:srgbClr val="C00000"/>
                </a:solidFill>
                <a:latin typeface="Arial"/>
                <a:ea typeface="MS Mincho"/>
                <a:cs typeface="Times New Roman"/>
              </a:rPr>
              <a:t>Doughnut Model </a:t>
            </a:r>
            <a:r>
              <a:rPr lang="en-GB" sz="1600" kern="50" dirty="0" smtClean="0">
                <a:latin typeface="Arial"/>
                <a:ea typeface="MS Mincho"/>
                <a:cs typeface="Times New Roman"/>
              </a:rPr>
              <a:t>and/or the </a:t>
            </a:r>
            <a:r>
              <a:rPr lang="en-GB" sz="1600" i="1" kern="50" dirty="0" smtClean="0">
                <a:solidFill>
                  <a:srgbClr val="C00000"/>
                </a:solidFill>
                <a:latin typeface="Arial"/>
                <a:ea typeface="MS Mincho"/>
                <a:cs typeface="Times New Roman"/>
              </a:rPr>
              <a:t>UN Sustainable Development Goals</a:t>
            </a:r>
            <a:r>
              <a:rPr lang="en-GB" sz="1600" kern="50" dirty="0" smtClean="0">
                <a:latin typeface="Arial"/>
                <a:ea typeface="MS Mincho"/>
                <a:cs typeface="Times New Roman"/>
              </a:rPr>
              <a:t> to identify links between your discipline and Sustainable Development. The two «models» reflect important international debates or development goals.</a:t>
            </a:r>
          </a:p>
          <a:p>
            <a:pPr marL="3175">
              <a:spcBef>
                <a:spcPts val="0"/>
              </a:spcBef>
              <a:spcAft>
                <a:spcPts val="0"/>
              </a:spcAft>
            </a:pPr>
            <a:endParaRPr lang="en-GB" sz="1800" kern="50" dirty="0" smtClean="0">
              <a:latin typeface="Arial"/>
              <a:ea typeface="MS Mincho"/>
              <a:cs typeface="Times New Roman"/>
            </a:endParaRPr>
          </a:p>
          <a:p>
            <a:pPr marL="3175">
              <a:spcBef>
                <a:spcPts val="0"/>
              </a:spcBef>
              <a:spcAft>
                <a:spcPts val="0"/>
              </a:spcAft>
            </a:pPr>
            <a:r>
              <a:rPr lang="en-GB" sz="1600" kern="50" dirty="0" smtClean="0">
                <a:latin typeface="Arial"/>
                <a:ea typeface="MS Mincho"/>
                <a:cs typeface="Times New Roman"/>
              </a:rPr>
              <a:t>Guiding questions:</a:t>
            </a:r>
            <a:endParaRPr lang="en-GB" sz="1600" dirty="0" smtClean="0">
              <a:latin typeface="Calibri"/>
              <a:ea typeface="MS Mincho"/>
              <a:cs typeface="Times New Roman"/>
            </a:endParaRPr>
          </a:p>
          <a:p>
            <a:pPr marL="544513" lvl="1">
              <a:spcBef>
                <a:spcPts val="0"/>
              </a:spcBef>
              <a:spcAft>
                <a:spcPts val="0"/>
              </a:spcAft>
              <a:buFont typeface="Wingdings"/>
              <a:buChar char=""/>
            </a:pPr>
            <a:r>
              <a:rPr lang="en-GB" sz="1400" kern="50" dirty="0" smtClean="0">
                <a:latin typeface="Arial"/>
                <a:ea typeface="MS Mincho"/>
                <a:cs typeface="Times New Roman"/>
              </a:rPr>
              <a:t>What thematic areas offer your discipline relevant anchoring points?</a:t>
            </a:r>
          </a:p>
          <a:p>
            <a:pPr marL="544513" lvl="1">
              <a:spcBef>
                <a:spcPts val="0"/>
              </a:spcBef>
              <a:spcAft>
                <a:spcPts val="0"/>
              </a:spcAft>
              <a:buFont typeface="Wingdings"/>
              <a:buChar char=""/>
            </a:pPr>
            <a:r>
              <a:rPr lang="en-GB" sz="1400" kern="50" dirty="0" smtClean="0">
                <a:latin typeface="Arial"/>
                <a:ea typeface="MS Mincho"/>
                <a:cs typeface="Times New Roman"/>
              </a:rPr>
              <a:t>What are your topics of research (actual and possible)?</a:t>
            </a:r>
          </a:p>
          <a:p>
            <a:pPr marL="544513" lvl="1">
              <a:spcBef>
                <a:spcPts val="0"/>
              </a:spcBef>
              <a:spcAft>
                <a:spcPts val="0"/>
              </a:spcAft>
              <a:buFont typeface="Wingdings"/>
              <a:buChar char=""/>
            </a:pPr>
            <a:r>
              <a:rPr lang="en-GB" sz="1400" kern="50" dirty="0" smtClean="0">
                <a:latin typeface="Arial"/>
                <a:ea typeface="MS Mincho"/>
                <a:cs typeface="Times New Roman"/>
              </a:rPr>
              <a:t>Are there further SD-relevant topics that could be interesting for your discipline but are not contained in either of the two models?</a:t>
            </a:r>
            <a:endParaRPr lang="en-GB" sz="1400" dirty="0" smtClean="0">
              <a:latin typeface="Calibri"/>
              <a:ea typeface="MS Mincho"/>
              <a:cs typeface="Times New Roman"/>
            </a:endParaRPr>
          </a:p>
          <a:p>
            <a:pPr marL="544513" lvl="1">
              <a:spcBef>
                <a:spcPts val="0"/>
              </a:spcBef>
              <a:spcAft>
                <a:spcPts val="0"/>
              </a:spcAft>
              <a:buFont typeface="Wingdings"/>
              <a:buChar char=""/>
            </a:pPr>
            <a:r>
              <a:rPr lang="en-GB" sz="1400" kern="50" dirty="0" smtClean="0">
                <a:latin typeface="Arial"/>
                <a:ea typeface="MS Mincho"/>
                <a:cs typeface="Times New Roman"/>
              </a:rPr>
              <a:t>What dimensions of SD (environmental, sociocultural, economic) do your topics take into account?</a:t>
            </a:r>
            <a:endParaRPr lang="en-GB" sz="1400" dirty="0" smtClean="0">
              <a:latin typeface="Calibri"/>
              <a:ea typeface="MS Mincho"/>
              <a:cs typeface="Times New Roman"/>
            </a:endParaRPr>
          </a:p>
          <a:p>
            <a:pPr marL="544513" lvl="1">
              <a:spcBef>
                <a:spcPts val="0"/>
              </a:spcBef>
              <a:spcAft>
                <a:spcPts val="0"/>
              </a:spcAft>
              <a:buFont typeface="Wingdings"/>
              <a:buChar char=""/>
            </a:pPr>
            <a:r>
              <a:rPr lang="en-GB" sz="1400" kern="50" dirty="0" smtClean="0">
                <a:latin typeface="Arial"/>
                <a:ea typeface="MS Mincho"/>
                <a:cs typeface="Times New Roman"/>
              </a:rPr>
              <a:t>Which actors and other scientific disciplines would be interesting partners for collaboration?</a:t>
            </a:r>
            <a:endParaRPr lang="en-GB" sz="1400" dirty="0" smtClean="0">
              <a:latin typeface="Calibri"/>
              <a:ea typeface="MS Mincho"/>
              <a:cs typeface="Times New Roman"/>
            </a:endParaRPr>
          </a:p>
          <a:p>
            <a:pPr marL="544513" lvl="1">
              <a:spcBef>
                <a:spcPts val="0"/>
              </a:spcBef>
              <a:spcAft>
                <a:spcPts val="0"/>
              </a:spcAft>
              <a:buFont typeface="Wingdings"/>
              <a:buChar char=""/>
            </a:pPr>
            <a:r>
              <a:rPr lang="en-GB" sz="1400" kern="50" dirty="0" smtClean="0">
                <a:latin typeface="Arial"/>
                <a:ea typeface="MS Mincho"/>
                <a:cs typeface="Times New Roman"/>
              </a:rPr>
              <a:t>Is there a relation to practice and if so, what does it consist of?</a:t>
            </a:r>
          </a:p>
          <a:p>
            <a:pPr>
              <a:spcBef>
                <a:spcPts val="0"/>
              </a:spcBef>
              <a:spcAft>
                <a:spcPts val="0"/>
              </a:spcAft>
            </a:pPr>
            <a:r>
              <a:rPr lang="en-GB" sz="1800" kern="50" dirty="0" smtClean="0">
                <a:latin typeface="Arial"/>
                <a:ea typeface="MS Mincho"/>
                <a:cs typeface="Times New Roman"/>
              </a:rPr>
              <a:t> </a:t>
            </a:r>
            <a:endParaRPr lang="en-GB" altLang="en-US" sz="1800" dirty="0" smtClean="0">
              <a:cs typeface="Times New Roman" pitchFamily="18" charset="0"/>
            </a:endParaRPr>
          </a:p>
          <a:p>
            <a:pPr marL="285750" indent="-285750" eaLnBrk="1" hangingPunct="1">
              <a:spcBef>
                <a:spcPts val="0"/>
              </a:spcBef>
              <a:spcAft>
                <a:spcPts val="0"/>
              </a:spcAft>
              <a:buFont typeface="Wingdings" panose="05000000000000000000" pitchFamily="2" charset="2"/>
              <a:buChar char="Ø"/>
            </a:pPr>
            <a:endParaRPr lang="en-GB" altLang="en-US" sz="1800" dirty="0">
              <a:cs typeface="Times New Roman" pitchFamily="18" charset="0"/>
            </a:endParaRPr>
          </a:p>
        </p:txBody>
      </p:sp>
      <p:sp>
        <p:nvSpPr>
          <p:cNvPr id="3" name="Textfeld 2"/>
          <p:cNvSpPr txBox="1"/>
          <p:nvPr/>
        </p:nvSpPr>
        <p:spPr>
          <a:xfrm>
            <a:off x="107504" y="951111"/>
            <a:ext cx="1452642" cy="461665"/>
          </a:xfrm>
          <a:prstGeom prst="rect">
            <a:avLst/>
          </a:prstGeom>
          <a:noFill/>
        </p:spPr>
        <p:txBody>
          <a:bodyPr wrap="none" rtlCol="0">
            <a:spAutoFit/>
          </a:bodyPr>
          <a:lstStyle/>
          <a:p>
            <a:r>
              <a:rPr lang="en-GB" b="1" dirty="0" smtClean="0">
                <a:solidFill>
                  <a:srgbClr val="C00000"/>
                </a:solidFill>
              </a:rPr>
              <a:t>Exercise</a:t>
            </a:r>
            <a:endParaRPr lang="en-GB" b="1" dirty="0">
              <a:solidFill>
                <a:srgbClr val="C00000"/>
              </a:solidFill>
            </a:endParaRPr>
          </a:p>
        </p:txBody>
      </p:sp>
      <p:sp>
        <p:nvSpPr>
          <p:cNvPr id="9" name="Datumsplatzhalter 3"/>
          <p:cNvSpPr>
            <a:spLocks noGrp="1"/>
          </p:cNvSpPr>
          <p:nvPr>
            <p:ph type="dt" sz="half" idx="10"/>
          </p:nvPr>
        </p:nvSpPr>
        <p:spPr>
          <a:xfrm>
            <a:off x="179710" y="6548438"/>
            <a:ext cx="7920682" cy="264938"/>
          </a:xfrm>
        </p:spPr>
        <p:txBody>
          <a:bodyPr/>
          <a:lstStyle/>
          <a:p>
            <a:pPr marL="0" lvl="1" indent="-381000" eaLnBrk="1" hangingPunct="1">
              <a:lnSpc>
                <a:spcPct val="95000"/>
              </a:lnSpc>
              <a:spcBef>
                <a:spcPct val="20000"/>
              </a:spcBef>
              <a:spcAft>
                <a:spcPct val="10000"/>
              </a:spcAft>
              <a:buClr>
                <a:schemeClr val="hlink"/>
              </a:buClr>
              <a:buSzPct val="85000"/>
            </a:pPr>
            <a:r>
              <a:rPr lang="en-GB" sz="1200" kern="0" dirty="0" err="1" smtClean="0">
                <a:solidFill>
                  <a:srgbClr val="333333"/>
                </a:solidFill>
                <a:ea typeface="ヒラギノ角ゴ Pro W3" pitchFamily="-84" charset="-128"/>
              </a:rPr>
              <a:t>Rockström</a:t>
            </a:r>
            <a:r>
              <a:rPr lang="en-GB" sz="1200" kern="0" dirty="0" smtClean="0">
                <a:solidFill>
                  <a:srgbClr val="333333"/>
                </a:solidFill>
                <a:ea typeface="ヒラギノ角ゴ Pro W3" pitchFamily="-84" charset="-128"/>
              </a:rPr>
              <a:t> et al. 2009; </a:t>
            </a:r>
            <a:r>
              <a:rPr lang="en-GB" sz="1200" kern="0" dirty="0" err="1" smtClean="0">
                <a:solidFill>
                  <a:srgbClr val="333333"/>
                </a:solidFill>
                <a:ea typeface="ヒラギノ角ゴ Pro W3" pitchFamily="-84" charset="-128"/>
              </a:rPr>
              <a:t>Raworth</a:t>
            </a:r>
            <a:r>
              <a:rPr lang="en-GB" sz="1200" kern="0" dirty="0" smtClean="0">
                <a:solidFill>
                  <a:srgbClr val="333333"/>
                </a:solidFill>
                <a:ea typeface="ヒラギノ角ゴ Pro W3" pitchFamily="-84" charset="-128"/>
              </a:rPr>
              <a:t> 2017; </a:t>
            </a:r>
            <a:r>
              <a:rPr lang="en-GB" sz="1200" kern="0" dirty="0" err="1" smtClean="0">
                <a:solidFill>
                  <a:srgbClr val="333333"/>
                </a:solidFill>
                <a:ea typeface="ヒラギノ角ゴ Pro W3" pitchFamily="-84" charset="-128"/>
              </a:rPr>
              <a:t>Schweizerische</a:t>
            </a:r>
            <a:r>
              <a:rPr lang="en-GB" sz="1200" kern="0" dirty="0" smtClean="0">
                <a:solidFill>
                  <a:srgbClr val="333333"/>
                </a:solidFill>
                <a:ea typeface="ヒラギノ角ゴ Pro W3" pitchFamily="-84" charset="-128"/>
              </a:rPr>
              <a:t> </a:t>
            </a:r>
            <a:r>
              <a:rPr lang="en-GB" sz="1200" kern="0" dirty="0" err="1" smtClean="0">
                <a:solidFill>
                  <a:srgbClr val="333333"/>
                </a:solidFill>
                <a:ea typeface="ヒラギノ角ゴ Pro W3" pitchFamily="-84" charset="-128"/>
              </a:rPr>
              <a:t>Eidgenossenschaft</a:t>
            </a:r>
            <a:r>
              <a:rPr lang="en-GB" sz="1200" kern="0" dirty="0" smtClean="0">
                <a:solidFill>
                  <a:srgbClr val="333333"/>
                </a:solidFill>
                <a:ea typeface="ヒラギノ角ゴ Pro W3" pitchFamily="-84" charset="-128"/>
              </a:rPr>
              <a:t> 2016</a:t>
            </a:r>
            <a:endParaRPr lang="en-GB" sz="1200" dirty="0" smtClean="0"/>
          </a:p>
          <a:p>
            <a:pPr marL="0" lvl="1" indent="-381000" eaLnBrk="1" hangingPunct="1">
              <a:lnSpc>
                <a:spcPct val="95000"/>
              </a:lnSpc>
              <a:spcBef>
                <a:spcPct val="20000"/>
              </a:spcBef>
              <a:spcAft>
                <a:spcPct val="10000"/>
              </a:spcAft>
              <a:buClr>
                <a:schemeClr val="hlink"/>
              </a:buClr>
              <a:buSzPct val="85000"/>
            </a:pPr>
            <a:endParaRPr lang="en-GB" sz="1200" kern="0" dirty="0">
              <a:solidFill>
                <a:srgbClr val="333333"/>
              </a:solidFill>
              <a:ea typeface="ヒラギノ角ゴ Pro W3" pitchFamily="-84" charset="-128"/>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11"/>
          <a:stretch/>
        </p:blipFill>
        <p:spPr>
          <a:xfrm>
            <a:off x="3335006" y="4500276"/>
            <a:ext cx="2123559" cy="2048162"/>
          </a:xfrm>
          <a:prstGeom prst="rect">
            <a:avLst/>
          </a:prstGeom>
        </p:spPr>
      </p:pic>
    </p:spTree>
    <p:extLst>
      <p:ext uri="{BB962C8B-B14F-4D97-AF65-F5344CB8AC3E}">
        <p14:creationId xmlns:p14="http://schemas.microsoft.com/office/powerpoint/2010/main" val="248651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22</a:t>
            </a:fld>
            <a:endParaRPr lang="de-CH" sz="1400"/>
          </a:p>
        </p:txBody>
      </p:sp>
      <p:sp>
        <p:nvSpPr>
          <p:cNvPr id="9"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The «Doughnut Model» of Sustainable Development</a:t>
            </a: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811" b="4702"/>
          <a:stretch/>
        </p:blipFill>
        <p:spPr>
          <a:xfrm>
            <a:off x="1534802" y="889601"/>
            <a:ext cx="6053140" cy="5563735"/>
          </a:xfrm>
          <a:prstGeom prst="rect">
            <a:avLst/>
          </a:prstGeom>
        </p:spPr>
      </p:pic>
      <p:sp>
        <p:nvSpPr>
          <p:cNvPr id="10" name="Textfeld 9"/>
          <p:cNvSpPr txBox="1"/>
          <p:nvPr/>
        </p:nvSpPr>
        <p:spPr>
          <a:xfrm>
            <a:off x="107504" y="951111"/>
            <a:ext cx="3126177" cy="461665"/>
          </a:xfrm>
          <a:prstGeom prst="rect">
            <a:avLst/>
          </a:prstGeom>
          <a:noFill/>
        </p:spPr>
        <p:txBody>
          <a:bodyPr wrap="none" rtlCol="0">
            <a:spAutoFit/>
          </a:bodyPr>
          <a:lstStyle/>
          <a:p>
            <a:r>
              <a:rPr lang="en-GB" b="1" dirty="0" smtClean="0">
                <a:solidFill>
                  <a:srgbClr val="C00000"/>
                </a:solidFill>
              </a:rPr>
              <a:t>Exercise – Handout </a:t>
            </a:r>
            <a:endParaRPr lang="en-GB" b="1" dirty="0">
              <a:solidFill>
                <a:srgbClr val="C00000"/>
              </a:solidFill>
            </a:endParaRPr>
          </a:p>
        </p:txBody>
      </p:sp>
      <p:sp>
        <p:nvSpPr>
          <p:cNvPr id="8" name="TextBox 15"/>
          <p:cNvSpPr txBox="1"/>
          <p:nvPr/>
        </p:nvSpPr>
        <p:spPr>
          <a:xfrm>
            <a:off x="87119" y="6485274"/>
            <a:ext cx="7365201" cy="400110"/>
          </a:xfrm>
          <a:prstGeom prst="rect">
            <a:avLst/>
          </a:prstGeom>
          <a:noFill/>
        </p:spPr>
        <p:txBody>
          <a:bodyPr wrap="square" rtlCol="0">
            <a:spAutoFit/>
          </a:bodyPr>
          <a:lstStyle/>
          <a:p>
            <a:r>
              <a:rPr lang="en-GB" sz="1000" dirty="0" smtClean="0"/>
              <a:t>Source: 9 Dimensions of planetary boundaries according to </a:t>
            </a:r>
            <a:r>
              <a:rPr lang="en-GB" sz="1000" dirty="0" err="1" smtClean="0"/>
              <a:t>Rockström</a:t>
            </a:r>
            <a:r>
              <a:rPr lang="en-GB" sz="1000" dirty="0" smtClean="0"/>
              <a:t> et al. 2009</a:t>
            </a:r>
            <a:r>
              <a:rPr lang="en-GB" sz="1000" dirty="0"/>
              <a:t>, 12 dimensions of social boundaries according to </a:t>
            </a:r>
            <a:r>
              <a:rPr lang="en-GB" sz="1000" dirty="0" err="1"/>
              <a:t>Raworth</a:t>
            </a:r>
            <a:r>
              <a:rPr lang="en-GB" sz="1000" dirty="0"/>
              <a:t> 2017, based on government priorities at Rio+20 and later UN Conferences.</a:t>
            </a:r>
          </a:p>
        </p:txBody>
      </p:sp>
    </p:spTree>
    <p:extLst>
      <p:ext uri="{BB962C8B-B14F-4D97-AF65-F5344CB8AC3E}">
        <p14:creationId xmlns:p14="http://schemas.microsoft.com/office/powerpoint/2010/main" val="141928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23</a:t>
            </a:fld>
            <a:endParaRPr lang="de-CH" sz="1400"/>
          </a:p>
        </p:txBody>
      </p:sp>
      <p:sp>
        <p:nvSpPr>
          <p:cNvPr id="6" name="Rechteck 5"/>
          <p:cNvSpPr/>
          <p:nvPr/>
        </p:nvSpPr>
        <p:spPr>
          <a:xfrm>
            <a:off x="251519" y="1479986"/>
            <a:ext cx="8568951" cy="4832092"/>
          </a:xfrm>
          <a:prstGeom prst="rect">
            <a:avLst/>
          </a:prstGeom>
        </p:spPr>
        <p:txBody>
          <a:bodyPr wrap="square">
            <a:spAutoFit/>
          </a:bodyPr>
          <a:lstStyle/>
          <a:p>
            <a:pPr marL="363538" lvl="0" indent="-363538">
              <a:buFont typeface="+mj-lt"/>
              <a:buAutoNum type="arabicPeriod"/>
            </a:pPr>
            <a:r>
              <a:rPr lang="en-GB" sz="1400" dirty="0"/>
              <a:t>End poverty in all its forms everywhere</a:t>
            </a:r>
            <a:endParaRPr lang="de-CH" sz="1400" dirty="0"/>
          </a:p>
          <a:p>
            <a:pPr marL="363538" lvl="0" indent="-363538">
              <a:buFont typeface="+mj-lt"/>
              <a:buAutoNum type="arabicPeriod"/>
            </a:pPr>
            <a:r>
              <a:rPr lang="en-GB" sz="1400" dirty="0"/>
              <a:t>End hunger, achieve food security and improved nutrition and promote sustainable agriculture</a:t>
            </a:r>
            <a:endParaRPr lang="de-CH" sz="1400" dirty="0"/>
          </a:p>
          <a:p>
            <a:pPr marL="363538" lvl="0" indent="-363538">
              <a:buFont typeface="+mj-lt"/>
              <a:buAutoNum type="arabicPeriod"/>
            </a:pPr>
            <a:r>
              <a:rPr lang="en-GB" sz="1400" dirty="0"/>
              <a:t>Ensure healthy lives and promote well-being for all at all ages</a:t>
            </a:r>
            <a:endParaRPr lang="de-CH" sz="1400" dirty="0"/>
          </a:p>
          <a:p>
            <a:pPr marL="363538" lvl="0" indent="-363538">
              <a:buFont typeface="+mj-lt"/>
              <a:buAutoNum type="arabicPeriod"/>
            </a:pPr>
            <a:r>
              <a:rPr lang="en-GB" sz="1400" dirty="0"/>
              <a:t>Ensure inclusive and equitable quality education and promote lifelong learning opportunities for all</a:t>
            </a:r>
            <a:endParaRPr lang="de-CH" sz="1400" dirty="0"/>
          </a:p>
          <a:p>
            <a:pPr marL="363538" lvl="0" indent="-363538">
              <a:buFont typeface="+mj-lt"/>
              <a:buAutoNum type="arabicPeriod"/>
            </a:pPr>
            <a:r>
              <a:rPr lang="en-GB" sz="1400" dirty="0"/>
              <a:t>Achieve gender equality and empower all women and girls</a:t>
            </a:r>
            <a:endParaRPr lang="de-CH" sz="1400" dirty="0"/>
          </a:p>
          <a:p>
            <a:pPr marL="363538" lvl="0" indent="-363538">
              <a:buFont typeface="+mj-lt"/>
              <a:buAutoNum type="arabicPeriod"/>
            </a:pPr>
            <a:r>
              <a:rPr lang="en-GB" sz="1400" dirty="0"/>
              <a:t>Ensure availability and sustainable management of water and sanitation for all</a:t>
            </a:r>
            <a:endParaRPr lang="de-CH" sz="1400" dirty="0"/>
          </a:p>
          <a:p>
            <a:pPr marL="363538" lvl="0" indent="-363538">
              <a:buFont typeface="+mj-lt"/>
              <a:buAutoNum type="arabicPeriod"/>
            </a:pPr>
            <a:r>
              <a:rPr lang="en-GB" sz="1400" dirty="0"/>
              <a:t>Ensure access to affordable, reliable, sustainable and modern energy for all</a:t>
            </a:r>
            <a:endParaRPr lang="de-CH" sz="1400" dirty="0"/>
          </a:p>
          <a:p>
            <a:pPr marL="363538" lvl="0" indent="-363538">
              <a:buFont typeface="+mj-lt"/>
              <a:buAutoNum type="arabicPeriod"/>
            </a:pPr>
            <a:r>
              <a:rPr lang="en-GB" sz="1400" dirty="0"/>
              <a:t>Promote sustained, inclusive and sustainable economic growth, full and productive employment and decent work for all</a:t>
            </a:r>
            <a:endParaRPr lang="de-CH" sz="1400" dirty="0"/>
          </a:p>
          <a:p>
            <a:pPr marL="363538" lvl="0" indent="-363538">
              <a:buFont typeface="+mj-lt"/>
              <a:buAutoNum type="arabicPeriod"/>
            </a:pPr>
            <a:r>
              <a:rPr lang="en-GB" sz="1400" dirty="0"/>
              <a:t>Build resilient</a:t>
            </a:r>
            <a:r>
              <a:rPr lang="de-CH" sz="1400" dirty="0"/>
              <a:t> </a:t>
            </a:r>
            <a:r>
              <a:rPr lang="en-GB" sz="1400" dirty="0"/>
              <a:t>infrastructure, promote inclusive and sustainable industrialization and foster innovation</a:t>
            </a:r>
            <a:endParaRPr lang="de-CH" sz="1400" dirty="0"/>
          </a:p>
          <a:p>
            <a:pPr marL="363538" lvl="0" indent="-363538">
              <a:buFont typeface="+mj-lt"/>
              <a:buAutoNum type="arabicPeriod"/>
            </a:pPr>
            <a:r>
              <a:rPr lang="en-GB" sz="1400" dirty="0"/>
              <a:t>Reduce income inequality within and among countries</a:t>
            </a:r>
            <a:endParaRPr lang="de-CH" sz="1400" dirty="0"/>
          </a:p>
          <a:p>
            <a:pPr marL="363538" lvl="0" indent="-363538">
              <a:buFont typeface="+mj-lt"/>
              <a:buAutoNum type="arabicPeriod"/>
            </a:pPr>
            <a:r>
              <a:rPr lang="en-GB" sz="1400" dirty="0"/>
              <a:t>Make cities and human settlements inclusive, safe, resilient and sustainable</a:t>
            </a:r>
            <a:endParaRPr lang="de-CH" sz="1400" dirty="0"/>
          </a:p>
          <a:p>
            <a:pPr marL="363538" lvl="0" indent="-363538">
              <a:buFont typeface="+mj-lt"/>
              <a:buAutoNum type="arabicPeriod"/>
            </a:pPr>
            <a:r>
              <a:rPr lang="en-GB" sz="1400" dirty="0"/>
              <a:t>Ensure sustainable consumption and production patterns</a:t>
            </a:r>
            <a:endParaRPr lang="de-CH" sz="1400" dirty="0"/>
          </a:p>
          <a:p>
            <a:pPr marL="363538" lvl="0" indent="-363538">
              <a:buFont typeface="+mj-lt"/>
              <a:buAutoNum type="arabicPeriod"/>
            </a:pPr>
            <a:r>
              <a:rPr lang="en-GB" sz="1400" dirty="0"/>
              <a:t>Take urgent action to combat climate change and its impacts by regulating emissions and promoting developments in renewable energy</a:t>
            </a:r>
            <a:endParaRPr lang="de-CH" sz="1400" dirty="0"/>
          </a:p>
          <a:p>
            <a:pPr marL="363538" lvl="0" indent="-363538">
              <a:buFont typeface="+mj-lt"/>
              <a:buAutoNum type="arabicPeriod"/>
            </a:pPr>
            <a:r>
              <a:rPr lang="en-GB" sz="1400" dirty="0"/>
              <a:t>Conserve and sustainably use the oceans, seas and marine resources for sustainable development</a:t>
            </a:r>
            <a:endParaRPr lang="de-CH" sz="1400" dirty="0"/>
          </a:p>
          <a:p>
            <a:pPr marL="363538" lvl="0" indent="-363538">
              <a:buFont typeface="+mj-lt"/>
              <a:buAutoNum type="arabicPeriod"/>
            </a:pPr>
            <a:r>
              <a:rPr lang="en-GB" sz="1400" dirty="0"/>
              <a:t>Protect, restore and promote sustainable use of terrestrial ecosystems, sustainably manage forests, combat desertification, and halt and reverse land degradation and halt biodiversity loss</a:t>
            </a:r>
            <a:endParaRPr lang="de-CH" sz="1400" dirty="0"/>
          </a:p>
          <a:p>
            <a:pPr marL="363538" lvl="0" indent="-363538">
              <a:buFont typeface="+mj-lt"/>
              <a:buAutoNum type="arabicPeriod"/>
            </a:pPr>
            <a:r>
              <a:rPr lang="en-GB" sz="1400" dirty="0"/>
              <a:t>Promote peaceful and inclusive societies for sustainable development, provide access to justice for all and build effective, accountable and inclusive institutions at all levels</a:t>
            </a:r>
            <a:endParaRPr lang="de-CH" sz="1400" dirty="0"/>
          </a:p>
          <a:p>
            <a:pPr marL="363538" lvl="0" indent="-363538">
              <a:buFont typeface="+mj-lt"/>
              <a:buAutoNum type="arabicPeriod"/>
            </a:pPr>
            <a:r>
              <a:rPr lang="en-GB" sz="1400" dirty="0"/>
              <a:t>Strengthen the means of implementation and revitalize the global partnership for sustainable development</a:t>
            </a:r>
            <a:endParaRPr lang="en-US" sz="1400" b="1" dirty="0"/>
          </a:p>
        </p:txBody>
      </p:sp>
      <p:sp>
        <p:nvSpPr>
          <p:cNvPr id="7" name="Rectangle 6"/>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de-CH" altLang="en-US" b="1" dirty="0">
                <a:solidFill>
                  <a:srgbClr val="336699"/>
                </a:solidFill>
                <a:cs typeface="Times New Roman" pitchFamily="18" charset="0"/>
              </a:rPr>
              <a:t>The UN SDGs</a:t>
            </a:r>
          </a:p>
          <a:p>
            <a:pPr eaLnBrk="1" hangingPunct="1"/>
            <a:r>
              <a:rPr lang="de-CH" altLang="en-US" sz="1800" dirty="0">
                <a:solidFill>
                  <a:srgbClr val="336699"/>
                </a:solidFill>
                <a:cs typeface="Times New Roman" pitchFamily="18" charset="0"/>
              </a:rPr>
              <a:t> </a:t>
            </a:r>
            <a:endParaRPr lang="de-DE" altLang="en-US" sz="1800" dirty="0">
              <a:solidFill>
                <a:srgbClr val="336699"/>
              </a:solidFill>
              <a:cs typeface="Times New Roman" pitchFamily="18" charset="0"/>
            </a:endParaRPr>
          </a:p>
          <a:p>
            <a:pPr eaLnBrk="1" hangingPunct="1"/>
            <a:r>
              <a:rPr lang="de-CH" altLang="en-US" b="1" dirty="0">
                <a:solidFill>
                  <a:srgbClr val="336699"/>
                </a:solidFill>
                <a:cs typeface="Times New Roman" pitchFamily="18" charset="0"/>
              </a:rPr>
              <a:t> </a:t>
            </a:r>
            <a:endParaRPr lang="de-CH" altLang="en-US" b="1" dirty="0">
              <a:solidFill>
                <a:srgbClr val="336699"/>
              </a:solidFill>
            </a:endParaRPr>
          </a:p>
        </p:txBody>
      </p:sp>
      <p:sp>
        <p:nvSpPr>
          <p:cNvPr id="4" name="Rechteck 3"/>
          <p:cNvSpPr/>
          <p:nvPr/>
        </p:nvSpPr>
        <p:spPr>
          <a:xfrm>
            <a:off x="323528" y="6525344"/>
            <a:ext cx="8568952" cy="261610"/>
          </a:xfrm>
          <a:prstGeom prst="rect">
            <a:avLst/>
          </a:prstGeom>
        </p:spPr>
        <p:txBody>
          <a:bodyPr wrap="square">
            <a:spAutoFit/>
          </a:bodyPr>
          <a:lstStyle/>
          <a:p>
            <a:r>
              <a:rPr lang="de-CH" sz="1100" dirty="0">
                <a:solidFill>
                  <a:srgbClr val="336699"/>
                </a:solidFill>
              </a:rPr>
              <a:t>http://www.un.org/sustainabledevelopment/sustainable-development-goals/</a:t>
            </a:r>
          </a:p>
        </p:txBody>
      </p:sp>
      <p:sp>
        <p:nvSpPr>
          <p:cNvPr id="9" name="Textfeld 8"/>
          <p:cNvSpPr txBox="1"/>
          <p:nvPr/>
        </p:nvSpPr>
        <p:spPr>
          <a:xfrm>
            <a:off x="184945" y="951111"/>
            <a:ext cx="3090911" cy="461665"/>
          </a:xfrm>
          <a:prstGeom prst="rect">
            <a:avLst/>
          </a:prstGeom>
          <a:noFill/>
        </p:spPr>
        <p:txBody>
          <a:bodyPr wrap="none" rtlCol="0">
            <a:spAutoFit/>
          </a:bodyPr>
          <a:lstStyle/>
          <a:p>
            <a:r>
              <a:rPr lang="en-GB" b="1" dirty="0" smtClean="0">
                <a:solidFill>
                  <a:srgbClr val="C00000"/>
                </a:solidFill>
              </a:rPr>
              <a:t>Exercise – handout </a:t>
            </a:r>
            <a:endParaRPr lang="en-GB" b="1" dirty="0">
              <a:solidFill>
                <a:srgbClr val="C00000"/>
              </a:solidFill>
            </a:endParaRPr>
          </a:p>
        </p:txBody>
      </p:sp>
    </p:spTree>
    <p:extLst>
      <p:ext uri="{BB962C8B-B14F-4D97-AF65-F5344CB8AC3E}">
        <p14:creationId xmlns:p14="http://schemas.microsoft.com/office/powerpoint/2010/main" val="4854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456715"/>
            <a:ext cx="3524437" cy="3013599"/>
          </a:xfrm>
          <a:prstGeom prst="rect">
            <a:avLst/>
          </a:prstGeom>
        </p:spPr>
      </p:pic>
      <p:sp>
        <p:nvSpPr>
          <p:cNvPr id="2" name="Slide Number Placeholder 1"/>
          <p:cNvSpPr>
            <a:spLocks noGrp="1"/>
          </p:cNvSpPr>
          <p:nvPr>
            <p:ph type="sldNum" sz="quarter" idx="12"/>
          </p:nvPr>
        </p:nvSpPr>
        <p:spPr/>
        <p:txBody>
          <a:bodyPr/>
          <a:lstStyle/>
          <a:p>
            <a:fld id="{5DCECA37-7FCC-45D4-BAD6-B8760F7664F4}" type="slidenum">
              <a:rPr lang="de-CH" smtClean="0"/>
              <a:pPr/>
              <a:t>24</a:t>
            </a:fld>
            <a:endParaRPr lang="de-CH" sz="1400"/>
          </a:p>
        </p:txBody>
      </p:sp>
      <p:sp>
        <p:nvSpPr>
          <p:cNvPr id="4" name="Rectangle 3"/>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Values and scientific understanding</a:t>
            </a:r>
          </a:p>
          <a:p>
            <a:pPr eaLnBrk="1" hangingPunct="1"/>
            <a:r>
              <a:rPr lang="en-GB" sz="1800" dirty="0" smtClean="0">
                <a:solidFill>
                  <a:srgbClr val="336699"/>
                </a:solidFill>
                <a:cs typeface="Times New Roman" pitchFamily="18" charset="0"/>
              </a:rPr>
              <a:t>A challenge for science</a:t>
            </a:r>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5" name="Inhaltsplatzhalter 2"/>
          <p:cNvSpPr txBox="1">
            <a:spLocks/>
          </p:cNvSpPr>
          <p:nvPr/>
        </p:nvSpPr>
        <p:spPr>
          <a:xfrm>
            <a:off x="251520" y="1484784"/>
            <a:ext cx="8568952" cy="189646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a:lnSpc>
                <a:spcPct val="100000"/>
              </a:lnSpc>
              <a:spcBef>
                <a:spcPts val="0"/>
              </a:spcBef>
              <a:spcAft>
                <a:spcPts val="600"/>
              </a:spcAft>
              <a:buClrTx/>
              <a:buFont typeface="Wingdings" panose="05000000000000000000" pitchFamily="2" charset="2"/>
              <a:buChar char="Ø"/>
            </a:pPr>
            <a:r>
              <a:rPr lang="en-GB" sz="1500" dirty="0" smtClean="0"/>
              <a:t>A close collaboration between science and society – a </a:t>
            </a:r>
            <a:r>
              <a:rPr lang="en-GB" sz="1500" dirty="0" smtClean="0">
                <a:solidFill>
                  <a:srgbClr val="C00000"/>
                </a:solidFill>
              </a:rPr>
              <a:t>transdisciplinary approach</a:t>
            </a:r>
            <a:r>
              <a:rPr lang="en-GB" sz="1500" dirty="0" smtClean="0"/>
              <a:t> – involves the cooperation of a large number of actors with </a:t>
            </a:r>
            <a:r>
              <a:rPr lang="en-GB" sz="1500" dirty="0" smtClean="0">
                <a:solidFill>
                  <a:srgbClr val="C00000"/>
                </a:solidFill>
              </a:rPr>
              <a:t>different interests and values</a:t>
            </a:r>
            <a:r>
              <a:rPr lang="en-GB" sz="1500" dirty="0" smtClean="0">
                <a:solidFill>
                  <a:schemeClr val="tx1"/>
                </a:solidFill>
              </a:rPr>
              <a:t>, which should be integrated if possible.</a:t>
            </a:r>
          </a:p>
          <a:p>
            <a:pPr>
              <a:lnSpc>
                <a:spcPct val="100000"/>
              </a:lnSpc>
              <a:spcBef>
                <a:spcPts val="0"/>
              </a:spcBef>
              <a:spcAft>
                <a:spcPts val="600"/>
              </a:spcAft>
              <a:buClrTx/>
              <a:buFont typeface="Wingdings" panose="05000000000000000000" pitchFamily="2" charset="2"/>
              <a:buChar char="Ø"/>
            </a:pPr>
            <a:r>
              <a:rPr lang="en-GB" sz="1500" dirty="0" smtClean="0"/>
              <a:t>Therefore, if science and the university want to play an active role in SD, they should face a </a:t>
            </a:r>
            <a:r>
              <a:rPr lang="en-GB" sz="1500" dirty="0" smtClean="0">
                <a:solidFill>
                  <a:srgbClr val="C00000"/>
                </a:solidFill>
              </a:rPr>
              <a:t>discussion on values</a:t>
            </a:r>
            <a:r>
              <a:rPr lang="en-GB" sz="1500" dirty="0" smtClean="0"/>
              <a:t> and bring these </a:t>
            </a:r>
            <a:r>
              <a:rPr lang="en-GB" sz="1500" dirty="0" smtClean="0">
                <a:solidFill>
                  <a:srgbClr val="C00000"/>
                </a:solidFill>
              </a:rPr>
              <a:t>in line with </a:t>
            </a:r>
            <a:r>
              <a:rPr lang="en-GB" sz="1500" dirty="0" smtClean="0"/>
              <a:t>their </a:t>
            </a:r>
            <a:r>
              <a:rPr lang="en-GB" sz="1500" dirty="0" smtClean="0">
                <a:solidFill>
                  <a:srgbClr val="C00000"/>
                </a:solidFill>
              </a:rPr>
              <a:t>scientific understanding</a:t>
            </a:r>
            <a:r>
              <a:rPr lang="en-GB" sz="1500" dirty="0" smtClean="0"/>
              <a:t>.</a:t>
            </a:r>
          </a:p>
          <a:p>
            <a:pPr>
              <a:lnSpc>
                <a:spcPct val="100000"/>
              </a:lnSpc>
              <a:spcBef>
                <a:spcPts val="0"/>
              </a:spcBef>
              <a:spcAft>
                <a:spcPts val="600"/>
              </a:spcAft>
              <a:buClrTx/>
              <a:buFont typeface="Wingdings" panose="05000000000000000000" pitchFamily="2" charset="2"/>
              <a:buChar char="Ø"/>
            </a:pPr>
            <a:r>
              <a:rPr lang="en-GB" sz="1500" dirty="0" smtClean="0"/>
              <a:t>Transdisciplinary cooperation gives rise to new forms of knowledge from the contributions of science and other, non-academic actors, and </a:t>
            </a:r>
            <a:r>
              <a:rPr lang="en-GB" sz="1500" dirty="0" smtClean="0">
                <a:solidFill>
                  <a:srgbClr val="C00000"/>
                </a:solidFill>
              </a:rPr>
              <a:t>knowledge co-production </a:t>
            </a:r>
            <a:r>
              <a:rPr lang="en-GB" sz="1500" dirty="0" smtClean="0"/>
              <a:t>takes place.</a:t>
            </a:r>
          </a:p>
          <a:p>
            <a:pPr>
              <a:lnSpc>
                <a:spcPct val="100000"/>
              </a:lnSpc>
              <a:spcBef>
                <a:spcPts val="0"/>
              </a:spcBef>
              <a:spcAft>
                <a:spcPts val="600"/>
              </a:spcAft>
              <a:buClrTx/>
              <a:buFont typeface="Wingdings" panose="05000000000000000000" pitchFamily="2" charset="2"/>
              <a:buChar char="Ø"/>
            </a:pPr>
            <a:r>
              <a:rPr lang="en-GB" sz="1500" dirty="0" smtClean="0"/>
              <a:t>This knowledge can be differentiated in terms of its importance for SD:</a:t>
            </a:r>
          </a:p>
          <a:p>
            <a:pPr lvl="1">
              <a:lnSpc>
                <a:spcPct val="100000"/>
              </a:lnSpc>
              <a:spcBef>
                <a:spcPts val="0"/>
              </a:spcBef>
              <a:spcAft>
                <a:spcPts val="600"/>
              </a:spcAft>
              <a:buFont typeface="Wingdings" panose="05000000000000000000" pitchFamily="2" charset="2"/>
              <a:buChar char="Ø"/>
            </a:pPr>
            <a:r>
              <a:rPr lang="en-GB" sz="1500" dirty="0" smtClean="0">
                <a:solidFill>
                  <a:srgbClr val="C00000"/>
                </a:solidFill>
              </a:rPr>
              <a:t>Systems knowledge</a:t>
            </a:r>
          </a:p>
          <a:p>
            <a:pPr lvl="1">
              <a:lnSpc>
                <a:spcPct val="100000"/>
              </a:lnSpc>
              <a:spcBef>
                <a:spcPts val="0"/>
              </a:spcBef>
              <a:spcAft>
                <a:spcPts val="600"/>
              </a:spcAft>
              <a:buFont typeface="Wingdings" panose="05000000000000000000" pitchFamily="2" charset="2"/>
              <a:buChar char="Ø"/>
            </a:pPr>
            <a:r>
              <a:rPr lang="en-GB" sz="1500" dirty="0" smtClean="0">
                <a:solidFill>
                  <a:srgbClr val="C00000"/>
                </a:solidFill>
              </a:rPr>
              <a:t>Target knowledge</a:t>
            </a:r>
          </a:p>
          <a:p>
            <a:pPr lvl="1">
              <a:lnSpc>
                <a:spcPct val="100000"/>
              </a:lnSpc>
              <a:spcBef>
                <a:spcPts val="0"/>
              </a:spcBef>
              <a:spcAft>
                <a:spcPts val="600"/>
              </a:spcAft>
              <a:buFont typeface="Wingdings" panose="05000000000000000000" pitchFamily="2" charset="2"/>
              <a:buChar char="Ø"/>
            </a:pPr>
            <a:r>
              <a:rPr lang="en-GB" sz="1500" dirty="0" smtClean="0">
                <a:solidFill>
                  <a:srgbClr val="C00000"/>
                </a:solidFill>
              </a:rPr>
              <a:t>Transformation knowledge</a:t>
            </a:r>
            <a:endParaRPr lang="en-GB" sz="1500" dirty="0">
              <a:solidFill>
                <a:srgbClr val="C00000"/>
              </a:solidFill>
            </a:endParaRPr>
          </a:p>
        </p:txBody>
      </p:sp>
      <p:sp>
        <p:nvSpPr>
          <p:cNvPr id="6" name="Datumsplatzhalter 3"/>
          <p:cNvSpPr>
            <a:spLocks noGrp="1"/>
          </p:cNvSpPr>
          <p:nvPr>
            <p:ph type="dt" sz="half" idx="10"/>
          </p:nvPr>
        </p:nvSpPr>
        <p:spPr>
          <a:xfrm>
            <a:off x="179710" y="6548438"/>
            <a:ext cx="7920682" cy="264938"/>
          </a:xfrm>
        </p:spPr>
        <p:txBody>
          <a:bodyPr/>
          <a:lstStyle/>
          <a:p>
            <a:pPr marL="0" lvl="1" indent="-381000" eaLnBrk="1" hangingPunct="1">
              <a:lnSpc>
                <a:spcPct val="95000"/>
              </a:lnSpc>
              <a:spcBef>
                <a:spcPct val="20000"/>
              </a:spcBef>
              <a:spcAft>
                <a:spcPct val="10000"/>
              </a:spcAft>
              <a:buClr>
                <a:schemeClr val="hlink"/>
              </a:buClr>
              <a:buSzPct val="85000"/>
            </a:pPr>
            <a:r>
              <a:rPr lang="en-GB" sz="1200" dirty="0" smtClean="0"/>
              <a:t>Graphic: K Herweg</a:t>
            </a:r>
          </a:p>
          <a:p>
            <a:pPr marL="0" lvl="1" indent="-381000" eaLnBrk="1" hangingPunct="1">
              <a:lnSpc>
                <a:spcPct val="95000"/>
              </a:lnSpc>
              <a:spcBef>
                <a:spcPct val="20000"/>
              </a:spcBef>
              <a:spcAft>
                <a:spcPct val="10000"/>
              </a:spcAft>
              <a:buClr>
                <a:schemeClr val="hlink"/>
              </a:buClr>
              <a:buSzPct val="85000"/>
            </a:pPr>
            <a:endParaRPr lang="en-GB" sz="1200" kern="0" dirty="0">
              <a:solidFill>
                <a:srgbClr val="333333"/>
              </a:solidFill>
              <a:ea typeface="ヒラギノ角ゴ Pro W3" pitchFamily="-84" charset="-128"/>
            </a:endParaRPr>
          </a:p>
        </p:txBody>
      </p:sp>
    </p:spTree>
    <p:extLst>
      <p:ext uri="{BB962C8B-B14F-4D97-AF65-F5344CB8AC3E}">
        <p14:creationId xmlns:p14="http://schemas.microsoft.com/office/powerpoint/2010/main" val="168386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7437"/>
          <a:stretch/>
        </p:blipFill>
        <p:spPr>
          <a:xfrm>
            <a:off x="2123728" y="1823522"/>
            <a:ext cx="4956593" cy="3211442"/>
          </a:xfrm>
          <a:prstGeom prst="rect">
            <a:avLst/>
          </a:prstGeom>
        </p:spPr>
      </p:pic>
      <p:sp>
        <p:nvSpPr>
          <p:cNvPr id="2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Forms of knowledge relevant to SD</a:t>
            </a: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2" name="Foliennummernplatzhalter 1"/>
          <p:cNvSpPr>
            <a:spLocks noGrp="1"/>
          </p:cNvSpPr>
          <p:nvPr>
            <p:ph type="sldNum" sz="quarter" idx="12"/>
          </p:nvPr>
        </p:nvSpPr>
        <p:spPr/>
        <p:txBody>
          <a:bodyPr/>
          <a:lstStyle/>
          <a:p>
            <a:fld id="{5DCECA37-7FCC-45D4-BAD6-B8760F7664F4}" type="slidenum">
              <a:rPr lang="de-CH" smtClean="0"/>
              <a:pPr/>
              <a:t>25</a:t>
            </a:fld>
            <a:endParaRPr lang="de-CH" sz="1400"/>
          </a:p>
        </p:txBody>
      </p:sp>
      <p:sp>
        <p:nvSpPr>
          <p:cNvPr id="7" name="Rechteck 6"/>
          <p:cNvSpPr/>
          <p:nvPr/>
        </p:nvSpPr>
        <p:spPr>
          <a:xfrm>
            <a:off x="71438" y="6536377"/>
            <a:ext cx="6120234" cy="276999"/>
          </a:xfrm>
          <a:prstGeom prst="rect">
            <a:avLst/>
          </a:prstGeom>
        </p:spPr>
        <p:txBody>
          <a:bodyPr wrap="square">
            <a:spAutoFit/>
          </a:bodyPr>
          <a:lstStyle/>
          <a:p>
            <a:r>
              <a:rPr lang="en-GB" sz="1200" dirty="0" smtClean="0"/>
              <a:t>Based on </a:t>
            </a:r>
            <a:r>
              <a:rPr lang="en-GB" sz="1200" dirty="0" err="1" smtClean="0"/>
              <a:t>ProClim</a:t>
            </a:r>
            <a:r>
              <a:rPr lang="en-GB" sz="1200" dirty="0" smtClean="0"/>
              <a:t>/CASS 1997, Pohl &amp; Hirsch </a:t>
            </a:r>
            <a:r>
              <a:rPr lang="en-GB" sz="1200" dirty="0" err="1" smtClean="0"/>
              <a:t>Hadorn</a:t>
            </a:r>
            <a:r>
              <a:rPr lang="en-GB" sz="1200" dirty="0" smtClean="0"/>
              <a:t> 2007     Graphics: K Herweg</a:t>
            </a:r>
            <a:endParaRPr lang="en-GB" sz="1200" dirty="0"/>
          </a:p>
        </p:txBody>
      </p:sp>
      <p:sp>
        <p:nvSpPr>
          <p:cNvPr id="15" name="Rounded Rectangle 20"/>
          <p:cNvSpPr/>
          <p:nvPr/>
        </p:nvSpPr>
        <p:spPr bwMode="auto">
          <a:xfrm>
            <a:off x="4337248" y="3328688"/>
            <a:ext cx="522784" cy="360040"/>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1600" b="1" dirty="0" smtClean="0">
                <a:solidFill>
                  <a:schemeClr val="bg1"/>
                </a:solidFill>
              </a:rPr>
              <a:t>SD</a:t>
            </a:r>
            <a:endParaRPr kumimoji="0" lang="de-CH" sz="1600" b="0" i="0" u="none" strike="noStrike" cap="none" normalizeH="0" baseline="0" dirty="0">
              <a:ln>
                <a:noFill/>
              </a:ln>
              <a:solidFill>
                <a:schemeClr val="bg1"/>
              </a:solidFill>
              <a:effectLst/>
            </a:endParaRPr>
          </a:p>
        </p:txBody>
      </p:sp>
      <p:cxnSp>
        <p:nvCxnSpPr>
          <p:cNvPr id="16" name="Straight Arrow Connector 10"/>
          <p:cNvCxnSpPr/>
          <p:nvPr/>
        </p:nvCxnSpPr>
        <p:spPr bwMode="auto">
          <a:xfrm flipH="1" flipV="1">
            <a:off x="4598640" y="3688728"/>
            <a:ext cx="5550" cy="1191528"/>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cxnSp>
        <p:nvCxnSpPr>
          <p:cNvPr id="17" name="Straight Arrow Connector 13"/>
          <p:cNvCxnSpPr/>
          <p:nvPr/>
        </p:nvCxnSpPr>
        <p:spPr bwMode="auto">
          <a:xfrm>
            <a:off x="3248635" y="2633322"/>
            <a:ext cx="1102447" cy="720080"/>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cxnSp>
        <p:nvCxnSpPr>
          <p:cNvPr id="18" name="Straight Arrow Connector 18"/>
          <p:cNvCxnSpPr/>
          <p:nvPr/>
        </p:nvCxnSpPr>
        <p:spPr bwMode="auto">
          <a:xfrm flipH="1">
            <a:off x="4859921" y="2717882"/>
            <a:ext cx="1096070" cy="610806"/>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sp>
        <p:nvSpPr>
          <p:cNvPr id="22" name="Abgerundetes Rechteck 21"/>
          <p:cNvSpPr/>
          <p:nvPr/>
        </p:nvSpPr>
        <p:spPr bwMode="auto">
          <a:xfrm>
            <a:off x="709885" y="1628800"/>
            <a:ext cx="3002009" cy="1368153"/>
          </a:xfrm>
          <a:prstGeom prst="roundRect">
            <a:avLst/>
          </a:prstGeom>
          <a:solidFill>
            <a:schemeClr val="bg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800" b="1" dirty="0" smtClean="0">
                <a:solidFill>
                  <a:srgbClr val="C00000"/>
                </a:solidFill>
              </a:rPr>
              <a:t>Systems knowledge</a:t>
            </a:r>
          </a:p>
          <a:p>
            <a:r>
              <a:rPr lang="en-GB" sz="1600" b="1" dirty="0" smtClean="0"/>
              <a:t>Understanding how the environment, economy, and society function</a:t>
            </a:r>
            <a:endParaRPr lang="en-GB" sz="1600" b="1" dirty="0"/>
          </a:p>
        </p:txBody>
      </p:sp>
      <p:sp>
        <p:nvSpPr>
          <p:cNvPr id="23" name="Abgerundetes Rechteck 22"/>
          <p:cNvSpPr/>
          <p:nvPr/>
        </p:nvSpPr>
        <p:spPr bwMode="auto">
          <a:xfrm>
            <a:off x="1547664" y="4624832"/>
            <a:ext cx="3417345" cy="1790632"/>
          </a:xfrm>
          <a:prstGeom prst="roundRect">
            <a:avLst/>
          </a:prstGeom>
          <a:solidFill>
            <a:schemeClr val="bg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800" b="1" dirty="0" smtClean="0">
                <a:solidFill>
                  <a:srgbClr val="C00000"/>
                </a:solidFill>
              </a:rPr>
              <a:t>Transformation knowledge</a:t>
            </a:r>
          </a:p>
          <a:p>
            <a:pPr marL="0" lvl="1"/>
            <a:r>
              <a:rPr lang="en-GB" sz="1600" b="1" dirty="0" smtClean="0"/>
              <a:t>Implementing visions: Technologies, measures, rules, impact monitoring, cultural practices, etc. that support a sustainable development</a:t>
            </a:r>
          </a:p>
          <a:p>
            <a:endParaRPr lang="en-GB" sz="1400" b="1" dirty="0"/>
          </a:p>
        </p:txBody>
      </p:sp>
      <p:sp>
        <p:nvSpPr>
          <p:cNvPr id="24" name="Abgerundetes Rechteck 23"/>
          <p:cNvSpPr/>
          <p:nvPr/>
        </p:nvSpPr>
        <p:spPr bwMode="auto">
          <a:xfrm>
            <a:off x="5779423" y="1888528"/>
            <a:ext cx="3002009" cy="1800200"/>
          </a:xfrm>
          <a:prstGeom prst="roundRect">
            <a:avLst/>
          </a:prstGeom>
          <a:solidFill>
            <a:schemeClr val="bg1"/>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800" b="1" dirty="0" smtClean="0">
                <a:solidFill>
                  <a:srgbClr val="C00000"/>
                </a:solidFill>
              </a:rPr>
              <a:t>Target knowledge</a:t>
            </a:r>
          </a:p>
          <a:p>
            <a:r>
              <a:rPr lang="en-GB" sz="1600" b="1" dirty="0" smtClean="0"/>
              <a:t>Basis for decision-making; developing and negotiating goals and visions for a sustainable development</a:t>
            </a:r>
            <a:endParaRPr lang="en-GB" sz="1600" b="1" dirty="0"/>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7669" y="3532785"/>
            <a:ext cx="962013" cy="85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5344911"/>
            <a:ext cx="1479539" cy="109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2887571"/>
            <a:ext cx="1516403" cy="140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317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en-GB" smtClean="0"/>
              <a:pPr/>
              <a:t>26</a:t>
            </a:fld>
            <a:endParaRPr lang="en-GB" sz="1400" dirty="0"/>
          </a:p>
        </p:txBody>
      </p:sp>
      <p:sp>
        <p:nvSpPr>
          <p:cNvPr id="5" name="Rechteck 4"/>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73170123"/>
              </p:ext>
            </p:extLst>
          </p:nvPr>
        </p:nvGraphicFramePr>
        <p:xfrm>
          <a:off x="179512" y="1628800"/>
          <a:ext cx="8928992" cy="4498975"/>
        </p:xfrm>
        <a:graphic>
          <a:graphicData uri="http://schemas.openxmlformats.org/drawingml/2006/table">
            <a:tbl>
              <a:tblPr firstRow="1" firstCol="1" bandRow="1">
                <a:tableStyleId>{5C22544A-7EE6-4342-B048-85BDC9FD1C3A}</a:tableStyleId>
              </a:tblPr>
              <a:tblGrid>
                <a:gridCol w="8928992">
                  <a:extLst>
                    <a:ext uri="{9D8B030D-6E8A-4147-A177-3AD203B41FA5}">
                      <a16:colId xmlns:a16="http://schemas.microsoft.com/office/drawing/2014/main" val="20000"/>
                    </a:ext>
                  </a:extLst>
                </a:gridCol>
              </a:tblGrid>
              <a:tr h="4498975">
                <a:tc>
                  <a:txBody>
                    <a:bodyPr/>
                    <a:lstStyle/>
                    <a:p>
                      <a:pPr marL="342900" lvl="0" indent="-342900">
                        <a:spcAft>
                          <a:spcPts val="0"/>
                        </a:spcAft>
                        <a:buFont typeface="Symbol"/>
                        <a:buChar char=""/>
                      </a:pPr>
                      <a:r>
                        <a:rPr lang="en-GB" sz="1400" b="0" noProof="0" dirty="0" smtClean="0">
                          <a:solidFill>
                            <a:schemeClr val="tx1"/>
                          </a:solidFill>
                          <a:effectLst/>
                        </a:rPr>
                        <a:t>Systems understanding: Environment, Society, Economy</a:t>
                      </a:r>
                    </a:p>
                    <a:p>
                      <a:pPr marL="342900" lvl="0" indent="-342900">
                        <a:spcAft>
                          <a:spcPts val="0"/>
                        </a:spcAft>
                        <a:buFont typeface="Symbol"/>
                        <a:buChar char=""/>
                      </a:pPr>
                      <a:r>
                        <a:rPr lang="en-GB" sz="1400" b="0" noProof="0" dirty="0" smtClean="0">
                          <a:solidFill>
                            <a:schemeClr val="tx1"/>
                          </a:solidFill>
                          <a:effectLst/>
                        </a:rPr>
                        <a:t>Global change, climate, impact of climate change</a:t>
                      </a:r>
                    </a:p>
                    <a:p>
                      <a:pPr marL="342900" lvl="0" indent="-342900">
                        <a:spcAft>
                          <a:spcPts val="0"/>
                        </a:spcAft>
                        <a:buFont typeface="Symbol"/>
                        <a:buChar char=""/>
                      </a:pPr>
                      <a:r>
                        <a:rPr lang="en-GB" sz="1400" b="0" noProof="0" dirty="0" smtClean="0">
                          <a:solidFill>
                            <a:schemeClr val="tx1"/>
                          </a:solidFill>
                          <a:effectLst/>
                        </a:rPr>
                        <a:t>Ecosystems, functions, conditions for plant growth, biodiversity, nutrient and pollutant cycles</a:t>
                      </a:r>
                    </a:p>
                    <a:p>
                      <a:pPr marL="342900" lvl="0" indent="-342900">
                        <a:spcAft>
                          <a:spcPts val="0"/>
                        </a:spcAft>
                        <a:buFont typeface="Symbol"/>
                        <a:buChar char=""/>
                      </a:pPr>
                      <a:r>
                        <a:rPr lang="en-GB" sz="1400" b="0" noProof="0" dirty="0" smtClean="0">
                          <a:solidFill>
                            <a:schemeClr val="tx1"/>
                          </a:solidFill>
                          <a:effectLst/>
                        </a:rPr>
                        <a:t>Variability, vulnerability, resilience of ecological systems</a:t>
                      </a:r>
                    </a:p>
                    <a:p>
                      <a:pPr marL="342900" lvl="0" indent="-342900">
                        <a:spcAft>
                          <a:spcPts val="0"/>
                        </a:spcAft>
                        <a:buFont typeface="Symbol"/>
                        <a:buChar char=""/>
                      </a:pPr>
                      <a:r>
                        <a:rPr lang="en-GB" sz="1400" b="0" noProof="0" dirty="0" smtClean="0">
                          <a:solidFill>
                            <a:schemeClr val="tx1"/>
                          </a:solidFill>
                          <a:effectLst/>
                        </a:rPr>
                        <a:t>Raw materials, deposits, material properties</a:t>
                      </a:r>
                    </a:p>
                    <a:p>
                      <a:pPr marL="342900" lvl="0" indent="-342900">
                        <a:spcAft>
                          <a:spcPts val="0"/>
                        </a:spcAft>
                        <a:buFont typeface="Symbol"/>
                        <a:buChar char=""/>
                      </a:pPr>
                      <a:r>
                        <a:rPr lang="en-GB" sz="1400" b="0" noProof="0" dirty="0" smtClean="0">
                          <a:solidFill>
                            <a:schemeClr val="tx1"/>
                          </a:solidFill>
                          <a:effectLst/>
                        </a:rPr>
                        <a:t>Degradation and sustainable use of renewable resources</a:t>
                      </a:r>
                    </a:p>
                    <a:p>
                      <a:pPr marL="342900" lvl="0" indent="-342900">
                        <a:spcAft>
                          <a:spcPts val="0"/>
                        </a:spcAft>
                        <a:buFont typeface="Symbol"/>
                        <a:buChar char=""/>
                      </a:pPr>
                      <a:r>
                        <a:rPr lang="en-GB" sz="1400" b="0" noProof="0" dirty="0" smtClean="0">
                          <a:solidFill>
                            <a:schemeClr val="tx1"/>
                          </a:solidFill>
                          <a:effectLst/>
                        </a:rPr>
                        <a:t>Contaminated-site clean-up, storage of nuclear waste</a:t>
                      </a:r>
                    </a:p>
                    <a:p>
                      <a:pPr marL="342900" lvl="0" indent="-342900">
                        <a:spcAft>
                          <a:spcPts val="0"/>
                        </a:spcAft>
                        <a:buFont typeface="Symbol"/>
                        <a:buChar char=""/>
                      </a:pPr>
                      <a:r>
                        <a:rPr lang="en-GB" sz="1400" b="0" noProof="0" dirty="0" smtClean="0">
                          <a:solidFill>
                            <a:schemeClr val="tx1"/>
                          </a:solidFill>
                          <a:effectLst/>
                        </a:rPr>
                        <a:t>Use of renewable energies, technologies, biotechnology</a:t>
                      </a:r>
                    </a:p>
                    <a:p>
                      <a:pPr marL="342900" lvl="0" indent="-342900">
                        <a:spcAft>
                          <a:spcPts val="0"/>
                        </a:spcAft>
                        <a:buFont typeface="Symbol"/>
                        <a:buChar char=""/>
                      </a:pPr>
                      <a:r>
                        <a:rPr lang="en-GB" sz="1400" b="0" noProof="0" dirty="0" smtClean="0">
                          <a:solidFill>
                            <a:schemeClr val="tx1"/>
                          </a:solidFill>
                          <a:effectLst/>
                        </a:rPr>
                        <a:t>Mathematical methods, quantitative analysis, statistics, stochastics, developing SD models, data evaluation and processing</a:t>
                      </a:r>
                    </a:p>
                    <a:p>
                      <a:pPr marL="342900" lvl="0" indent="-342900">
                        <a:spcAft>
                          <a:spcPts val="0"/>
                        </a:spcAft>
                        <a:buFont typeface="Symbol"/>
                        <a:buChar char=""/>
                      </a:pPr>
                      <a:r>
                        <a:rPr lang="en-GB" sz="1400" b="0" noProof="0" dirty="0" smtClean="0">
                          <a:solidFill>
                            <a:schemeClr val="tx1"/>
                          </a:solidFill>
                          <a:effectLst/>
                        </a:rPr>
                        <a:t>Political processes, links between political parties and organizations</a:t>
                      </a:r>
                    </a:p>
                    <a:p>
                      <a:pPr marL="342900" lvl="0" indent="-342900">
                        <a:spcAft>
                          <a:spcPts val="0"/>
                        </a:spcAft>
                        <a:buFont typeface="Symbol"/>
                        <a:buChar char=""/>
                      </a:pPr>
                      <a:r>
                        <a:rPr lang="en-GB" sz="1400" b="0" noProof="0" dirty="0" smtClean="0">
                          <a:solidFill>
                            <a:schemeClr val="tx1"/>
                          </a:solidFill>
                          <a:effectLst/>
                        </a:rPr>
                        <a:t>Formal and informal institutions, tools, and processes of political opinion formation</a:t>
                      </a:r>
                    </a:p>
                    <a:p>
                      <a:pPr marL="342900" lvl="0" indent="-342900">
                        <a:spcAft>
                          <a:spcPts val="0"/>
                        </a:spcAft>
                        <a:buFont typeface="Symbol"/>
                        <a:buChar char=""/>
                      </a:pPr>
                      <a:r>
                        <a:rPr lang="en-GB" sz="1400" b="0" noProof="0" dirty="0" smtClean="0">
                          <a:solidFill>
                            <a:schemeClr val="tx1"/>
                          </a:solidFill>
                          <a:effectLst/>
                        </a:rPr>
                        <a:t>Rights and laws related to SD-relevant areas</a:t>
                      </a:r>
                    </a:p>
                    <a:p>
                      <a:pPr marL="342900" lvl="0" indent="-342900">
                        <a:spcAft>
                          <a:spcPts val="0"/>
                        </a:spcAft>
                        <a:buFont typeface="Symbol"/>
                        <a:buChar char=""/>
                      </a:pPr>
                      <a:r>
                        <a:rPr lang="en-GB" sz="1400" b="0" noProof="0" dirty="0" smtClean="0">
                          <a:solidFill>
                            <a:schemeClr val="tx1"/>
                          </a:solidFill>
                          <a:effectLst/>
                        </a:rPr>
                        <a:t>Instruments for political influence</a:t>
                      </a:r>
                    </a:p>
                    <a:p>
                      <a:pPr marL="342900" lvl="0" indent="-342900">
                        <a:spcAft>
                          <a:spcPts val="0"/>
                        </a:spcAft>
                        <a:buFont typeface="Symbol"/>
                        <a:buChar char=""/>
                      </a:pPr>
                      <a:r>
                        <a:rPr lang="en-GB" sz="1400" b="0" noProof="0" dirty="0" smtClean="0">
                          <a:solidFill>
                            <a:schemeClr val="tx1"/>
                          </a:solidFill>
                          <a:effectLst/>
                        </a:rPr>
                        <a:t>Relationship between individual/society – the state and how it is changing in the course of globalization </a:t>
                      </a:r>
                    </a:p>
                    <a:p>
                      <a:pPr marL="342900" lvl="0" indent="-342900">
                        <a:spcAft>
                          <a:spcPts val="0"/>
                        </a:spcAft>
                        <a:buFont typeface="Symbol"/>
                        <a:buChar char=""/>
                      </a:pPr>
                      <a:r>
                        <a:rPr lang="en-GB" sz="1400" b="0" noProof="0" dirty="0" smtClean="0">
                          <a:solidFill>
                            <a:schemeClr val="tx1"/>
                          </a:solidFill>
                          <a:effectLst/>
                        </a:rPr>
                        <a:t>Social ecological systems, human–nature interface</a:t>
                      </a:r>
                    </a:p>
                    <a:p>
                      <a:pPr marL="342900" lvl="0" indent="-342900">
                        <a:spcAft>
                          <a:spcPts val="0"/>
                        </a:spcAft>
                        <a:buFont typeface="Symbol"/>
                        <a:buChar char=""/>
                      </a:pPr>
                      <a:r>
                        <a:rPr lang="en-GB" sz="1400" b="0" noProof="0" dirty="0" smtClean="0">
                          <a:solidFill>
                            <a:schemeClr val="tx1"/>
                          </a:solidFill>
                          <a:effectLst/>
                        </a:rPr>
                        <a:t>...</a:t>
                      </a:r>
                      <a:endParaRPr lang="en-GB" sz="1400" b="0" noProof="0" dirty="0">
                        <a:solidFill>
                          <a:schemeClr val="tx1"/>
                        </a:solidFill>
                        <a:effectLst/>
                        <a:latin typeface="Calibri"/>
                        <a:ea typeface="Calibri"/>
                        <a:cs typeface="Times New Roman"/>
                      </a:endParaRPr>
                    </a:p>
                  </a:txBody>
                  <a:tcPr marL="52314" marR="52314" marT="0" marB="0">
                    <a:solidFill>
                      <a:schemeClr val="bg1"/>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251520" y="1018257"/>
            <a:ext cx="2924198" cy="461665"/>
          </a:xfrm>
          <a:prstGeom prst="rect">
            <a:avLst/>
          </a:prstGeom>
          <a:solidFill>
            <a:schemeClr val="bg1"/>
          </a:solidFill>
          <a:effectLst>
            <a:glow rad="63500">
              <a:schemeClr val="accent5">
                <a:satMod val="175000"/>
                <a:alpha val="40000"/>
              </a:schemeClr>
            </a:glow>
            <a:outerShdw blurRad="50800" dist="38100" dir="8100000" algn="tr" rotWithShape="0">
              <a:prstClr val="black">
                <a:alpha val="40000"/>
              </a:prstClr>
            </a:outerShdw>
          </a:effectLst>
        </p:spPr>
        <p:txBody>
          <a:bodyPr wrap="none" rtlCol="0">
            <a:spAutoFit/>
          </a:bodyPr>
          <a:lstStyle/>
          <a:p>
            <a:r>
              <a:rPr lang="en-GB" dirty="0" smtClean="0">
                <a:solidFill>
                  <a:srgbClr val="C00000"/>
                </a:solidFill>
              </a:rPr>
              <a:t>Systems knowledge</a:t>
            </a:r>
            <a:endParaRPr lang="en-GB" dirty="0">
              <a:solidFill>
                <a:srgbClr val="C00000"/>
              </a:solidFill>
            </a:endParaRPr>
          </a:p>
        </p:txBody>
      </p:sp>
      <p:sp>
        <p:nvSpPr>
          <p:cNvPr id="7" name="Rectangle 6"/>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Educational content</a:t>
            </a:r>
          </a:p>
          <a:p>
            <a:pPr eaLnBrk="1" hangingPunct="1"/>
            <a:r>
              <a:rPr lang="en-GB" altLang="en-US" dirty="0" smtClean="0">
                <a:solidFill>
                  <a:srgbClr val="336699"/>
                </a:solidFill>
                <a:cs typeface="Times New Roman" pitchFamily="18" charset="0"/>
              </a:rPr>
              <a:t>Examples: Links between scientific disciplines and SD</a:t>
            </a:r>
            <a:endParaRPr lang="en-GB" altLang="en-US" sz="1400" dirty="0">
              <a:solidFill>
                <a:srgbClr val="336699"/>
              </a:solidFill>
              <a:cs typeface="Times New Roman" pitchFamily="18" charset="0"/>
            </a:endParaRPr>
          </a:p>
        </p:txBody>
      </p:sp>
      <p:sp>
        <p:nvSpPr>
          <p:cNvPr id="8" name="Rechteck 7"/>
          <p:cNvSpPr/>
          <p:nvPr/>
        </p:nvSpPr>
        <p:spPr>
          <a:xfrm>
            <a:off x="107504" y="6309320"/>
            <a:ext cx="8496944" cy="400110"/>
          </a:xfrm>
          <a:prstGeom prst="rect">
            <a:avLst/>
          </a:prstGeom>
        </p:spPr>
        <p:txBody>
          <a:bodyPr wrap="square">
            <a:spAutoFit/>
          </a:bodyPr>
          <a:lstStyle/>
          <a:p>
            <a:pPr eaLnBrk="1" hangingPunct="1">
              <a:spcBef>
                <a:spcPts val="0"/>
              </a:spcBef>
              <a:defRPr/>
            </a:pPr>
            <a:r>
              <a:rPr lang="en-GB" altLang="en-US" sz="1000" dirty="0" smtClean="0">
                <a:solidFill>
                  <a:srgbClr val="336699"/>
                </a:solidFill>
                <a:cs typeface="Times New Roman" pitchFamily="18" charset="0"/>
              </a:rPr>
              <a:t>These examples are based on the contributions of various authors of the Guidelines: «Integrating Sustainable Development into higher education» and on answers by students to the </a:t>
            </a:r>
            <a:r>
              <a:rPr lang="en-GB" altLang="en-US" sz="1000" dirty="0" err="1" smtClean="0">
                <a:solidFill>
                  <a:srgbClr val="336699"/>
                </a:solidFill>
                <a:cs typeface="Times New Roman" pitchFamily="18" charset="0"/>
              </a:rPr>
              <a:t>BScMiSD</a:t>
            </a:r>
            <a:r>
              <a:rPr lang="en-GB" altLang="en-US" sz="1000" dirty="0" smtClean="0">
                <a:solidFill>
                  <a:srgbClr val="336699"/>
                </a:solidFill>
                <a:cs typeface="Times New Roman" pitchFamily="18" charset="0"/>
              </a:rPr>
              <a:t> exam question: «what contributions could your major make to Sustainable Development?».</a:t>
            </a:r>
            <a:endParaRPr lang="en-GB" altLang="en-US" sz="1000" dirty="0">
              <a:solidFill>
                <a:srgbClr val="336699"/>
              </a:solidFill>
              <a:cs typeface="Times New Roman" pitchFamily="18" charset="0"/>
            </a:endParaRPr>
          </a:p>
        </p:txBody>
      </p:sp>
    </p:spTree>
    <p:extLst>
      <p:ext uri="{BB962C8B-B14F-4D97-AF65-F5344CB8AC3E}">
        <p14:creationId xmlns:p14="http://schemas.microsoft.com/office/powerpoint/2010/main" val="368898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en-GB" smtClean="0"/>
              <a:pPr/>
              <a:t>27</a:t>
            </a:fld>
            <a:endParaRPr lang="en-GB" sz="1400" dirty="0"/>
          </a:p>
        </p:txBody>
      </p:sp>
      <p:sp>
        <p:nvSpPr>
          <p:cNvPr id="5" name="Rechteck 4"/>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80437055"/>
              </p:ext>
            </p:extLst>
          </p:nvPr>
        </p:nvGraphicFramePr>
        <p:xfrm>
          <a:off x="179512" y="1556792"/>
          <a:ext cx="8928992" cy="4572000"/>
        </p:xfrm>
        <a:graphic>
          <a:graphicData uri="http://schemas.openxmlformats.org/drawingml/2006/table">
            <a:tbl>
              <a:tblPr firstRow="1" firstCol="1" bandRow="1">
                <a:tableStyleId>{5C22544A-7EE6-4342-B048-85BDC9FD1C3A}</a:tableStyleId>
              </a:tblPr>
              <a:tblGrid>
                <a:gridCol w="8928992">
                  <a:extLst>
                    <a:ext uri="{9D8B030D-6E8A-4147-A177-3AD203B41FA5}">
                      <a16:colId xmlns:a16="http://schemas.microsoft.com/office/drawing/2014/main" val="20000"/>
                    </a:ext>
                  </a:extLst>
                </a:gridCol>
              </a:tblGrid>
              <a:tr h="4572000">
                <a:tc>
                  <a:txBody>
                    <a:bodyPr/>
                    <a:lstStyle/>
                    <a:p>
                      <a:pPr marL="342900" lvl="0" indent="-342900">
                        <a:spcAft>
                          <a:spcPts val="0"/>
                        </a:spcAft>
                        <a:buFont typeface="Symbol"/>
                        <a:buChar char=""/>
                      </a:pPr>
                      <a:r>
                        <a:rPr lang="en-GB" sz="1200" b="0" noProof="0" dirty="0" smtClean="0">
                          <a:solidFill>
                            <a:schemeClr val="tx1"/>
                          </a:solidFill>
                          <a:effectLst/>
                        </a:rPr>
                        <a:t>Historical understanding of the transformation of traditional societies and their relationship to nature</a:t>
                      </a:r>
                    </a:p>
                    <a:p>
                      <a:pPr marL="342900" lvl="0" indent="-342900">
                        <a:spcAft>
                          <a:spcPts val="0"/>
                        </a:spcAft>
                        <a:buFont typeface="Symbol"/>
                        <a:buChar char=""/>
                      </a:pPr>
                      <a:r>
                        <a:rPr lang="en-GB" sz="1200" b="0" noProof="0" dirty="0" smtClean="0">
                          <a:solidFill>
                            <a:schemeClr val="tx1"/>
                          </a:solidFill>
                          <a:effectLst/>
                        </a:rPr>
                        <a:t>Diverse social and power structures, cultures (values, norms, religion)</a:t>
                      </a:r>
                    </a:p>
                    <a:p>
                      <a:pPr marL="342900" lvl="0" indent="-342900">
                        <a:spcAft>
                          <a:spcPts val="0"/>
                        </a:spcAft>
                        <a:buFont typeface="Symbol"/>
                        <a:buChar char=""/>
                      </a:pPr>
                      <a:r>
                        <a:rPr lang="en-GB" sz="1200" b="0" noProof="0" dirty="0" smtClean="0">
                          <a:solidFill>
                            <a:schemeClr val="tx1"/>
                          </a:solidFill>
                          <a:effectLst/>
                        </a:rPr>
                        <a:t>Different values</a:t>
                      </a:r>
                    </a:p>
                    <a:p>
                      <a:pPr marL="342900" lvl="0" indent="-342900">
                        <a:spcAft>
                          <a:spcPts val="0"/>
                        </a:spcAft>
                        <a:buFont typeface="Symbol"/>
                        <a:buChar char=""/>
                      </a:pPr>
                      <a:r>
                        <a:rPr lang="en-GB" sz="1200" b="0" noProof="0" dirty="0" smtClean="0">
                          <a:solidFill>
                            <a:schemeClr val="tx1"/>
                          </a:solidFill>
                          <a:effectLst/>
                        </a:rPr>
                        <a:t>Ethnic and political causes of resource conflict</a:t>
                      </a:r>
                    </a:p>
                    <a:p>
                      <a:pPr marL="342900" lvl="0" indent="-342900">
                        <a:spcAft>
                          <a:spcPts val="0"/>
                        </a:spcAft>
                        <a:buFont typeface="Symbol"/>
                        <a:buChar char=""/>
                      </a:pPr>
                      <a:r>
                        <a:rPr lang="en-GB" sz="1200" b="0" noProof="0" dirty="0" smtClean="0">
                          <a:solidFill>
                            <a:schemeClr val="tx1"/>
                          </a:solidFill>
                          <a:effectLst/>
                        </a:rPr>
                        <a:t>Forms and sources of social inequality, causes of poverty</a:t>
                      </a:r>
                    </a:p>
                    <a:p>
                      <a:pPr marL="342900" lvl="0" indent="-342900">
                        <a:spcAft>
                          <a:spcPts val="0"/>
                        </a:spcAft>
                        <a:buFont typeface="Symbol"/>
                        <a:buChar char=""/>
                      </a:pPr>
                      <a:r>
                        <a:rPr lang="en-GB" sz="1200" b="0" noProof="0" dirty="0" smtClean="0">
                          <a:solidFill>
                            <a:schemeClr val="tx1"/>
                          </a:solidFill>
                          <a:effectLst/>
                        </a:rPr>
                        <a:t>Language as a heritage of cultural history; sociolinguistic research (e.g. on justice)</a:t>
                      </a:r>
                    </a:p>
                    <a:p>
                      <a:pPr marL="342900" lvl="0" indent="-342900">
                        <a:spcAft>
                          <a:spcPts val="0"/>
                        </a:spcAft>
                        <a:buFont typeface="Symbol"/>
                        <a:buChar char=""/>
                      </a:pPr>
                      <a:r>
                        <a:rPr lang="en-GB" sz="1200" b="0" noProof="0" dirty="0" smtClean="0">
                          <a:solidFill>
                            <a:schemeClr val="tx1"/>
                          </a:solidFill>
                          <a:effectLst/>
                        </a:rPr>
                        <a:t>Use of language and linguistic structures in international negotiations</a:t>
                      </a:r>
                    </a:p>
                    <a:p>
                      <a:pPr marL="342900" lvl="0" indent="-342900">
                        <a:spcAft>
                          <a:spcPts val="0"/>
                        </a:spcAft>
                        <a:buFont typeface="Symbol"/>
                        <a:buChar char=""/>
                      </a:pPr>
                      <a:r>
                        <a:rPr lang="en-GB" sz="1200" b="0" noProof="0" dirty="0" smtClean="0">
                          <a:solidFill>
                            <a:schemeClr val="tx1"/>
                          </a:solidFill>
                          <a:effectLst/>
                        </a:rPr>
                        <a:t>Rhetoric und linguistic logic; discourse analysis to understand power structures</a:t>
                      </a:r>
                    </a:p>
                    <a:p>
                      <a:pPr marL="342900" lvl="0" indent="-342900">
                        <a:spcAft>
                          <a:spcPts val="0"/>
                        </a:spcAft>
                        <a:buFont typeface="Symbol"/>
                        <a:buChar char=""/>
                      </a:pPr>
                      <a:r>
                        <a:rPr lang="en-GB" sz="1200" b="0" noProof="0" dirty="0" smtClean="0">
                          <a:solidFill>
                            <a:schemeClr val="tx1"/>
                          </a:solidFill>
                          <a:effectLst/>
                        </a:rPr>
                        <a:t>Theatre performances (e.g. of debates); different forms of alienation from and communication about SD</a:t>
                      </a:r>
                    </a:p>
                    <a:p>
                      <a:pPr marL="342900" lvl="0" indent="-342900">
                        <a:spcAft>
                          <a:spcPts val="0"/>
                        </a:spcAft>
                        <a:buFont typeface="Symbol"/>
                        <a:buChar char=""/>
                      </a:pPr>
                      <a:r>
                        <a:rPr lang="en-GB" sz="1200" b="0" noProof="0" dirty="0" smtClean="0">
                          <a:solidFill>
                            <a:schemeClr val="tx1"/>
                          </a:solidFill>
                          <a:effectLst/>
                        </a:rPr>
                        <a:t>Understanding, treatment of complex topics</a:t>
                      </a:r>
                    </a:p>
                    <a:p>
                      <a:pPr marL="342900" lvl="0" indent="-342900">
                        <a:spcAft>
                          <a:spcPts val="0"/>
                        </a:spcAft>
                        <a:buFont typeface="Symbol"/>
                        <a:buChar char=""/>
                      </a:pPr>
                      <a:r>
                        <a:rPr lang="en-GB" sz="1200" b="0" noProof="0" dirty="0" smtClean="0">
                          <a:solidFill>
                            <a:schemeClr val="tx1"/>
                          </a:solidFill>
                          <a:effectLst/>
                        </a:rPr>
                        <a:t>Media usage, media reception, dissemination of important information, advertising, behavioural patterns</a:t>
                      </a:r>
                    </a:p>
                    <a:p>
                      <a:pPr marL="342900" lvl="0" indent="-342900">
                        <a:spcAft>
                          <a:spcPts val="0"/>
                        </a:spcAft>
                        <a:buFont typeface="Symbol"/>
                        <a:buChar char=""/>
                      </a:pPr>
                      <a:r>
                        <a:rPr lang="en-GB" sz="1200" b="0" noProof="0" dirty="0" smtClean="0">
                          <a:solidFill>
                            <a:schemeClr val="tx1"/>
                          </a:solidFill>
                          <a:effectLst/>
                        </a:rPr>
                        <a:t>Human action, behaviour, cognition of the environment, society, economy, decision-making</a:t>
                      </a:r>
                    </a:p>
                    <a:p>
                      <a:pPr marL="342900" lvl="0" indent="-342900">
                        <a:spcAft>
                          <a:spcPts val="0"/>
                        </a:spcAft>
                        <a:buFont typeface="Symbol"/>
                        <a:buChar char=""/>
                      </a:pPr>
                      <a:r>
                        <a:rPr lang="en-GB" sz="1200" b="0" noProof="0" dirty="0" smtClean="0">
                          <a:solidFill>
                            <a:schemeClr val="tx1"/>
                          </a:solidFill>
                          <a:effectLst/>
                        </a:rPr>
                        <a:t>Health, prevention, well-being, the role of sports and physical activity</a:t>
                      </a:r>
                    </a:p>
                    <a:p>
                      <a:pPr marL="342900" lvl="0" indent="-342900">
                        <a:spcAft>
                          <a:spcPts val="0"/>
                        </a:spcAft>
                        <a:buFont typeface="Symbol"/>
                        <a:buChar char=""/>
                      </a:pPr>
                      <a:r>
                        <a:rPr lang="en-GB" sz="1200" b="0" noProof="0" dirty="0" smtClean="0">
                          <a:solidFill>
                            <a:schemeClr val="tx1"/>
                          </a:solidFill>
                          <a:effectLst/>
                        </a:rPr>
                        <a:t>Human and animal health </a:t>
                      </a:r>
                    </a:p>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lang="en-GB" sz="1200" b="0" noProof="0" dirty="0" smtClean="0">
                          <a:solidFill>
                            <a:schemeClr val="tx1"/>
                          </a:solidFill>
                          <a:effectLst/>
                        </a:rPr>
                        <a:t>Medicinal plants</a:t>
                      </a:r>
                    </a:p>
                    <a:p>
                      <a:pPr marL="342900" lvl="0" indent="-342900">
                        <a:spcAft>
                          <a:spcPts val="0"/>
                        </a:spcAft>
                        <a:buFont typeface="Symbol"/>
                        <a:buChar char=""/>
                      </a:pPr>
                      <a:r>
                        <a:rPr lang="en-GB" sz="1200" b="0" noProof="0" dirty="0" smtClean="0">
                          <a:solidFill>
                            <a:schemeClr val="tx1"/>
                          </a:solidFill>
                          <a:effectLst/>
                        </a:rPr>
                        <a:t>Personality psychology, crime, and violence</a:t>
                      </a:r>
                    </a:p>
                    <a:p>
                      <a:pPr marL="342900" lvl="0" indent="-342900">
                        <a:spcAft>
                          <a:spcPts val="0"/>
                        </a:spcAft>
                        <a:buFont typeface="Symbol"/>
                        <a:buChar char=""/>
                      </a:pPr>
                      <a:r>
                        <a:rPr lang="en-GB" sz="1200" b="0" noProof="0" dirty="0" smtClean="0">
                          <a:solidFill>
                            <a:schemeClr val="tx1"/>
                          </a:solidFill>
                          <a:effectLst/>
                        </a:rPr>
                        <a:t>Ways of functioning of various economic systems, economic paradigms, economic models</a:t>
                      </a:r>
                    </a:p>
                    <a:p>
                      <a:pPr marL="342900" lvl="0" indent="-342900">
                        <a:spcAft>
                          <a:spcPts val="0"/>
                        </a:spcAft>
                        <a:buFont typeface="Symbol"/>
                        <a:buChar char=""/>
                      </a:pPr>
                      <a:r>
                        <a:rPr lang="en-GB" sz="1200" b="0" noProof="0" dirty="0" smtClean="0">
                          <a:solidFill>
                            <a:schemeClr val="tx1"/>
                          </a:solidFill>
                          <a:effectLst/>
                        </a:rPr>
                        <a:t>Econometrics</a:t>
                      </a:r>
                    </a:p>
                    <a:p>
                      <a:pPr marL="342900" lvl="0" indent="-342900">
                        <a:spcAft>
                          <a:spcPts val="0"/>
                        </a:spcAft>
                        <a:buFont typeface="Symbol"/>
                        <a:buChar char=""/>
                      </a:pPr>
                      <a:r>
                        <a:rPr lang="en-GB" sz="1200" b="0" noProof="0" dirty="0" smtClean="0">
                          <a:solidFill>
                            <a:schemeClr val="tx1"/>
                          </a:solidFill>
                          <a:effectLst/>
                        </a:rPr>
                        <a:t>Influence of growth-based economy and global trade on SD and global disparities</a:t>
                      </a:r>
                    </a:p>
                    <a:p>
                      <a:pPr marL="342900" lvl="0" indent="-342900">
                        <a:spcAft>
                          <a:spcPts val="0"/>
                        </a:spcAft>
                        <a:buFont typeface="Symbol"/>
                        <a:buChar char=""/>
                      </a:pPr>
                      <a:r>
                        <a:rPr lang="en-GB" sz="1200" b="0" noProof="0" dirty="0" smtClean="0">
                          <a:solidFill>
                            <a:schemeClr val="tx1"/>
                          </a:solidFill>
                          <a:effectLst/>
                        </a:rPr>
                        <a:t>Post-growth economy</a:t>
                      </a:r>
                    </a:p>
                    <a:p>
                      <a:pPr marL="342900" lvl="0" indent="-342900">
                        <a:spcAft>
                          <a:spcPts val="0"/>
                        </a:spcAft>
                        <a:buFont typeface="Symbol"/>
                        <a:buChar char=""/>
                      </a:pPr>
                      <a:r>
                        <a:rPr lang="en-GB" sz="1200" b="0" noProof="0" dirty="0" smtClean="0">
                          <a:solidFill>
                            <a:schemeClr val="tx1"/>
                          </a:solidFill>
                          <a:effectLst/>
                        </a:rPr>
                        <a:t>Externalities</a:t>
                      </a:r>
                    </a:p>
                    <a:p>
                      <a:pPr marL="342900" lvl="0" indent="-342900">
                        <a:spcAft>
                          <a:spcPts val="0"/>
                        </a:spcAft>
                        <a:buFont typeface="Symbol"/>
                        <a:buChar char=""/>
                      </a:pPr>
                      <a:r>
                        <a:rPr lang="en-GB" sz="1200" b="0" noProof="0" dirty="0" smtClean="0">
                          <a:solidFill>
                            <a:schemeClr val="tx1"/>
                          </a:solidFill>
                          <a:effectLst/>
                        </a:rPr>
                        <a:t>Risk minimization vs profit maximization, money-free societies</a:t>
                      </a:r>
                    </a:p>
                    <a:p>
                      <a:pPr marL="342900" lvl="0" indent="-342900">
                        <a:spcAft>
                          <a:spcPts val="0"/>
                        </a:spcAft>
                        <a:buFont typeface="Symbol"/>
                        <a:buChar char=""/>
                      </a:pPr>
                      <a:r>
                        <a:rPr lang="en-GB" sz="1200" b="0" noProof="0" dirty="0" smtClean="0">
                          <a:solidFill>
                            <a:schemeClr val="tx1"/>
                          </a:solidFill>
                          <a:effectLst/>
                        </a:rPr>
                        <a:t>Corporate structures, entrepreneurial motivations, business models of cost transparency, potential for savings</a:t>
                      </a:r>
                    </a:p>
                    <a:p>
                      <a:pPr marL="342900" lvl="0" indent="-342900">
                        <a:spcAft>
                          <a:spcPts val="0"/>
                        </a:spcAft>
                        <a:buFont typeface="Symbol"/>
                        <a:buChar char=""/>
                      </a:pPr>
                      <a:r>
                        <a:rPr lang="de-CH" sz="1200" b="0" dirty="0" smtClean="0">
                          <a:solidFill>
                            <a:schemeClr val="tx1"/>
                          </a:solidFill>
                          <a:effectLst/>
                        </a:rPr>
                        <a:t>...</a:t>
                      </a:r>
                      <a:endParaRPr lang="de-CH" sz="1200" b="0" dirty="0">
                        <a:solidFill>
                          <a:schemeClr val="tx1"/>
                        </a:solidFill>
                        <a:effectLst/>
                        <a:latin typeface="Calibri"/>
                        <a:ea typeface="Calibri"/>
                        <a:cs typeface="Times New Roman"/>
                      </a:endParaRPr>
                    </a:p>
                  </a:txBody>
                  <a:tcPr marL="52314" marR="52314" marT="0" marB="0">
                    <a:solidFill>
                      <a:schemeClr val="bg1"/>
                    </a:solidFill>
                  </a:tcPr>
                </a:tc>
                <a:extLst>
                  <a:ext uri="{0D108BD9-81ED-4DB2-BD59-A6C34878D82A}">
                    <a16:rowId xmlns:a16="http://schemas.microsoft.com/office/drawing/2014/main" val="10000"/>
                  </a:ext>
                </a:extLst>
              </a:tr>
            </a:tbl>
          </a:graphicData>
        </a:graphic>
      </p:graphicFrame>
      <p:sp>
        <p:nvSpPr>
          <p:cNvPr id="7" name="TextBox 6"/>
          <p:cNvSpPr txBox="1"/>
          <p:nvPr/>
        </p:nvSpPr>
        <p:spPr>
          <a:xfrm>
            <a:off x="251520" y="1017240"/>
            <a:ext cx="2924198" cy="461665"/>
          </a:xfrm>
          <a:prstGeom prst="rect">
            <a:avLst/>
          </a:prstGeom>
          <a:solidFill>
            <a:schemeClr val="bg1"/>
          </a:solidFill>
          <a:effectLst>
            <a:glow rad="63500">
              <a:schemeClr val="accent5">
                <a:satMod val="175000"/>
                <a:alpha val="40000"/>
              </a:schemeClr>
            </a:glow>
            <a:outerShdw blurRad="50800" dist="38100" dir="8100000" algn="tr" rotWithShape="0">
              <a:prstClr val="black">
                <a:alpha val="40000"/>
              </a:prstClr>
            </a:outerShdw>
          </a:effectLst>
        </p:spPr>
        <p:txBody>
          <a:bodyPr wrap="none" rtlCol="0">
            <a:spAutoFit/>
          </a:bodyPr>
          <a:lstStyle/>
          <a:p>
            <a:r>
              <a:rPr lang="en-GB" dirty="0" smtClean="0">
                <a:solidFill>
                  <a:srgbClr val="C00000"/>
                </a:solidFill>
              </a:rPr>
              <a:t>Systems knowledge</a:t>
            </a:r>
            <a:endParaRPr lang="en-GB" dirty="0">
              <a:solidFill>
                <a:srgbClr val="C00000"/>
              </a:solidFill>
            </a:endParaRPr>
          </a:p>
        </p:txBody>
      </p:sp>
      <p:sp>
        <p:nvSpPr>
          <p:cNvPr id="11" name="Rechteck 10"/>
          <p:cNvSpPr/>
          <p:nvPr/>
        </p:nvSpPr>
        <p:spPr>
          <a:xfrm>
            <a:off x="107504" y="6309320"/>
            <a:ext cx="8496944" cy="400110"/>
          </a:xfrm>
          <a:prstGeom prst="rect">
            <a:avLst/>
          </a:prstGeom>
        </p:spPr>
        <p:txBody>
          <a:bodyPr wrap="square">
            <a:spAutoFit/>
          </a:bodyPr>
          <a:lstStyle/>
          <a:p>
            <a:pPr eaLnBrk="1" hangingPunct="1">
              <a:spcBef>
                <a:spcPts val="0"/>
              </a:spcBef>
              <a:defRPr/>
            </a:pPr>
            <a:r>
              <a:rPr lang="en-GB" altLang="en-US" sz="1000" dirty="0" smtClean="0">
                <a:solidFill>
                  <a:srgbClr val="336699"/>
                </a:solidFill>
                <a:cs typeface="Times New Roman" pitchFamily="18" charset="0"/>
              </a:rPr>
              <a:t>These examples are based on the contributions of various authors of the Guidelines: «Integrating Sustainable Development into higher education» and on answers by students to the </a:t>
            </a:r>
            <a:r>
              <a:rPr lang="en-GB" altLang="en-US" sz="1000" dirty="0" err="1" smtClean="0">
                <a:solidFill>
                  <a:srgbClr val="336699"/>
                </a:solidFill>
                <a:cs typeface="Times New Roman" pitchFamily="18" charset="0"/>
              </a:rPr>
              <a:t>BScMiSD</a:t>
            </a:r>
            <a:r>
              <a:rPr lang="en-GB" altLang="en-US" sz="1000" dirty="0" smtClean="0">
                <a:solidFill>
                  <a:srgbClr val="336699"/>
                </a:solidFill>
                <a:cs typeface="Times New Roman" pitchFamily="18" charset="0"/>
              </a:rPr>
              <a:t> exam question: «what contributions could your major make to Sustainable Development?».</a:t>
            </a:r>
            <a:endParaRPr lang="en-GB" altLang="en-US" sz="1000" dirty="0">
              <a:solidFill>
                <a:srgbClr val="336699"/>
              </a:solidFill>
              <a:cs typeface="Times New Roman" pitchFamily="18" charset="0"/>
            </a:endParaRPr>
          </a:p>
        </p:txBody>
      </p:sp>
      <p:sp>
        <p:nvSpPr>
          <p:cNvPr id="12" name="Rectangle 6"/>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Educational content</a:t>
            </a:r>
          </a:p>
          <a:p>
            <a:pPr eaLnBrk="1" hangingPunct="1"/>
            <a:r>
              <a:rPr lang="en-GB" altLang="en-US" dirty="0" smtClean="0">
                <a:solidFill>
                  <a:srgbClr val="336699"/>
                </a:solidFill>
                <a:cs typeface="Times New Roman" pitchFamily="18" charset="0"/>
              </a:rPr>
              <a:t>Examples: Links between scientific disciplines and SD</a:t>
            </a:r>
            <a:endParaRPr lang="en-GB" altLang="en-US" sz="1200" dirty="0">
              <a:solidFill>
                <a:srgbClr val="336699"/>
              </a:solidFill>
              <a:cs typeface="Times New Roman" pitchFamily="18" charset="0"/>
            </a:endParaRPr>
          </a:p>
        </p:txBody>
      </p:sp>
    </p:spTree>
    <p:extLst>
      <p:ext uri="{BB962C8B-B14F-4D97-AF65-F5344CB8AC3E}">
        <p14:creationId xmlns:p14="http://schemas.microsoft.com/office/powerpoint/2010/main" val="1761796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en-GB" smtClean="0"/>
              <a:pPr/>
              <a:t>28</a:t>
            </a:fld>
            <a:endParaRPr lang="en-GB" sz="1400" dirty="0"/>
          </a:p>
        </p:txBody>
      </p:sp>
      <p:sp>
        <p:nvSpPr>
          <p:cNvPr id="5" name="Rechteck 4"/>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68609586"/>
              </p:ext>
            </p:extLst>
          </p:nvPr>
        </p:nvGraphicFramePr>
        <p:xfrm>
          <a:off x="154257" y="1556792"/>
          <a:ext cx="8976720" cy="4754880"/>
        </p:xfrm>
        <a:graphic>
          <a:graphicData uri="http://schemas.openxmlformats.org/drawingml/2006/table">
            <a:tbl>
              <a:tblPr firstRow="1" firstCol="1" bandRow="1">
                <a:tableStyleId>{5C22544A-7EE6-4342-B048-85BDC9FD1C3A}</a:tableStyleId>
              </a:tblPr>
              <a:tblGrid>
                <a:gridCol w="8976720">
                  <a:extLst>
                    <a:ext uri="{9D8B030D-6E8A-4147-A177-3AD203B41FA5}">
                      <a16:colId xmlns:a16="http://schemas.microsoft.com/office/drawing/2014/main" val="20000"/>
                    </a:ext>
                  </a:extLst>
                </a:gridCol>
              </a:tblGrid>
              <a:tr h="4754880">
                <a:tc>
                  <a:txBody>
                    <a:bodyPr/>
                    <a:lstStyle/>
                    <a:p>
                      <a:pPr marL="342900" lvl="0" indent="-342900">
                        <a:spcAft>
                          <a:spcPts val="0"/>
                        </a:spcAft>
                        <a:buFont typeface="Symbol"/>
                        <a:buChar char=""/>
                      </a:pPr>
                      <a:r>
                        <a:rPr lang="en-GB" sz="1200" b="0" noProof="0" dirty="0" smtClean="0">
                          <a:solidFill>
                            <a:schemeClr val="tx1"/>
                          </a:solidFill>
                          <a:effectLst/>
                        </a:rPr>
                        <a:t>Value of nature conservation</a:t>
                      </a:r>
                    </a:p>
                    <a:p>
                      <a:pPr marL="342900" lvl="0" indent="-342900">
                        <a:spcAft>
                          <a:spcPts val="0"/>
                        </a:spcAft>
                        <a:buFont typeface="Symbol"/>
                        <a:buChar char=""/>
                      </a:pPr>
                      <a:r>
                        <a:rPr lang="en-GB" sz="1200" b="0" noProof="0" dirty="0" smtClean="0">
                          <a:solidFill>
                            <a:schemeClr val="tx1"/>
                          </a:solidFill>
                          <a:effectLst/>
                        </a:rPr>
                        <a:t>Quantifiable guidelines and values, mathematical calculation of planetary boundaries, resource efficiency</a:t>
                      </a:r>
                    </a:p>
                    <a:p>
                      <a:pPr marL="342900" lvl="0" indent="-342900">
                        <a:spcAft>
                          <a:spcPts val="0"/>
                        </a:spcAft>
                        <a:buFont typeface="Symbol"/>
                        <a:buChar char=""/>
                      </a:pPr>
                      <a:r>
                        <a:rPr lang="en-GB" sz="1200" b="0" noProof="0" dirty="0" smtClean="0">
                          <a:solidFill>
                            <a:schemeClr val="tx1"/>
                          </a:solidFill>
                          <a:effectLst/>
                        </a:rPr>
                        <a:t>Transfer of principles of the functioning of nature to other sustainability dimensions</a:t>
                      </a:r>
                    </a:p>
                    <a:p>
                      <a:pPr marL="342900" lvl="0" indent="-342900">
                        <a:spcAft>
                          <a:spcPts val="0"/>
                        </a:spcAft>
                        <a:buFont typeface="Symbol"/>
                        <a:buChar char=""/>
                      </a:pPr>
                      <a:r>
                        <a:rPr lang="en-GB" sz="1200" b="0" noProof="0" dirty="0" smtClean="0">
                          <a:solidFill>
                            <a:schemeClr val="tx1"/>
                          </a:solidFill>
                          <a:effectLst/>
                        </a:rPr>
                        <a:t>Political visions, state forms, government systems, legal liabilities – role model, best practices</a:t>
                      </a:r>
                    </a:p>
                    <a:p>
                      <a:pPr marL="342900" lvl="0" indent="-342900">
                        <a:spcAft>
                          <a:spcPts val="0"/>
                        </a:spcAft>
                        <a:buFont typeface="Symbol"/>
                        <a:buChar char=""/>
                      </a:pPr>
                      <a:r>
                        <a:rPr lang="en-GB" sz="1200" b="0" noProof="0" dirty="0" smtClean="0">
                          <a:solidFill>
                            <a:schemeClr val="tx1"/>
                          </a:solidFill>
                          <a:effectLst/>
                        </a:rPr>
                        <a:t>Model «social contracts», sustainability-oriented legislation, and institutions</a:t>
                      </a:r>
                    </a:p>
                    <a:p>
                      <a:pPr marL="342900" lvl="0" indent="-342900">
                        <a:spcAft>
                          <a:spcPts val="0"/>
                        </a:spcAft>
                        <a:buFont typeface="Symbol"/>
                        <a:buChar char=""/>
                      </a:pPr>
                      <a:r>
                        <a:rPr lang="en-GB" sz="1200" b="0" noProof="0" dirty="0" smtClean="0">
                          <a:solidFill>
                            <a:schemeClr val="tx1"/>
                          </a:solidFill>
                          <a:effectLst/>
                        </a:rPr>
                        <a:t>Visions based on knowledge of historically sustainable and non-sustainable developments</a:t>
                      </a:r>
                    </a:p>
                    <a:p>
                      <a:pPr marL="342900" lvl="0" indent="-342900">
                        <a:spcAft>
                          <a:spcPts val="0"/>
                        </a:spcAft>
                        <a:buFont typeface="Symbol"/>
                        <a:buChar char=""/>
                      </a:pPr>
                      <a:r>
                        <a:rPr lang="en-GB" sz="1200" b="0" noProof="0" dirty="0" smtClean="0">
                          <a:solidFill>
                            <a:schemeClr val="tx1"/>
                          </a:solidFill>
                          <a:effectLst/>
                        </a:rPr>
                        <a:t>Alternative processes or goal-setting for Sustainable Development, development scenarios</a:t>
                      </a:r>
                    </a:p>
                    <a:p>
                      <a:pPr marL="342900" lvl="0" indent="-342900">
                        <a:spcAft>
                          <a:spcPts val="0"/>
                        </a:spcAft>
                        <a:buFont typeface="Symbol"/>
                        <a:buChar char=""/>
                      </a:pPr>
                      <a:r>
                        <a:rPr lang="en-GB" sz="1200" b="0" noProof="0" dirty="0" smtClean="0">
                          <a:solidFill>
                            <a:schemeClr val="tx1"/>
                          </a:solidFill>
                          <a:effectLst/>
                        </a:rPr>
                        <a:t>Spatial planning</a:t>
                      </a:r>
                    </a:p>
                    <a:p>
                      <a:pPr marL="342900" lvl="0" indent="-342900">
                        <a:spcAft>
                          <a:spcPts val="0"/>
                        </a:spcAft>
                        <a:buFont typeface="Symbol"/>
                        <a:buChar char=""/>
                      </a:pPr>
                      <a:r>
                        <a:rPr lang="en-GB" sz="1200" b="0" noProof="0" dirty="0" smtClean="0">
                          <a:solidFill>
                            <a:schemeClr val="tx1"/>
                          </a:solidFill>
                          <a:effectLst/>
                        </a:rPr>
                        <a:t>Ethics, values, and justice</a:t>
                      </a:r>
                    </a:p>
                    <a:p>
                      <a:pPr marL="342900" lvl="0" indent="-342900">
                        <a:spcAft>
                          <a:spcPts val="0"/>
                        </a:spcAft>
                        <a:buFont typeface="Symbol"/>
                        <a:buChar char=""/>
                      </a:pPr>
                      <a:r>
                        <a:rPr lang="en-GB" sz="1200" b="0" noProof="0" dirty="0" smtClean="0">
                          <a:solidFill>
                            <a:schemeClr val="tx1"/>
                          </a:solidFill>
                          <a:effectLst/>
                        </a:rPr>
                        <a:t>Description of cultural sustainability, scenarios, and potential worlds</a:t>
                      </a:r>
                    </a:p>
                    <a:p>
                      <a:pPr marL="342900" lvl="0" indent="-342900">
                        <a:spcAft>
                          <a:spcPts val="0"/>
                        </a:spcAft>
                        <a:buFont typeface="Symbol"/>
                        <a:buChar char=""/>
                      </a:pPr>
                      <a:r>
                        <a:rPr lang="en-GB" sz="1200" b="0" noProof="0" dirty="0" smtClean="0">
                          <a:solidFill>
                            <a:schemeClr val="tx1"/>
                          </a:solidFill>
                          <a:effectLst/>
                        </a:rPr>
                        <a:t>Variety of SD understandings, different level of importance of SD in different societies</a:t>
                      </a:r>
                    </a:p>
                    <a:p>
                      <a:pPr marL="342900" lvl="0" indent="-342900">
                        <a:spcAft>
                          <a:spcPts val="0"/>
                        </a:spcAft>
                        <a:buFont typeface="Symbol"/>
                        <a:buChar char=""/>
                      </a:pPr>
                      <a:r>
                        <a:rPr lang="en-GB" sz="1200" b="0" noProof="0" dirty="0" smtClean="0">
                          <a:solidFill>
                            <a:schemeClr val="tx1"/>
                          </a:solidFill>
                          <a:effectLst/>
                        </a:rPr>
                        <a:t>Visions, parameters, and indicators for justice, equality, redistribution</a:t>
                      </a:r>
                    </a:p>
                    <a:p>
                      <a:pPr marL="342900" lvl="0" indent="-342900">
                        <a:spcAft>
                          <a:spcPts val="0"/>
                        </a:spcAft>
                        <a:buFont typeface="Symbol"/>
                        <a:buChar char=""/>
                      </a:pPr>
                      <a:r>
                        <a:rPr lang="en-GB" sz="1200" b="0" noProof="0" dirty="0" smtClean="0">
                          <a:solidFill>
                            <a:schemeClr val="tx1"/>
                          </a:solidFill>
                          <a:effectLst/>
                        </a:rPr>
                        <a:t>Social standards of a globalized society, solidarity societies</a:t>
                      </a:r>
                    </a:p>
                    <a:p>
                      <a:pPr marL="342900" lvl="0" indent="-342900">
                        <a:spcAft>
                          <a:spcPts val="0"/>
                        </a:spcAft>
                        <a:buFont typeface="Symbol"/>
                        <a:buChar char=""/>
                      </a:pPr>
                      <a:r>
                        <a:rPr lang="en-GB" sz="1200" b="0" noProof="0" dirty="0" smtClean="0">
                          <a:solidFill>
                            <a:schemeClr val="tx1"/>
                          </a:solidFill>
                          <a:effectLst/>
                        </a:rPr>
                        <a:t>Promotion of language as a part of cultural identity </a:t>
                      </a:r>
                    </a:p>
                    <a:p>
                      <a:pPr marL="342900" lvl="0" indent="-342900">
                        <a:spcAft>
                          <a:spcPts val="0"/>
                        </a:spcAft>
                        <a:buFont typeface="Symbol"/>
                        <a:buChar char=""/>
                      </a:pPr>
                      <a:r>
                        <a:rPr lang="en-GB" sz="1200" b="0" noProof="0" dirty="0" smtClean="0">
                          <a:solidFill>
                            <a:schemeClr val="tx1"/>
                          </a:solidFill>
                          <a:effectLst/>
                        </a:rPr>
                        <a:t>Reduction of discrimination on the basis of language, visions on equality of all languages and dialects</a:t>
                      </a:r>
                    </a:p>
                    <a:p>
                      <a:pPr marL="342900" lvl="0" indent="-342900">
                        <a:spcAft>
                          <a:spcPts val="0"/>
                        </a:spcAft>
                        <a:buFont typeface="Symbol"/>
                        <a:buChar char=""/>
                      </a:pPr>
                      <a:r>
                        <a:rPr lang="en-GB" sz="1200" b="0" noProof="0" dirty="0" smtClean="0">
                          <a:solidFill>
                            <a:schemeClr val="tx1"/>
                          </a:solidFill>
                          <a:effectLst/>
                        </a:rPr>
                        <a:t>Global access to open data for all population strata</a:t>
                      </a:r>
                    </a:p>
                    <a:p>
                      <a:pPr marL="342900" lvl="0" indent="-342900">
                        <a:spcAft>
                          <a:spcPts val="0"/>
                        </a:spcAft>
                        <a:buFont typeface="Symbol"/>
                        <a:buChar char=""/>
                      </a:pPr>
                      <a:r>
                        <a:rPr lang="en-GB" sz="1200" b="0" noProof="0" dirty="0" smtClean="0">
                          <a:solidFill>
                            <a:schemeClr val="tx1"/>
                          </a:solidFill>
                          <a:effectLst/>
                        </a:rPr>
                        <a:t>Educational goals, goals for psychological health and satisfaction of needs</a:t>
                      </a:r>
                    </a:p>
                    <a:p>
                      <a:pPr marL="342900" lvl="0" indent="-342900">
                        <a:spcAft>
                          <a:spcPts val="0"/>
                        </a:spcAft>
                        <a:buFont typeface="Symbol"/>
                        <a:buChar char=""/>
                      </a:pPr>
                      <a:r>
                        <a:rPr lang="en-GB" sz="1200" b="0" noProof="0" dirty="0" smtClean="0">
                          <a:solidFill>
                            <a:schemeClr val="tx1"/>
                          </a:solidFill>
                          <a:effectLst/>
                        </a:rPr>
                        <a:t>Supra-individual parameters for well-being, context-specific indicators of a «good life» and social welfare</a:t>
                      </a:r>
                    </a:p>
                    <a:p>
                      <a:pPr marL="342900" lvl="0" indent="-342900">
                        <a:spcAft>
                          <a:spcPts val="0"/>
                        </a:spcAft>
                        <a:buFont typeface="Symbol"/>
                        <a:buChar char=""/>
                      </a:pPr>
                      <a:r>
                        <a:rPr lang="en-GB" sz="1200" b="0" noProof="0" dirty="0" smtClean="0">
                          <a:solidFill>
                            <a:schemeClr val="tx1"/>
                          </a:solidFill>
                          <a:effectLst/>
                        </a:rPr>
                        <a:t>Sustainable tourism, recreation, nature experiences, recovery/relaxation, socio-cultural sustainability</a:t>
                      </a:r>
                    </a:p>
                    <a:p>
                      <a:pPr marL="342900" lvl="0" indent="-342900">
                        <a:spcAft>
                          <a:spcPts val="0"/>
                        </a:spcAft>
                        <a:buFont typeface="Symbol"/>
                        <a:buChar char=""/>
                      </a:pPr>
                      <a:r>
                        <a:rPr lang="en-GB" sz="1200" b="0" noProof="0" dirty="0" smtClean="0">
                          <a:solidFill>
                            <a:schemeClr val="tx1"/>
                          </a:solidFill>
                          <a:effectLst/>
                        </a:rPr>
                        <a:t>Models, values, and economic systems that contribute to reducing disparities and inequalities of distribution</a:t>
                      </a:r>
                    </a:p>
                    <a:p>
                      <a:pPr marL="342900" lvl="0" indent="-342900">
                        <a:spcAft>
                          <a:spcPts val="0"/>
                        </a:spcAft>
                        <a:buFont typeface="Symbol"/>
                        <a:buChar char=""/>
                      </a:pPr>
                      <a:r>
                        <a:rPr lang="en-GB" sz="1200" b="0" noProof="0" dirty="0" smtClean="0">
                          <a:solidFill>
                            <a:schemeClr val="tx1"/>
                          </a:solidFill>
                          <a:effectLst/>
                        </a:rPr>
                        <a:t>Alternative business models</a:t>
                      </a:r>
                    </a:p>
                    <a:p>
                      <a:pPr marL="342900" lvl="0" indent="-342900">
                        <a:spcAft>
                          <a:spcPts val="0"/>
                        </a:spcAft>
                        <a:buFont typeface="Symbol"/>
                        <a:buChar char=""/>
                      </a:pPr>
                      <a:r>
                        <a:rPr lang="en-GB" sz="1200" b="0" noProof="0" dirty="0" smtClean="0">
                          <a:solidFill>
                            <a:schemeClr val="tx1"/>
                          </a:solidFill>
                          <a:effectLst/>
                        </a:rPr>
                        <a:t>Sustainable entrepreneurial visions, responsibility of multinational companies, internalization of costs</a:t>
                      </a:r>
                    </a:p>
                    <a:p>
                      <a:pPr marL="342900" lvl="0" indent="-342900">
                        <a:spcAft>
                          <a:spcPts val="0"/>
                        </a:spcAft>
                        <a:buFont typeface="Symbol"/>
                        <a:buChar char=""/>
                      </a:pPr>
                      <a:r>
                        <a:rPr lang="en-GB" sz="1200" b="0" noProof="0" dirty="0" smtClean="0">
                          <a:solidFill>
                            <a:schemeClr val="tx1"/>
                          </a:solidFill>
                          <a:effectLst/>
                        </a:rPr>
                        <a:t>Key figures (economic efficiency, environmental protection, emission rates, social compatibility), stress limits of the ecosystem and society</a:t>
                      </a:r>
                    </a:p>
                    <a:p>
                      <a:pPr marL="342900" lvl="0" indent="-342900">
                        <a:spcAft>
                          <a:spcPts val="0"/>
                        </a:spcAft>
                        <a:buFont typeface="Symbol"/>
                        <a:buChar char=""/>
                      </a:pPr>
                      <a:r>
                        <a:rPr lang="en-GB" sz="1200" b="0" noProof="0" dirty="0" smtClean="0">
                          <a:solidFill>
                            <a:schemeClr val="tx1"/>
                          </a:solidFill>
                          <a:effectLst/>
                        </a:rPr>
                        <a:t>Change in consumption patterns</a:t>
                      </a:r>
                    </a:p>
                    <a:p>
                      <a:pPr marL="342900" lvl="0" indent="-342900">
                        <a:spcAft>
                          <a:spcPts val="0"/>
                        </a:spcAft>
                        <a:buFont typeface="Symbol"/>
                        <a:buChar char=""/>
                      </a:pPr>
                      <a:r>
                        <a:rPr lang="en-GB" sz="1200" b="0" noProof="0" dirty="0" smtClean="0">
                          <a:solidFill>
                            <a:schemeClr val="tx1"/>
                          </a:solidFill>
                          <a:effectLst/>
                        </a:rPr>
                        <a:t>...</a:t>
                      </a:r>
                      <a:endParaRPr lang="en-GB" sz="1200" b="0" noProof="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251520" y="1023119"/>
            <a:ext cx="2599943" cy="461665"/>
          </a:xfrm>
          <a:prstGeom prst="rect">
            <a:avLst/>
          </a:prstGeom>
          <a:solidFill>
            <a:schemeClr val="bg1"/>
          </a:solidFill>
          <a:effectLst>
            <a:glow rad="63500">
              <a:schemeClr val="accent5">
                <a:satMod val="175000"/>
                <a:alpha val="40000"/>
              </a:schemeClr>
            </a:glow>
            <a:outerShdw blurRad="50800" dist="38100" dir="8100000" algn="tr" rotWithShape="0">
              <a:prstClr val="black">
                <a:alpha val="40000"/>
              </a:prstClr>
            </a:outerShdw>
          </a:effectLst>
        </p:spPr>
        <p:txBody>
          <a:bodyPr wrap="none" rtlCol="0">
            <a:spAutoFit/>
          </a:bodyPr>
          <a:lstStyle/>
          <a:p>
            <a:r>
              <a:rPr lang="en-GB" dirty="0" smtClean="0">
                <a:solidFill>
                  <a:srgbClr val="C00000"/>
                </a:solidFill>
              </a:rPr>
              <a:t>Target knowledge</a:t>
            </a:r>
            <a:endParaRPr lang="en-GB" dirty="0">
              <a:solidFill>
                <a:srgbClr val="C00000"/>
              </a:solidFill>
            </a:endParaRPr>
          </a:p>
        </p:txBody>
      </p:sp>
      <p:sp>
        <p:nvSpPr>
          <p:cNvPr id="12" name="Rechteck 11"/>
          <p:cNvSpPr/>
          <p:nvPr/>
        </p:nvSpPr>
        <p:spPr>
          <a:xfrm>
            <a:off x="107504" y="6309320"/>
            <a:ext cx="8496944" cy="400110"/>
          </a:xfrm>
          <a:prstGeom prst="rect">
            <a:avLst/>
          </a:prstGeom>
        </p:spPr>
        <p:txBody>
          <a:bodyPr wrap="square">
            <a:spAutoFit/>
          </a:bodyPr>
          <a:lstStyle/>
          <a:p>
            <a:pPr eaLnBrk="1" hangingPunct="1">
              <a:spcBef>
                <a:spcPts val="0"/>
              </a:spcBef>
              <a:defRPr/>
            </a:pPr>
            <a:r>
              <a:rPr lang="en-GB" altLang="en-US" sz="1000" dirty="0" smtClean="0">
                <a:solidFill>
                  <a:srgbClr val="336699"/>
                </a:solidFill>
                <a:cs typeface="Times New Roman" pitchFamily="18" charset="0"/>
              </a:rPr>
              <a:t>These examples are based on the contributions of various authors of the Guidelines: «Integrating Sustainable Development into higher education» and on answers by students to the </a:t>
            </a:r>
            <a:r>
              <a:rPr lang="en-GB" altLang="en-US" sz="1000" dirty="0" err="1" smtClean="0">
                <a:solidFill>
                  <a:srgbClr val="336699"/>
                </a:solidFill>
                <a:cs typeface="Times New Roman" pitchFamily="18" charset="0"/>
              </a:rPr>
              <a:t>BScMiSD</a:t>
            </a:r>
            <a:r>
              <a:rPr lang="en-GB" altLang="en-US" sz="1000" dirty="0" smtClean="0">
                <a:solidFill>
                  <a:srgbClr val="336699"/>
                </a:solidFill>
                <a:cs typeface="Times New Roman" pitchFamily="18" charset="0"/>
              </a:rPr>
              <a:t> exam question: «what contributions could your major make to Sustainable Development?».</a:t>
            </a:r>
            <a:endParaRPr lang="en-GB" altLang="en-US" sz="1000" dirty="0">
              <a:solidFill>
                <a:srgbClr val="336699"/>
              </a:solidFill>
              <a:cs typeface="Times New Roman" pitchFamily="18" charset="0"/>
            </a:endParaRPr>
          </a:p>
        </p:txBody>
      </p:sp>
      <p:sp>
        <p:nvSpPr>
          <p:cNvPr id="13" name="Rectangle 6"/>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Educational content</a:t>
            </a:r>
          </a:p>
          <a:p>
            <a:pPr eaLnBrk="1" hangingPunct="1"/>
            <a:r>
              <a:rPr lang="en-GB" altLang="en-US" dirty="0" smtClean="0">
                <a:solidFill>
                  <a:srgbClr val="336699"/>
                </a:solidFill>
                <a:cs typeface="Times New Roman" pitchFamily="18" charset="0"/>
              </a:rPr>
              <a:t>Examples: Links between scientific disciplines and SD</a:t>
            </a:r>
            <a:endParaRPr lang="en-GB" altLang="en-US" sz="1100" dirty="0">
              <a:solidFill>
                <a:srgbClr val="336699"/>
              </a:solidFill>
              <a:cs typeface="Times New Roman" pitchFamily="18" charset="0"/>
            </a:endParaRPr>
          </a:p>
        </p:txBody>
      </p:sp>
    </p:spTree>
    <p:extLst>
      <p:ext uri="{BB962C8B-B14F-4D97-AF65-F5344CB8AC3E}">
        <p14:creationId xmlns:p14="http://schemas.microsoft.com/office/powerpoint/2010/main" val="3999575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en-GB" smtClean="0"/>
              <a:pPr/>
              <a:t>29</a:t>
            </a:fld>
            <a:endParaRPr lang="en-GB" sz="1400" dirty="0"/>
          </a:p>
        </p:txBody>
      </p:sp>
      <p:sp>
        <p:nvSpPr>
          <p:cNvPr id="5" name="Rechteck 4"/>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9"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71633799"/>
              </p:ext>
            </p:extLst>
          </p:nvPr>
        </p:nvGraphicFramePr>
        <p:xfrm>
          <a:off x="179512" y="1556792"/>
          <a:ext cx="8856984" cy="4754880"/>
        </p:xfrm>
        <a:graphic>
          <a:graphicData uri="http://schemas.openxmlformats.org/drawingml/2006/table">
            <a:tbl>
              <a:tblPr firstRow="1" firstCol="1" bandRow="1">
                <a:tableStyleId>{5C22544A-7EE6-4342-B048-85BDC9FD1C3A}</a:tableStyleId>
              </a:tblPr>
              <a:tblGrid>
                <a:gridCol w="8856984">
                  <a:extLst>
                    <a:ext uri="{9D8B030D-6E8A-4147-A177-3AD203B41FA5}">
                      <a16:colId xmlns:a16="http://schemas.microsoft.com/office/drawing/2014/main" val="20000"/>
                    </a:ext>
                  </a:extLst>
                </a:gridCol>
              </a:tblGrid>
              <a:tr h="4498975">
                <a:tc>
                  <a:txBody>
                    <a:bodyPr/>
                    <a:lstStyle/>
                    <a:p>
                      <a:pPr marL="342900" lvl="0" indent="-342900">
                        <a:spcAft>
                          <a:spcPts val="0"/>
                        </a:spcAft>
                        <a:buFont typeface="Symbol"/>
                        <a:buChar char=""/>
                      </a:pPr>
                      <a:r>
                        <a:rPr lang="en-GB" sz="1200" b="0" noProof="0" dirty="0" smtClean="0">
                          <a:solidFill>
                            <a:schemeClr val="tx1"/>
                          </a:solidFill>
                          <a:effectLst/>
                        </a:rPr>
                        <a:t>Scientific monitoring systems</a:t>
                      </a:r>
                    </a:p>
                    <a:p>
                      <a:pPr marL="342900" lvl="0" indent="-342900">
                        <a:spcAft>
                          <a:spcPts val="0"/>
                        </a:spcAft>
                        <a:buFont typeface="Symbol"/>
                        <a:buChar char=""/>
                      </a:pPr>
                      <a:r>
                        <a:rPr lang="en-GB" sz="1200" b="0" noProof="0" dirty="0" smtClean="0">
                          <a:solidFill>
                            <a:schemeClr val="tx1"/>
                          </a:solidFill>
                          <a:effectLst/>
                        </a:rPr>
                        <a:t>Compilation of environmental, social, and economic indicators in the assessment of SD</a:t>
                      </a:r>
                    </a:p>
                    <a:p>
                      <a:pPr marL="342900" lvl="0" indent="-342900">
                        <a:spcAft>
                          <a:spcPts val="0"/>
                        </a:spcAft>
                        <a:buFont typeface="Symbol"/>
                        <a:buChar char=""/>
                      </a:pPr>
                      <a:r>
                        <a:rPr lang="en-GB" sz="1200" b="0" noProof="0" dirty="0" smtClean="0">
                          <a:solidFill>
                            <a:schemeClr val="tx1"/>
                          </a:solidFill>
                          <a:effectLst/>
                        </a:rPr>
                        <a:t>Development of appropriate monitoring methods, standards</a:t>
                      </a:r>
                    </a:p>
                    <a:p>
                      <a:pPr marL="342900" lvl="0" indent="-342900">
                        <a:spcAft>
                          <a:spcPts val="0"/>
                        </a:spcAft>
                        <a:buFont typeface="Symbol"/>
                        <a:buChar char=""/>
                      </a:pPr>
                      <a:r>
                        <a:rPr lang="en-GB" sz="1200" b="0" noProof="0" dirty="0" smtClean="0">
                          <a:solidFill>
                            <a:schemeClr val="tx1"/>
                          </a:solidFill>
                          <a:effectLst/>
                        </a:rPr>
                        <a:t>Development of interpretation and assessment procedures</a:t>
                      </a:r>
                    </a:p>
                    <a:p>
                      <a:pPr marL="342900" lvl="0" indent="-342900">
                        <a:spcAft>
                          <a:spcPts val="0"/>
                        </a:spcAft>
                        <a:buFont typeface="Symbol"/>
                        <a:buChar char=""/>
                      </a:pPr>
                      <a:r>
                        <a:rPr lang="en-GB" sz="1200" b="0" noProof="0" dirty="0" smtClean="0">
                          <a:solidFill>
                            <a:schemeClr val="tx1"/>
                          </a:solidFill>
                          <a:effectLst/>
                        </a:rPr>
                        <a:t>Modelling (climate, energy, consumption, transport, infrastructure, population etc.), simulation models, efficient algorithms, creating scenarios</a:t>
                      </a:r>
                    </a:p>
                    <a:p>
                      <a:pPr marL="342900" lvl="0" indent="-342900">
                        <a:spcAft>
                          <a:spcPts val="0"/>
                        </a:spcAft>
                        <a:buFont typeface="Symbol"/>
                        <a:buChar char=""/>
                      </a:pPr>
                      <a:r>
                        <a:rPr lang="en-GB" sz="1200" b="0" noProof="0" dirty="0" smtClean="0">
                          <a:solidFill>
                            <a:schemeClr val="tx1"/>
                          </a:solidFill>
                          <a:effectLst/>
                        </a:rPr>
                        <a:t>Forecasts on the progress of SD, predictions, dynamic modelling of trends, stability calculations, and modelling of measures against natural catastrophes, etc.</a:t>
                      </a:r>
                    </a:p>
                    <a:p>
                      <a:pPr marL="342900" lvl="0" indent="-342900">
                        <a:spcAft>
                          <a:spcPts val="0"/>
                        </a:spcAft>
                        <a:buFont typeface="Symbol"/>
                        <a:buChar char=""/>
                      </a:pPr>
                      <a:r>
                        <a:rPr lang="en-GB" sz="1200" b="0" noProof="0" dirty="0" smtClean="0">
                          <a:solidFill>
                            <a:schemeClr val="tx1"/>
                          </a:solidFill>
                          <a:effectLst/>
                        </a:rPr>
                        <a:t>Analyses with local-specific SD indicators and indigenous methods</a:t>
                      </a:r>
                    </a:p>
                    <a:p>
                      <a:pPr marL="342900" lvl="0" indent="-342900">
                        <a:spcAft>
                          <a:spcPts val="0"/>
                        </a:spcAft>
                        <a:buFont typeface="Symbol"/>
                        <a:buChar char=""/>
                      </a:pPr>
                      <a:r>
                        <a:rPr lang="en-GB" sz="1200" b="0" noProof="0" dirty="0" smtClean="0">
                          <a:solidFill>
                            <a:schemeClr val="tx1"/>
                          </a:solidFill>
                          <a:effectLst/>
                        </a:rPr>
                        <a:t>Verification of achievement: environmental compatibility, social compatibility, profitability</a:t>
                      </a:r>
                    </a:p>
                    <a:p>
                      <a:pPr marL="342900" lvl="0" indent="-342900">
                        <a:spcAft>
                          <a:spcPts val="0"/>
                        </a:spcAft>
                        <a:buFont typeface="Symbol"/>
                        <a:buChar char=""/>
                      </a:pPr>
                      <a:r>
                        <a:rPr lang="en-GB" sz="1200" b="0" noProof="0" dirty="0" smtClean="0">
                          <a:solidFill>
                            <a:schemeClr val="tx1"/>
                          </a:solidFill>
                          <a:effectLst/>
                        </a:rPr>
                        <a:t>Resource efficiency, sustainable technologies</a:t>
                      </a:r>
                    </a:p>
                    <a:p>
                      <a:pPr marL="342900" lvl="0" indent="-342900">
                        <a:spcAft>
                          <a:spcPts val="0"/>
                        </a:spcAft>
                        <a:buFont typeface="Symbol"/>
                        <a:buChar char=""/>
                      </a:pPr>
                      <a:r>
                        <a:rPr lang="en-GB" sz="1200" b="0" noProof="0" dirty="0" smtClean="0">
                          <a:solidFill>
                            <a:schemeClr val="tx1"/>
                          </a:solidFill>
                          <a:effectLst/>
                        </a:rPr>
                        <a:t>Optimization of plant production, e.g. Development of properties to increase resistance to climate change and environmental changes</a:t>
                      </a:r>
                    </a:p>
                    <a:p>
                      <a:pPr marL="342900" lvl="0" indent="-342900">
                        <a:spcAft>
                          <a:spcPts val="0"/>
                        </a:spcAft>
                        <a:buFont typeface="Symbol"/>
                        <a:buChar char=""/>
                      </a:pPr>
                      <a:r>
                        <a:rPr lang="en-GB" sz="1200" b="0" noProof="0" dirty="0" smtClean="0">
                          <a:solidFill>
                            <a:schemeClr val="tx1"/>
                          </a:solidFill>
                          <a:effectLst/>
                        </a:rPr>
                        <a:t>Resource protection, remediation of contaminated soils through phytoremediation, regeneration of plant communities and animal species, water protection</a:t>
                      </a:r>
                    </a:p>
                    <a:p>
                      <a:pPr marL="342900" lvl="0" indent="-342900">
                        <a:spcAft>
                          <a:spcPts val="0"/>
                        </a:spcAft>
                        <a:buFont typeface="Symbol"/>
                        <a:buChar char=""/>
                      </a:pPr>
                      <a:r>
                        <a:rPr lang="en-GB" sz="1200" b="0" noProof="0" dirty="0" smtClean="0">
                          <a:solidFill>
                            <a:schemeClr val="tx1"/>
                          </a:solidFill>
                          <a:effectLst/>
                        </a:rPr>
                        <a:t>Rocks as energy carriers, availability of non-renewable natural resources</a:t>
                      </a:r>
                    </a:p>
                    <a:p>
                      <a:pPr marL="342900" lvl="0" indent="-342900">
                        <a:spcAft>
                          <a:spcPts val="0"/>
                        </a:spcAft>
                        <a:buFont typeface="Symbol"/>
                        <a:buChar char=""/>
                      </a:pPr>
                      <a:r>
                        <a:rPr lang="en-GB" sz="1200" b="0" noProof="0" dirty="0" smtClean="0">
                          <a:solidFill>
                            <a:schemeClr val="tx1"/>
                          </a:solidFill>
                          <a:effectLst/>
                        </a:rPr>
                        <a:t>SD-relevant technology development, technologies for use of alternative energies, solar, wind, geothermal energy, etc.</a:t>
                      </a:r>
                    </a:p>
                    <a:p>
                      <a:pPr marL="342900" lvl="0" indent="-342900">
                        <a:spcAft>
                          <a:spcPts val="0"/>
                        </a:spcAft>
                        <a:buFont typeface="Symbol"/>
                        <a:buChar char=""/>
                      </a:pPr>
                      <a:r>
                        <a:rPr lang="en-GB" sz="1200" b="0" noProof="0" dirty="0" smtClean="0">
                          <a:solidFill>
                            <a:schemeClr val="tx1"/>
                          </a:solidFill>
                          <a:effectLst/>
                        </a:rPr>
                        <a:t>Low-cost/high-tech solutions, use of environmentally friendly materials</a:t>
                      </a:r>
                    </a:p>
                    <a:p>
                      <a:pPr marL="342900" lvl="0" indent="-342900">
                        <a:spcAft>
                          <a:spcPts val="0"/>
                        </a:spcAft>
                        <a:buFont typeface="Symbol"/>
                        <a:buChar char=""/>
                      </a:pPr>
                      <a:r>
                        <a:rPr lang="en-GB" sz="1200" b="0" noProof="0" dirty="0" smtClean="0">
                          <a:solidFill>
                            <a:schemeClr val="tx1"/>
                          </a:solidFill>
                          <a:effectLst/>
                        </a:rPr>
                        <a:t>Development of participatory processes, consensus/negotiation solutions, coalitions, and majority formation</a:t>
                      </a:r>
                    </a:p>
                    <a:p>
                      <a:pPr marL="342900" lvl="0" indent="-342900">
                        <a:spcAft>
                          <a:spcPts val="0"/>
                        </a:spcAft>
                        <a:buFont typeface="Symbol"/>
                        <a:buChar char=""/>
                      </a:pPr>
                      <a:r>
                        <a:rPr lang="en-GB" sz="1200" b="0" noProof="0" dirty="0" smtClean="0">
                          <a:solidFill>
                            <a:schemeClr val="tx1"/>
                          </a:solidFill>
                          <a:effectLst/>
                        </a:rPr>
                        <a:t>Taxation systems (energy, labour), monetary evaluation of ecosystem services, certifications</a:t>
                      </a:r>
                    </a:p>
                    <a:p>
                      <a:pPr marL="342900" lvl="0" indent="-342900">
                        <a:spcAft>
                          <a:spcPts val="0"/>
                        </a:spcAft>
                        <a:buFont typeface="Symbol"/>
                        <a:buChar char=""/>
                      </a:pPr>
                      <a:r>
                        <a:rPr lang="en-GB" sz="1200" b="0" noProof="0" dirty="0" smtClean="0">
                          <a:solidFill>
                            <a:schemeClr val="tx1"/>
                          </a:solidFill>
                          <a:effectLst/>
                        </a:rPr>
                        <a:t>Historical SD considerations as an educational contribution</a:t>
                      </a:r>
                    </a:p>
                    <a:p>
                      <a:pPr marL="342900" lvl="0" indent="-342900">
                        <a:spcAft>
                          <a:spcPts val="0"/>
                        </a:spcAft>
                        <a:buFont typeface="Symbol"/>
                        <a:buChar char=""/>
                      </a:pPr>
                      <a:r>
                        <a:rPr lang="en-GB" sz="1200" b="0" noProof="0" dirty="0" smtClean="0">
                          <a:solidFill>
                            <a:schemeClr val="tx1"/>
                          </a:solidFill>
                          <a:effectLst/>
                        </a:rPr>
                        <a:t>Mediation of values, ethics; Potential of spirituality for SD</a:t>
                      </a:r>
                    </a:p>
                    <a:p>
                      <a:pPr marL="342900" lvl="0" indent="-342900">
                        <a:spcAft>
                          <a:spcPts val="0"/>
                        </a:spcAft>
                        <a:buFont typeface="Symbol"/>
                        <a:buChar char=""/>
                      </a:pPr>
                      <a:r>
                        <a:rPr lang="en-GB" sz="1200" b="0" noProof="0" dirty="0" smtClean="0">
                          <a:solidFill>
                            <a:schemeClr val="tx1"/>
                          </a:solidFill>
                          <a:effectLst/>
                        </a:rPr>
                        <a:t>Social learning processes, awareness-raising, environmental awareness, value change, incentive systems</a:t>
                      </a:r>
                    </a:p>
                    <a:p>
                      <a:pPr marL="342900" lvl="0" indent="-342900">
                        <a:spcAft>
                          <a:spcPts val="0"/>
                        </a:spcAft>
                        <a:buFont typeface="Symbol"/>
                        <a:buChar char=""/>
                      </a:pPr>
                      <a:r>
                        <a:rPr lang="en-GB" sz="1200" b="0" noProof="0" dirty="0" smtClean="0">
                          <a:solidFill>
                            <a:schemeClr val="tx1"/>
                          </a:solidFill>
                          <a:effectLst/>
                        </a:rPr>
                        <a:t>Migration &amp; Integration (e.g. through sports)</a:t>
                      </a:r>
                    </a:p>
                    <a:p>
                      <a:pPr marL="342900" lvl="0" indent="-342900">
                        <a:spcAft>
                          <a:spcPts val="0"/>
                        </a:spcAft>
                        <a:buFont typeface="Symbol"/>
                        <a:buChar char=""/>
                      </a:pPr>
                      <a:r>
                        <a:rPr lang="en-GB" sz="1200" b="0" noProof="0" dirty="0" smtClean="0">
                          <a:solidFill>
                            <a:schemeClr val="tx1"/>
                          </a:solidFill>
                          <a:effectLst/>
                        </a:rPr>
                        <a:t>Sufficient lifestyles and consumption patterns (reduced resource consumption)</a:t>
                      </a:r>
                    </a:p>
                    <a:p>
                      <a:pPr marL="342900" lvl="0" indent="-342900">
                        <a:spcAft>
                          <a:spcPts val="0"/>
                        </a:spcAft>
                        <a:buFont typeface="Symbol"/>
                        <a:buChar char=""/>
                      </a:pPr>
                      <a:r>
                        <a:rPr lang="en-GB" sz="1200" b="0" noProof="0" dirty="0" smtClean="0">
                          <a:solidFill>
                            <a:schemeClr val="tx1"/>
                          </a:solidFill>
                          <a:effectLst/>
                        </a:rPr>
                        <a:t>...</a:t>
                      </a:r>
                      <a:endParaRPr lang="en-GB" sz="1200" b="0" noProof="0" dirty="0">
                        <a:solidFill>
                          <a:schemeClr val="tx1"/>
                        </a:solidFill>
                        <a:effectLst/>
                        <a:latin typeface="Calibri"/>
                        <a:ea typeface="Calibri"/>
                        <a:cs typeface="Times New Roman"/>
                      </a:endParaRPr>
                    </a:p>
                  </a:txBody>
                  <a:tcPr marL="43259" marR="43259" marT="0" marB="0">
                    <a:solidFill>
                      <a:schemeClr val="bg1"/>
                    </a:solidFill>
                  </a:tcPr>
                </a:tc>
                <a:extLst>
                  <a:ext uri="{0D108BD9-81ED-4DB2-BD59-A6C34878D82A}">
                    <a16:rowId xmlns:a16="http://schemas.microsoft.com/office/drawing/2014/main" val="10000"/>
                  </a:ext>
                </a:extLst>
              </a:tr>
            </a:tbl>
          </a:graphicData>
        </a:graphic>
      </p:graphicFrame>
      <p:sp>
        <p:nvSpPr>
          <p:cNvPr id="10" name="TextBox 9"/>
          <p:cNvSpPr txBox="1"/>
          <p:nvPr/>
        </p:nvSpPr>
        <p:spPr>
          <a:xfrm>
            <a:off x="251520" y="1023119"/>
            <a:ext cx="3804055" cy="461665"/>
          </a:xfrm>
          <a:prstGeom prst="rect">
            <a:avLst/>
          </a:prstGeom>
          <a:solidFill>
            <a:schemeClr val="bg1"/>
          </a:solidFill>
          <a:effectLst>
            <a:glow rad="63500">
              <a:schemeClr val="accent5">
                <a:satMod val="175000"/>
                <a:alpha val="40000"/>
              </a:schemeClr>
            </a:glow>
            <a:outerShdw blurRad="50800" dist="38100" dir="8100000" algn="tr" rotWithShape="0">
              <a:prstClr val="black">
                <a:alpha val="40000"/>
              </a:prstClr>
            </a:outerShdw>
          </a:effectLst>
        </p:spPr>
        <p:txBody>
          <a:bodyPr wrap="none" rtlCol="0">
            <a:spAutoFit/>
          </a:bodyPr>
          <a:lstStyle/>
          <a:p>
            <a:r>
              <a:rPr lang="en-GB" dirty="0" smtClean="0">
                <a:solidFill>
                  <a:srgbClr val="C00000"/>
                </a:solidFill>
              </a:rPr>
              <a:t>Transformation knowledge</a:t>
            </a:r>
            <a:endParaRPr lang="en-GB" dirty="0">
              <a:solidFill>
                <a:srgbClr val="C00000"/>
              </a:solidFill>
            </a:endParaRPr>
          </a:p>
        </p:txBody>
      </p:sp>
      <p:sp>
        <p:nvSpPr>
          <p:cNvPr id="9" name="Rechteck 8"/>
          <p:cNvSpPr/>
          <p:nvPr/>
        </p:nvSpPr>
        <p:spPr>
          <a:xfrm>
            <a:off x="107504" y="6309320"/>
            <a:ext cx="8496944" cy="400110"/>
          </a:xfrm>
          <a:prstGeom prst="rect">
            <a:avLst/>
          </a:prstGeom>
        </p:spPr>
        <p:txBody>
          <a:bodyPr wrap="square">
            <a:spAutoFit/>
          </a:bodyPr>
          <a:lstStyle/>
          <a:p>
            <a:pPr eaLnBrk="1" hangingPunct="1">
              <a:spcBef>
                <a:spcPts val="0"/>
              </a:spcBef>
              <a:defRPr/>
            </a:pPr>
            <a:r>
              <a:rPr lang="en-GB" altLang="en-US" sz="1000" dirty="0" smtClean="0">
                <a:solidFill>
                  <a:srgbClr val="336699"/>
                </a:solidFill>
                <a:cs typeface="Times New Roman" pitchFamily="18" charset="0"/>
              </a:rPr>
              <a:t>These examples are based on the contributions of various authors of the Guidelines: «Integrating Sustainable Development into higher education» and on answers by students to the </a:t>
            </a:r>
            <a:r>
              <a:rPr lang="en-GB" altLang="en-US" sz="1000" dirty="0" err="1" smtClean="0">
                <a:solidFill>
                  <a:srgbClr val="336699"/>
                </a:solidFill>
                <a:cs typeface="Times New Roman" pitchFamily="18" charset="0"/>
              </a:rPr>
              <a:t>BScMiSD</a:t>
            </a:r>
            <a:r>
              <a:rPr lang="en-GB" altLang="en-US" sz="1000" dirty="0" smtClean="0">
                <a:solidFill>
                  <a:srgbClr val="336699"/>
                </a:solidFill>
                <a:cs typeface="Times New Roman" pitchFamily="18" charset="0"/>
              </a:rPr>
              <a:t> exam question: «what contributions could your major make to Sustainable Development?».</a:t>
            </a:r>
            <a:endParaRPr lang="en-GB" altLang="en-US" sz="1000" dirty="0">
              <a:solidFill>
                <a:srgbClr val="336699"/>
              </a:solidFill>
              <a:cs typeface="Times New Roman" pitchFamily="18" charset="0"/>
            </a:endParaRPr>
          </a:p>
        </p:txBody>
      </p:sp>
      <p:sp>
        <p:nvSpPr>
          <p:cNvPr id="11" name="Rectangle 6"/>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Educational content</a:t>
            </a:r>
          </a:p>
          <a:p>
            <a:pPr eaLnBrk="1" hangingPunct="1"/>
            <a:r>
              <a:rPr lang="en-GB" altLang="en-US" dirty="0" smtClean="0">
                <a:solidFill>
                  <a:srgbClr val="336699"/>
                </a:solidFill>
                <a:cs typeface="Times New Roman" pitchFamily="18" charset="0"/>
              </a:rPr>
              <a:t>Examples: Links between scientific disciplines and SD</a:t>
            </a:r>
            <a:endParaRPr lang="en-GB" altLang="en-US" sz="1050" dirty="0">
              <a:solidFill>
                <a:srgbClr val="336699"/>
              </a:solidFill>
              <a:cs typeface="Times New Roman" pitchFamily="18" charset="0"/>
            </a:endParaRPr>
          </a:p>
        </p:txBody>
      </p:sp>
    </p:spTree>
    <p:extLst>
      <p:ext uri="{BB962C8B-B14F-4D97-AF65-F5344CB8AC3E}">
        <p14:creationId xmlns:p14="http://schemas.microsoft.com/office/powerpoint/2010/main" val="124107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CECA37-7FCC-45D4-BAD6-B8760F7664F4}" type="slidenum">
              <a:rPr lang="de-CH" smtClean="0"/>
              <a:pPr/>
              <a:t>3</a:t>
            </a:fld>
            <a:endParaRPr lang="de-CH" sz="1400"/>
          </a:p>
        </p:txBody>
      </p:sp>
      <p:sp>
        <p:nvSpPr>
          <p:cNvPr id="3" name="Rectangle 2"/>
          <p:cNvSpPr/>
          <p:nvPr/>
        </p:nvSpPr>
        <p:spPr>
          <a:xfrm>
            <a:off x="4392488" y="1908408"/>
            <a:ext cx="4572000" cy="2862322"/>
          </a:xfrm>
          <a:prstGeom prst="rect">
            <a:avLst/>
          </a:prstGeom>
        </p:spPr>
        <p:txBody>
          <a:bodyPr>
            <a:spAutoFit/>
          </a:bodyPr>
          <a:lstStyle/>
          <a:p>
            <a:r>
              <a:rPr lang="en-US" sz="1800" dirty="0"/>
              <a:t>«If the present growth trends in world population, industrialization, pollution, food production, and resource depletion continue unchanged, the limits to (physical) growth on this planet will be reached sometime within the next one hundred years. The most probable result will be a rather sudden and uncontrollable decline in both population and industrial capacity.» (</a:t>
            </a:r>
            <a:r>
              <a:rPr lang="en-US" sz="1800" i="1" dirty="0"/>
              <a:t>Meadows et al. 1972</a:t>
            </a:r>
            <a:r>
              <a:rPr lang="en-US" sz="1800" dirty="0"/>
              <a:t>)</a:t>
            </a:r>
            <a:endParaRPr lang="en-GB" sz="18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58" t="1850" r="3070" b="2297"/>
          <a:stretch/>
        </p:blipFill>
        <p:spPr bwMode="auto">
          <a:xfrm>
            <a:off x="899592" y="1210601"/>
            <a:ext cx="2817849" cy="4790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7504" y="6525344"/>
            <a:ext cx="3232423" cy="276999"/>
          </a:xfrm>
          <a:prstGeom prst="rect">
            <a:avLst/>
          </a:prstGeom>
          <a:noFill/>
        </p:spPr>
        <p:txBody>
          <a:bodyPr wrap="none" rtlCol="0">
            <a:spAutoFit/>
          </a:bodyPr>
          <a:lstStyle/>
          <a:p>
            <a:r>
              <a:rPr lang="en-US" sz="1200" dirty="0"/>
              <a:t>Meadows et al. 1972: The Limits to Growth </a:t>
            </a:r>
            <a:endParaRPr lang="en-GB" sz="1200" dirty="0"/>
          </a:p>
        </p:txBody>
      </p:sp>
      <p:sp>
        <p:nvSpPr>
          <p:cNvPr id="6"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Sustainable Development – Background</a:t>
            </a: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Tree>
    <p:extLst>
      <p:ext uri="{BB962C8B-B14F-4D97-AF65-F5344CB8AC3E}">
        <p14:creationId xmlns:p14="http://schemas.microsoft.com/office/powerpoint/2010/main" val="73353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en-GB" smtClean="0"/>
              <a:pPr/>
              <a:t>30</a:t>
            </a:fld>
            <a:endParaRPr lang="en-GB" sz="1400" dirty="0"/>
          </a:p>
        </p:txBody>
      </p:sp>
      <p:sp>
        <p:nvSpPr>
          <p:cNvPr id="5" name="Rechteck 4"/>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pitchFamily="39"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35164788"/>
              </p:ext>
            </p:extLst>
          </p:nvPr>
        </p:nvGraphicFramePr>
        <p:xfrm>
          <a:off x="179512" y="1556792"/>
          <a:ext cx="8784976" cy="4498975"/>
        </p:xfrm>
        <a:graphic>
          <a:graphicData uri="http://schemas.openxmlformats.org/drawingml/2006/table">
            <a:tbl>
              <a:tblPr firstRow="1" firstCol="1" bandRow="1">
                <a:tableStyleId>{5C22544A-7EE6-4342-B048-85BDC9FD1C3A}</a:tableStyleId>
              </a:tblPr>
              <a:tblGrid>
                <a:gridCol w="8784976">
                  <a:extLst>
                    <a:ext uri="{9D8B030D-6E8A-4147-A177-3AD203B41FA5}">
                      <a16:colId xmlns:a16="http://schemas.microsoft.com/office/drawing/2014/main" val="20000"/>
                    </a:ext>
                  </a:extLst>
                </a:gridCol>
              </a:tblGrid>
              <a:tr h="4498975">
                <a:tc>
                  <a:txBody>
                    <a:bodyPr/>
                    <a:lstStyle/>
                    <a:p>
                      <a:pPr marL="342900" lvl="0" indent="-342900">
                        <a:spcAft>
                          <a:spcPts val="0"/>
                        </a:spcAft>
                        <a:buFont typeface="Symbol"/>
                        <a:buChar char=""/>
                      </a:pPr>
                      <a:r>
                        <a:rPr lang="en-GB" sz="1200" b="0" noProof="0" dirty="0" smtClean="0">
                          <a:solidFill>
                            <a:schemeClr val="tx1"/>
                          </a:solidFill>
                          <a:effectLst/>
                        </a:rPr>
                        <a:t>Language education for broad population sectors worldwide</a:t>
                      </a:r>
                      <a:r>
                        <a:rPr lang="en-GB" sz="1200" b="1" noProof="0" dirty="0" smtClean="0">
                          <a:solidFill>
                            <a:schemeClr val="tx1"/>
                          </a:solidFill>
                          <a:effectLst/>
                        </a:rPr>
                        <a:t>, </a:t>
                      </a:r>
                      <a:r>
                        <a:rPr lang="en-GB" sz="1200" b="0" noProof="0" dirty="0" smtClean="0">
                          <a:solidFill>
                            <a:schemeClr val="tx1"/>
                          </a:solidFill>
                          <a:effectLst/>
                        </a:rPr>
                        <a:t>strengthen educational foundations in the global South, from primary school to the publication level of researchers</a:t>
                      </a:r>
                    </a:p>
                    <a:p>
                      <a:pPr marL="342900" lvl="0" indent="-342900">
                        <a:spcAft>
                          <a:spcPts val="0"/>
                        </a:spcAft>
                        <a:buFont typeface="Symbol"/>
                        <a:buChar char=""/>
                      </a:pPr>
                      <a:r>
                        <a:rPr lang="en-GB" sz="1200" b="0" noProof="0" dirty="0" smtClean="0">
                          <a:solidFill>
                            <a:schemeClr val="tx1"/>
                          </a:solidFill>
                          <a:effectLst/>
                        </a:rPr>
                        <a:t>«Agreed language», i.e. agreed-upon terminology as the basis for successful negotiations, understanding, teamwork</a:t>
                      </a:r>
                    </a:p>
                    <a:p>
                      <a:pPr marL="342900" lvl="0" indent="-342900">
                        <a:spcAft>
                          <a:spcPts val="0"/>
                        </a:spcAft>
                        <a:buFont typeface="Symbol"/>
                        <a:buChar char=""/>
                      </a:pPr>
                      <a:r>
                        <a:rPr lang="en-GB" sz="1200" b="0" noProof="0" dirty="0" smtClean="0">
                          <a:solidFill>
                            <a:schemeClr val="tx1"/>
                          </a:solidFill>
                          <a:effectLst/>
                        </a:rPr>
                        <a:t>Communication, negotiation, argumentation, presentation, vocal training, comprehensible transmission of complex connections</a:t>
                      </a:r>
                    </a:p>
                    <a:p>
                      <a:pPr marL="342900" lvl="0" indent="-342900">
                        <a:spcAft>
                          <a:spcPts val="0"/>
                        </a:spcAft>
                        <a:buFont typeface="Symbol"/>
                        <a:buChar char=""/>
                      </a:pPr>
                      <a:r>
                        <a:rPr lang="en-GB" sz="1200" b="0" noProof="0" dirty="0" smtClean="0">
                          <a:solidFill>
                            <a:schemeClr val="tx1"/>
                          </a:solidFill>
                          <a:effectLst/>
                        </a:rPr>
                        <a:t>Theatre and music stages as experimental arenas; promoting the knowledge base, participation and voice in SD</a:t>
                      </a:r>
                    </a:p>
                    <a:p>
                      <a:pPr marL="342900" lvl="0" indent="-342900">
                        <a:spcAft>
                          <a:spcPts val="0"/>
                        </a:spcAft>
                        <a:buFont typeface="Symbol"/>
                        <a:buChar char=""/>
                      </a:pPr>
                      <a:r>
                        <a:rPr lang="en-GB" sz="1200" b="0" noProof="0" dirty="0" smtClean="0">
                          <a:solidFill>
                            <a:schemeClr val="tx1"/>
                          </a:solidFill>
                          <a:effectLst/>
                        </a:rPr>
                        <a:t>Literature and media as transmitters of knowledge and as activation instruments, SD as utopias, fictional literature</a:t>
                      </a:r>
                    </a:p>
                    <a:p>
                      <a:pPr marL="342900" lvl="0" indent="-342900">
                        <a:spcAft>
                          <a:spcPts val="0"/>
                        </a:spcAft>
                        <a:buFont typeface="Symbol"/>
                        <a:buChar char=""/>
                      </a:pPr>
                      <a:r>
                        <a:rPr lang="en-GB" sz="1200" b="0" noProof="0" dirty="0" smtClean="0">
                          <a:solidFill>
                            <a:schemeClr val="tx1"/>
                          </a:solidFill>
                          <a:effectLst/>
                        </a:rPr>
                        <a:t>Poetry as a creative school of thought connecting people </a:t>
                      </a:r>
                    </a:p>
                    <a:p>
                      <a:pPr marL="342900" lvl="0" indent="-342900">
                        <a:spcAft>
                          <a:spcPts val="0"/>
                        </a:spcAft>
                        <a:buFont typeface="Symbol"/>
                        <a:buChar char=""/>
                      </a:pPr>
                      <a:r>
                        <a:rPr lang="en-GB" sz="1200" b="0" noProof="0" dirty="0" smtClean="0">
                          <a:solidFill>
                            <a:schemeClr val="tx1"/>
                          </a:solidFill>
                          <a:effectLst/>
                        </a:rPr>
                        <a:t>Development of new communication channels, use, </a:t>
                      </a:r>
                      <a:r>
                        <a:rPr lang="en-GB" sz="1200" b="0" kern="1200" noProof="0" dirty="0" smtClean="0">
                          <a:solidFill>
                            <a:schemeClr val="tx1"/>
                          </a:solidFill>
                          <a:effectLst/>
                          <a:latin typeface="+mn-lt"/>
                          <a:ea typeface="+mn-ea"/>
                          <a:cs typeface="+mn-cs"/>
                        </a:rPr>
                        <a:t>and valuation of </a:t>
                      </a:r>
                      <a:r>
                        <a:rPr lang="en-GB" sz="1200" b="0" noProof="0" dirty="0" smtClean="0">
                          <a:solidFill>
                            <a:schemeClr val="tx1"/>
                          </a:solidFill>
                          <a:effectLst/>
                        </a:rPr>
                        <a:t>new media</a:t>
                      </a:r>
                    </a:p>
                    <a:p>
                      <a:pPr marL="342900" lvl="0" indent="-342900">
                        <a:spcAft>
                          <a:spcPts val="0"/>
                        </a:spcAft>
                        <a:buFont typeface="Symbol"/>
                        <a:buChar char=""/>
                      </a:pPr>
                      <a:r>
                        <a:rPr lang="en-GB" sz="1200" b="0" noProof="0" dirty="0" smtClean="0">
                          <a:solidFill>
                            <a:schemeClr val="tx1"/>
                          </a:solidFill>
                          <a:effectLst/>
                        </a:rPr>
                        <a:t>Filtering and dissemination of information, knowledge processing, informatics, and communication</a:t>
                      </a:r>
                    </a:p>
                    <a:p>
                      <a:pPr marL="342900" lvl="0" indent="-342900">
                        <a:spcAft>
                          <a:spcPts val="0"/>
                        </a:spcAft>
                        <a:buFont typeface="Symbol"/>
                        <a:buChar char=""/>
                      </a:pPr>
                      <a:r>
                        <a:rPr lang="en-GB" sz="1200" b="0" noProof="0" dirty="0" smtClean="0">
                          <a:solidFill>
                            <a:schemeClr val="tx1"/>
                          </a:solidFill>
                          <a:effectLst/>
                        </a:rPr>
                        <a:t>Improved science communication (in particular, improved access to knowledge in the global South)</a:t>
                      </a:r>
                    </a:p>
                    <a:p>
                      <a:pPr marL="342900" lvl="0" indent="-342900">
                        <a:spcAft>
                          <a:spcPts val="0"/>
                        </a:spcAft>
                        <a:buFont typeface="Symbol"/>
                        <a:buChar char=""/>
                      </a:pPr>
                      <a:r>
                        <a:rPr lang="en-GB" sz="1200" b="0" noProof="0" dirty="0" smtClean="0">
                          <a:solidFill>
                            <a:schemeClr val="tx1"/>
                          </a:solidFill>
                          <a:effectLst/>
                        </a:rPr>
                        <a:t>Communications technology, access to comprehensible information, North-South networks, communications strategies</a:t>
                      </a:r>
                    </a:p>
                    <a:p>
                      <a:pPr marL="342900" lvl="0" indent="-342900">
                        <a:spcAft>
                          <a:spcPts val="0"/>
                        </a:spcAft>
                        <a:buFont typeface="Symbol"/>
                        <a:buChar char=""/>
                      </a:pPr>
                      <a:r>
                        <a:rPr lang="en-GB" sz="1200" b="0" noProof="0" dirty="0" smtClean="0">
                          <a:solidFill>
                            <a:schemeClr val="tx1"/>
                          </a:solidFill>
                          <a:effectLst/>
                        </a:rPr>
                        <a:t>Training in solution-oriented inter- and </a:t>
                      </a:r>
                      <a:r>
                        <a:rPr lang="en-GB" sz="1200" b="0" noProof="0" dirty="0" err="1" smtClean="0">
                          <a:solidFill>
                            <a:schemeClr val="tx1"/>
                          </a:solidFill>
                          <a:effectLst/>
                        </a:rPr>
                        <a:t>transdisciplinarity</a:t>
                      </a:r>
                      <a:endParaRPr lang="en-GB" sz="1200" b="0" noProof="0" dirty="0" smtClean="0">
                        <a:solidFill>
                          <a:schemeClr val="tx1"/>
                        </a:solidFill>
                        <a:effectLst/>
                      </a:endParaRPr>
                    </a:p>
                    <a:p>
                      <a:pPr marL="342900" lvl="0" indent="-342900">
                        <a:spcAft>
                          <a:spcPts val="0"/>
                        </a:spcAft>
                        <a:buFont typeface="Symbol"/>
                        <a:buChar char=""/>
                      </a:pPr>
                      <a:r>
                        <a:rPr lang="en-GB" sz="1200" b="0" noProof="0" dirty="0" smtClean="0">
                          <a:solidFill>
                            <a:schemeClr val="tx1"/>
                          </a:solidFill>
                          <a:effectLst/>
                        </a:rPr>
                        <a:t>Motivation of individuals and society to commitment to SD, acceptance for the lowering of living standards in industrialized countries</a:t>
                      </a:r>
                    </a:p>
                    <a:p>
                      <a:pPr marL="342900" lvl="0" indent="-342900" algn="l" defTabSz="457200" rtl="0" eaLnBrk="1" latinLnBrk="0" hangingPunct="1">
                        <a:spcAft>
                          <a:spcPts val="0"/>
                        </a:spcAft>
                        <a:buFont typeface="Symbol"/>
                        <a:buChar char=""/>
                      </a:pPr>
                      <a:r>
                        <a:rPr lang="en-GB" sz="1200" b="0" noProof="0" dirty="0" smtClean="0">
                          <a:solidFill>
                            <a:schemeClr val="tx1"/>
                          </a:solidFill>
                          <a:effectLst/>
                        </a:rPr>
                        <a:t>Strengthening the One-Health concept (combined human and animal health) in areas with mobile and sedentary populations</a:t>
                      </a:r>
                      <a:endParaRPr lang="en-GB" sz="1200" b="0" kern="1200" noProof="0" dirty="0" smtClean="0">
                        <a:solidFill>
                          <a:schemeClr val="tx1"/>
                        </a:solidFill>
                        <a:effectLst/>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Symbol"/>
                        <a:buChar char=""/>
                        <a:tabLst/>
                        <a:defRPr/>
                      </a:pPr>
                      <a:r>
                        <a:rPr lang="en-GB" sz="1200" b="0" kern="1200" noProof="0" dirty="0" smtClean="0">
                          <a:solidFill>
                            <a:schemeClr val="tx1"/>
                          </a:solidFill>
                          <a:effectLst/>
                          <a:latin typeface="+mn-lt"/>
                          <a:ea typeface="+mn-ea"/>
                          <a:cs typeface="+mn-cs"/>
                        </a:rPr>
                        <a:t>Migration and integration (e.g. through sports)</a:t>
                      </a:r>
                    </a:p>
                    <a:p>
                      <a:pPr marL="342900" lvl="0" indent="-342900" algn="l" defTabSz="457200" rtl="0" eaLnBrk="1" latinLnBrk="0" hangingPunct="1">
                        <a:spcAft>
                          <a:spcPts val="0"/>
                        </a:spcAft>
                        <a:buFont typeface="Symbol"/>
                        <a:buChar char=""/>
                      </a:pPr>
                      <a:r>
                        <a:rPr lang="en-GB" sz="1200" b="0" kern="1200" noProof="0" dirty="0" smtClean="0">
                          <a:solidFill>
                            <a:schemeClr val="tx1"/>
                          </a:solidFill>
                          <a:effectLst/>
                          <a:latin typeface="+mn-lt"/>
                          <a:ea typeface="+mn-ea"/>
                          <a:cs typeface="+mn-cs"/>
                        </a:rPr>
                        <a:t>Alternative economic systems</a:t>
                      </a:r>
                      <a:r>
                        <a:rPr lang="en-GB" sz="1200" b="0" noProof="0" dirty="0" smtClean="0">
                          <a:solidFill>
                            <a:schemeClr val="tx1"/>
                          </a:solidFill>
                          <a:effectLst/>
                        </a:rPr>
                        <a:t>, legal regulations, steering fees, market regulation, incentive systems</a:t>
                      </a:r>
                    </a:p>
                    <a:p>
                      <a:pPr marL="342900" lvl="0" indent="-342900">
                        <a:spcAft>
                          <a:spcPts val="0"/>
                        </a:spcAft>
                        <a:buFont typeface="Symbol"/>
                        <a:buChar char=""/>
                      </a:pPr>
                      <a:r>
                        <a:rPr lang="en-GB" sz="1200" b="0" noProof="0" dirty="0" smtClean="0">
                          <a:solidFill>
                            <a:schemeClr val="tx1"/>
                          </a:solidFill>
                          <a:effectLst/>
                        </a:rPr>
                        <a:t>Environmental, social, and economic innovations with the potential of promoting SD</a:t>
                      </a:r>
                    </a:p>
                    <a:p>
                      <a:pPr marL="342900" lvl="0" indent="-342900">
                        <a:spcAft>
                          <a:spcPts val="0"/>
                        </a:spcAft>
                        <a:buFont typeface="Symbol"/>
                        <a:buChar char=""/>
                      </a:pPr>
                      <a:r>
                        <a:rPr lang="en-GB" sz="1200" b="0" noProof="0" dirty="0" smtClean="0">
                          <a:solidFill>
                            <a:schemeClr val="tx1"/>
                          </a:solidFill>
                          <a:effectLst/>
                        </a:rPr>
                        <a:t>Employment models with fair wages and working conditions, entrepreneurial alternatives, sustainable business processes</a:t>
                      </a:r>
                    </a:p>
                    <a:p>
                      <a:pPr marL="342900" lvl="0" indent="-342900">
                        <a:spcAft>
                          <a:spcPts val="0"/>
                        </a:spcAft>
                        <a:buFont typeface="Symbol"/>
                        <a:buChar char=""/>
                      </a:pPr>
                      <a:r>
                        <a:rPr lang="en-GB" sz="1200" b="0" noProof="0" dirty="0" smtClean="0">
                          <a:solidFill>
                            <a:schemeClr val="tx1"/>
                          </a:solidFill>
                          <a:effectLst/>
                        </a:rPr>
                        <a:t>Adaptive management, change management, personnel management, leadership styles</a:t>
                      </a:r>
                    </a:p>
                    <a:p>
                      <a:pPr marL="342900" lvl="0" indent="-342900">
                        <a:spcAft>
                          <a:spcPts val="0"/>
                        </a:spcAft>
                        <a:buFont typeface="Symbol"/>
                        <a:buChar char=""/>
                      </a:pPr>
                      <a:r>
                        <a:rPr lang="en-GB" sz="1200" b="0" noProof="0" dirty="0" smtClean="0">
                          <a:solidFill>
                            <a:schemeClr val="tx1"/>
                          </a:solidFill>
                          <a:effectLst/>
                        </a:rPr>
                        <a:t>Implementation of prevention/«polluter pays» principles</a:t>
                      </a:r>
                    </a:p>
                    <a:p>
                      <a:pPr marL="342900" lvl="0" indent="-342900">
                        <a:spcAft>
                          <a:spcPts val="0"/>
                        </a:spcAft>
                        <a:buFont typeface="Symbol"/>
                        <a:buChar char=""/>
                      </a:pPr>
                      <a:r>
                        <a:rPr lang="en-GB" sz="1200" b="0" noProof="0" dirty="0" smtClean="0">
                          <a:solidFill>
                            <a:schemeClr val="tx1"/>
                          </a:solidFill>
                          <a:effectLst/>
                        </a:rPr>
                        <a:t>Sustainable event management, sport tourism</a:t>
                      </a:r>
                    </a:p>
                    <a:p>
                      <a:pPr marL="342900" lvl="0" indent="-342900">
                        <a:spcAft>
                          <a:spcPts val="0"/>
                        </a:spcAft>
                        <a:buFont typeface="Symbol"/>
                        <a:buChar char=""/>
                      </a:pPr>
                      <a:r>
                        <a:rPr lang="en-GB" sz="1200" b="0" noProof="0" dirty="0" smtClean="0">
                          <a:solidFill>
                            <a:schemeClr val="tx1"/>
                          </a:solidFill>
                          <a:effectLst/>
                        </a:rPr>
                        <a:t>...</a:t>
                      </a:r>
                      <a:endParaRPr lang="en-GB" sz="1200" b="0" noProof="0" dirty="0">
                        <a:solidFill>
                          <a:schemeClr val="tx1"/>
                        </a:solidFill>
                        <a:effectLst/>
                        <a:latin typeface="Calibri"/>
                        <a:ea typeface="Calibri"/>
                        <a:cs typeface="Times New Roman"/>
                      </a:endParaRPr>
                    </a:p>
                  </a:txBody>
                  <a:tcPr marL="43259" marR="43259" marT="0" marB="0">
                    <a:solidFill>
                      <a:schemeClr val="bg1"/>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251520" y="1023119"/>
            <a:ext cx="3804055" cy="461665"/>
          </a:xfrm>
          <a:prstGeom prst="rect">
            <a:avLst/>
          </a:prstGeom>
          <a:solidFill>
            <a:schemeClr val="bg1"/>
          </a:solidFill>
          <a:effectLst>
            <a:glow rad="63500">
              <a:schemeClr val="accent5">
                <a:satMod val="175000"/>
                <a:alpha val="40000"/>
              </a:schemeClr>
            </a:glow>
            <a:outerShdw blurRad="50800" dist="38100" dir="8100000" algn="tr" rotWithShape="0">
              <a:prstClr val="black">
                <a:alpha val="40000"/>
              </a:prstClr>
            </a:outerShdw>
          </a:effectLst>
        </p:spPr>
        <p:txBody>
          <a:bodyPr wrap="none" rtlCol="0">
            <a:spAutoFit/>
          </a:bodyPr>
          <a:lstStyle/>
          <a:p>
            <a:r>
              <a:rPr lang="en-GB" dirty="0" smtClean="0">
                <a:solidFill>
                  <a:srgbClr val="C00000"/>
                </a:solidFill>
              </a:rPr>
              <a:t>Transformation knowledge</a:t>
            </a:r>
            <a:endParaRPr lang="en-GB" dirty="0">
              <a:solidFill>
                <a:srgbClr val="C00000"/>
              </a:solidFill>
            </a:endParaRPr>
          </a:p>
        </p:txBody>
      </p:sp>
      <p:sp>
        <p:nvSpPr>
          <p:cNvPr id="10" name="Rechteck 9"/>
          <p:cNvSpPr/>
          <p:nvPr/>
        </p:nvSpPr>
        <p:spPr>
          <a:xfrm>
            <a:off x="107504" y="6309320"/>
            <a:ext cx="8496944" cy="400110"/>
          </a:xfrm>
          <a:prstGeom prst="rect">
            <a:avLst/>
          </a:prstGeom>
        </p:spPr>
        <p:txBody>
          <a:bodyPr wrap="square">
            <a:spAutoFit/>
          </a:bodyPr>
          <a:lstStyle/>
          <a:p>
            <a:pPr eaLnBrk="1" hangingPunct="1">
              <a:spcBef>
                <a:spcPts val="0"/>
              </a:spcBef>
              <a:defRPr/>
            </a:pPr>
            <a:r>
              <a:rPr lang="en-GB" altLang="en-US" sz="1000" dirty="0" smtClean="0">
                <a:solidFill>
                  <a:srgbClr val="336699"/>
                </a:solidFill>
                <a:cs typeface="Times New Roman" pitchFamily="18" charset="0"/>
              </a:rPr>
              <a:t>These examples are based on the contributions of various authors of the Guidelines: «Integrating Sustainable Development into higher education» and on answers by students to the </a:t>
            </a:r>
            <a:r>
              <a:rPr lang="en-GB" altLang="en-US" sz="1000" dirty="0" err="1" smtClean="0">
                <a:solidFill>
                  <a:srgbClr val="336699"/>
                </a:solidFill>
                <a:cs typeface="Times New Roman" pitchFamily="18" charset="0"/>
              </a:rPr>
              <a:t>BScMiSD</a:t>
            </a:r>
            <a:r>
              <a:rPr lang="en-GB" altLang="en-US" sz="1000" dirty="0" smtClean="0">
                <a:solidFill>
                  <a:srgbClr val="336699"/>
                </a:solidFill>
                <a:cs typeface="Times New Roman" pitchFamily="18" charset="0"/>
              </a:rPr>
              <a:t> exam question: «what contributions could your major make to Sustainable Development?».</a:t>
            </a:r>
            <a:endParaRPr lang="en-GB" altLang="en-US" sz="1000" dirty="0">
              <a:solidFill>
                <a:srgbClr val="336699"/>
              </a:solidFill>
              <a:cs typeface="Times New Roman" pitchFamily="18" charset="0"/>
            </a:endParaRPr>
          </a:p>
        </p:txBody>
      </p:sp>
      <p:sp>
        <p:nvSpPr>
          <p:cNvPr id="13" name="Rectangle 6"/>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Educational content</a:t>
            </a:r>
          </a:p>
          <a:p>
            <a:pPr eaLnBrk="1" hangingPunct="1"/>
            <a:r>
              <a:rPr lang="en-GB" altLang="en-US" dirty="0" smtClean="0">
                <a:solidFill>
                  <a:srgbClr val="336699"/>
                </a:solidFill>
                <a:cs typeface="Times New Roman" pitchFamily="18" charset="0"/>
              </a:rPr>
              <a:t>Examples: Links between scientific disciplines and SD</a:t>
            </a:r>
            <a:endParaRPr lang="en-GB" altLang="en-US" sz="1050" dirty="0">
              <a:solidFill>
                <a:srgbClr val="336699"/>
              </a:solidFill>
              <a:cs typeface="Times New Roman" pitchFamily="18" charset="0"/>
            </a:endParaRPr>
          </a:p>
        </p:txBody>
      </p:sp>
    </p:spTree>
    <p:extLst>
      <p:ext uri="{BB962C8B-B14F-4D97-AF65-F5344CB8AC3E}">
        <p14:creationId xmlns:p14="http://schemas.microsoft.com/office/powerpoint/2010/main" val="2840221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31</a:t>
            </a:fld>
            <a:endParaRPr lang="de-CH" sz="1400"/>
          </a:p>
        </p:txBody>
      </p:sp>
      <p:graphicFrame>
        <p:nvGraphicFramePr>
          <p:cNvPr id="11" name="Table 10"/>
          <p:cNvGraphicFramePr>
            <a:graphicFrameLocks noGrp="1"/>
          </p:cNvGraphicFramePr>
          <p:nvPr>
            <p:extLst>
              <p:ext uri="{D42A27DB-BD31-4B8C-83A1-F6EECF244321}">
                <p14:modId xmlns:p14="http://schemas.microsoft.com/office/powerpoint/2010/main" val="1640196712"/>
              </p:ext>
            </p:extLst>
          </p:nvPr>
        </p:nvGraphicFramePr>
        <p:xfrm>
          <a:off x="179512" y="777200"/>
          <a:ext cx="8784976" cy="5699760"/>
        </p:xfrm>
        <a:graphic>
          <a:graphicData uri="http://schemas.openxmlformats.org/drawingml/2006/table">
            <a:tbl>
              <a:tblPr firstRow="1" firstCol="1" bandRow="1">
                <a:tableStyleId>{5C22544A-7EE6-4342-B048-85BDC9FD1C3A}</a:tableStyleId>
              </a:tblPr>
              <a:tblGrid>
                <a:gridCol w="8784976">
                  <a:extLst>
                    <a:ext uri="{9D8B030D-6E8A-4147-A177-3AD203B41FA5}">
                      <a16:colId xmlns:a16="http://schemas.microsoft.com/office/drawing/2014/main" val="20000"/>
                    </a:ext>
                  </a:extLst>
                </a:gridCol>
              </a:tblGrid>
              <a:tr h="5291063">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CH" sz="1100" b="0" dirty="0">
                          <a:solidFill>
                            <a:schemeClr val="tx1"/>
                          </a:solidFill>
                          <a:effectLst/>
                          <a:latin typeface="+mn-lt"/>
                          <a:ea typeface="Calibri"/>
                          <a:cs typeface="Times New Roman"/>
                        </a:rPr>
                        <a:t>Fachkonferenz Umweltbildung. 2010. </a:t>
                      </a:r>
                      <a:r>
                        <a:rPr lang="de-CH" sz="1100" b="0" i="1" dirty="0">
                          <a:solidFill>
                            <a:schemeClr val="tx1"/>
                          </a:solidFill>
                          <a:effectLst/>
                          <a:latin typeface="+mn-lt"/>
                          <a:ea typeface="Calibri"/>
                          <a:cs typeface="Times New Roman"/>
                        </a:rPr>
                        <a:t>Positionspapier</a:t>
                      </a:r>
                      <a:r>
                        <a:rPr lang="de-CH" sz="1100" b="0" dirty="0">
                          <a:solidFill>
                            <a:schemeClr val="tx1"/>
                          </a:solidFill>
                          <a:effectLst/>
                          <a:latin typeface="+mn-lt"/>
                          <a:ea typeface="Calibri"/>
                          <a:cs typeface="Times New Roman"/>
                        </a:rPr>
                        <a:t>. Bern: Fachkonferenz Umweltbildung.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CH" sz="1100" b="0" dirty="0">
                          <a:solidFill>
                            <a:schemeClr val="tx1"/>
                          </a:solidFill>
                          <a:effectLst/>
                          <a:latin typeface="+mn-lt"/>
                          <a:ea typeface="Calibri"/>
                          <a:cs typeface="Times New Roman"/>
                        </a:rPr>
                        <a:t>IDANE [</a:t>
                      </a:r>
                      <a:r>
                        <a:rPr lang="de-CH" sz="1100" b="0" dirty="0" err="1">
                          <a:solidFill>
                            <a:schemeClr val="tx1"/>
                          </a:solidFill>
                          <a:effectLst/>
                          <a:latin typeface="+mn-lt"/>
                          <a:ea typeface="Calibri"/>
                          <a:cs typeface="Times New Roman"/>
                        </a:rPr>
                        <a:t>Interdepartementaler</a:t>
                      </a:r>
                      <a:r>
                        <a:rPr lang="de-CH" sz="1100" b="0" dirty="0">
                          <a:solidFill>
                            <a:schemeClr val="tx1"/>
                          </a:solidFill>
                          <a:effectLst/>
                          <a:latin typeface="+mn-lt"/>
                          <a:ea typeface="Calibri"/>
                          <a:cs typeface="Times New Roman"/>
                        </a:rPr>
                        <a:t> Ausschuss Nachhaltige Entwicklung] 2012.</a:t>
                      </a:r>
                      <a:r>
                        <a:rPr lang="de-CH" sz="1100" b="0" baseline="0" dirty="0">
                          <a:solidFill>
                            <a:schemeClr val="tx1"/>
                          </a:solidFill>
                          <a:effectLst/>
                          <a:latin typeface="+mn-lt"/>
                          <a:ea typeface="Calibri"/>
                          <a:cs typeface="Times New Roman"/>
                        </a:rPr>
                        <a:t> </a:t>
                      </a:r>
                      <a:r>
                        <a:rPr lang="de-CH" sz="1100" b="0" i="1" dirty="0">
                          <a:solidFill>
                            <a:schemeClr val="tx1"/>
                          </a:solidFill>
                          <a:effectLst/>
                          <a:latin typeface="+mn-lt"/>
                          <a:ea typeface="Calibri"/>
                          <a:cs typeface="Times New Roman"/>
                        </a:rPr>
                        <a:t>Nachhaltige Entwicklung in der Schweiz. Ein Wegweiser</a:t>
                      </a:r>
                      <a:r>
                        <a:rPr lang="de-CH" sz="1100" b="0" dirty="0">
                          <a:solidFill>
                            <a:schemeClr val="tx1"/>
                          </a:solidFill>
                          <a:effectLst/>
                          <a:latin typeface="+mn-lt"/>
                          <a:ea typeface="Calibri"/>
                          <a:cs typeface="Times New Roman"/>
                        </a:rPr>
                        <a:t>. Bern: IDANE.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dirty="0" smtClean="0">
                          <a:solidFill>
                            <a:schemeClr val="tx1"/>
                          </a:solidFill>
                          <a:effectLst/>
                          <a:latin typeface="+mn-lt"/>
                          <a:ea typeface="Calibri"/>
                          <a:cs typeface="Times New Roman"/>
                        </a:rPr>
                        <a:t>Meadows DL, Meadows DH, Randers J. 1972. </a:t>
                      </a:r>
                      <a:r>
                        <a:rPr lang="en-US" sz="1100" b="0" i="1" dirty="0" smtClean="0">
                          <a:solidFill>
                            <a:schemeClr val="tx1"/>
                          </a:solidFill>
                          <a:effectLst/>
                          <a:latin typeface="+mn-lt"/>
                          <a:ea typeface="Calibri"/>
                          <a:cs typeface="Times New Roman"/>
                        </a:rPr>
                        <a:t>The Limits to growth; a report for the Club of Rome's project on the predicament of mankind</a:t>
                      </a:r>
                      <a:r>
                        <a:rPr lang="en-US" sz="1100" b="0" dirty="0" smtClean="0">
                          <a:solidFill>
                            <a:schemeClr val="tx1"/>
                          </a:solidFill>
                          <a:effectLst/>
                          <a:latin typeface="+mn-lt"/>
                          <a:ea typeface="Calibri"/>
                          <a:cs typeface="Times New Roman"/>
                        </a:rPr>
                        <a:t>. New York: Universe Books.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dirty="0" smtClean="0">
                          <a:solidFill>
                            <a:schemeClr val="tx1"/>
                          </a:solidFill>
                          <a:effectLst/>
                          <a:latin typeface="+mn-lt"/>
                          <a:ea typeface="Calibri"/>
                          <a:cs typeface="Times New Roman"/>
                        </a:rPr>
                        <a:t>Meadows DL, Meadows DH, Randers J. 1992. </a:t>
                      </a:r>
                      <a:r>
                        <a:rPr lang="en-US" sz="1100" b="0" i="1" dirty="0" smtClean="0">
                          <a:solidFill>
                            <a:schemeClr val="tx1"/>
                          </a:solidFill>
                          <a:effectLst/>
                          <a:latin typeface="+mn-lt"/>
                          <a:ea typeface="Calibri"/>
                          <a:cs typeface="Times New Roman"/>
                        </a:rPr>
                        <a:t>Beyond the Limits. </a:t>
                      </a:r>
                      <a:r>
                        <a:rPr lang="en-US" sz="1100" b="0" dirty="0" smtClean="0">
                          <a:solidFill>
                            <a:schemeClr val="tx1"/>
                          </a:solidFill>
                          <a:effectLst/>
                          <a:latin typeface="+mn-lt"/>
                          <a:ea typeface="Calibri"/>
                          <a:cs typeface="Times New Roman"/>
                        </a:rPr>
                        <a:t>Post Mills, Vt.: Chelsea Green Publications.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dirty="0" smtClean="0">
                          <a:solidFill>
                            <a:schemeClr val="tx1"/>
                          </a:solidFill>
                          <a:effectLst/>
                          <a:latin typeface="+mn-lt"/>
                          <a:ea typeface="Calibri"/>
                          <a:cs typeface="Times New Roman"/>
                        </a:rPr>
                        <a:t>Meadows DL, Meadows DH, Randers J. 2005. </a:t>
                      </a:r>
                      <a:r>
                        <a:rPr lang="en-US" sz="1100" b="0" i="1" dirty="0" smtClean="0">
                          <a:solidFill>
                            <a:schemeClr val="tx1"/>
                          </a:solidFill>
                          <a:effectLst/>
                          <a:latin typeface="+mn-lt"/>
                          <a:ea typeface="Calibri"/>
                          <a:cs typeface="Times New Roman"/>
                        </a:rPr>
                        <a:t>The Limits to Growth. The 30-Year Update. </a:t>
                      </a:r>
                      <a:r>
                        <a:rPr lang="en-US" sz="1100" b="0" dirty="0" smtClean="0">
                          <a:solidFill>
                            <a:schemeClr val="tx1"/>
                          </a:solidFill>
                          <a:effectLst/>
                          <a:latin typeface="+mn-lt"/>
                          <a:ea typeface="Calibri"/>
                          <a:cs typeface="Times New Roman"/>
                        </a:rPr>
                        <a:t>United Kingdom: </a:t>
                      </a:r>
                      <a:r>
                        <a:rPr lang="en-US" sz="1100" b="0" dirty="0" err="1" smtClean="0">
                          <a:solidFill>
                            <a:schemeClr val="tx1"/>
                          </a:solidFill>
                          <a:effectLst/>
                          <a:latin typeface="+mn-lt"/>
                          <a:ea typeface="Calibri"/>
                          <a:cs typeface="Times New Roman"/>
                        </a:rPr>
                        <a:t>Earthscan</a:t>
                      </a:r>
                      <a:r>
                        <a:rPr lang="en-US" sz="1100" b="0" dirty="0" smtClean="0">
                          <a:solidFill>
                            <a:schemeClr val="tx1"/>
                          </a:solidFill>
                          <a:effectLst/>
                          <a:latin typeface="+mn-lt"/>
                          <a:ea typeface="Calibri"/>
                          <a:cs typeface="Times New Roman"/>
                        </a:rPr>
                        <a:t>.</a:t>
                      </a:r>
                      <a:r>
                        <a:rPr lang="de-CH" sz="1100" b="0" dirty="0" smtClean="0">
                          <a:solidFill>
                            <a:schemeClr val="tx1"/>
                          </a:solidFill>
                          <a:effectLst/>
                          <a:latin typeface="+mn-lt"/>
                          <a:ea typeface="Calibri"/>
                          <a:cs typeface="Times New Roman"/>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CH" sz="1100" b="0" dirty="0" smtClean="0">
                          <a:solidFill>
                            <a:schemeClr val="tx1"/>
                          </a:solidFill>
                          <a:effectLst/>
                          <a:latin typeface="+mn-lt"/>
                          <a:ea typeface="Calibri"/>
                          <a:cs typeface="Times New Roman"/>
                        </a:rPr>
                        <a:t>Pohl C, Hirsch </a:t>
                      </a:r>
                      <a:r>
                        <a:rPr lang="de-CH" sz="1100" b="0" dirty="0" err="1" smtClean="0">
                          <a:solidFill>
                            <a:schemeClr val="tx1"/>
                          </a:solidFill>
                          <a:effectLst/>
                          <a:latin typeface="+mn-lt"/>
                          <a:ea typeface="Calibri"/>
                          <a:cs typeface="Times New Roman"/>
                        </a:rPr>
                        <a:t>Hadorn</a:t>
                      </a:r>
                      <a:r>
                        <a:rPr lang="de-CH" sz="1100" b="0" dirty="0" smtClean="0">
                          <a:solidFill>
                            <a:schemeClr val="tx1"/>
                          </a:solidFill>
                          <a:effectLst/>
                          <a:latin typeface="+mn-lt"/>
                          <a:ea typeface="Calibri"/>
                          <a:cs typeface="Times New Roman"/>
                        </a:rPr>
                        <a:t> G. 2007. </a:t>
                      </a:r>
                      <a:r>
                        <a:rPr lang="de-CH" sz="1100" b="0" dirty="0" err="1" smtClean="0">
                          <a:solidFill>
                            <a:schemeClr val="tx1"/>
                          </a:solidFill>
                          <a:effectLst/>
                          <a:latin typeface="+mn-lt"/>
                          <a:ea typeface="Calibri"/>
                          <a:cs typeface="Times New Roman"/>
                        </a:rPr>
                        <a:t>Principles</a:t>
                      </a:r>
                      <a:r>
                        <a:rPr lang="de-CH" sz="1100" b="0" dirty="0" smtClean="0">
                          <a:solidFill>
                            <a:schemeClr val="tx1"/>
                          </a:solidFill>
                          <a:effectLst/>
                          <a:latin typeface="+mn-lt"/>
                          <a:ea typeface="Calibri"/>
                          <a:cs typeface="Times New Roman"/>
                        </a:rPr>
                        <a:t> </a:t>
                      </a:r>
                      <a:r>
                        <a:rPr lang="de-CH" sz="1100" b="0" dirty="0" err="1" smtClean="0">
                          <a:solidFill>
                            <a:schemeClr val="tx1"/>
                          </a:solidFill>
                          <a:effectLst/>
                          <a:latin typeface="+mn-lt"/>
                          <a:ea typeface="Calibri"/>
                          <a:cs typeface="Times New Roman"/>
                        </a:rPr>
                        <a:t>for</a:t>
                      </a:r>
                      <a:r>
                        <a:rPr lang="de-CH" sz="1100" b="0" dirty="0" smtClean="0">
                          <a:solidFill>
                            <a:schemeClr val="tx1"/>
                          </a:solidFill>
                          <a:effectLst/>
                          <a:latin typeface="+mn-lt"/>
                          <a:ea typeface="Calibri"/>
                          <a:cs typeface="Times New Roman"/>
                        </a:rPr>
                        <a:t> </a:t>
                      </a:r>
                      <a:r>
                        <a:rPr lang="de-CH" sz="1100" b="0" dirty="0" err="1" smtClean="0">
                          <a:solidFill>
                            <a:schemeClr val="tx1"/>
                          </a:solidFill>
                          <a:effectLst/>
                          <a:latin typeface="+mn-lt"/>
                          <a:ea typeface="Calibri"/>
                          <a:cs typeface="Times New Roman"/>
                        </a:rPr>
                        <a:t>Designing</a:t>
                      </a:r>
                      <a:r>
                        <a:rPr lang="de-CH" sz="1100" b="0" dirty="0" smtClean="0">
                          <a:solidFill>
                            <a:schemeClr val="tx1"/>
                          </a:solidFill>
                          <a:effectLst/>
                          <a:latin typeface="+mn-lt"/>
                          <a:ea typeface="Calibri"/>
                          <a:cs typeface="Times New Roman"/>
                        </a:rPr>
                        <a:t> </a:t>
                      </a:r>
                      <a:r>
                        <a:rPr lang="de-CH" sz="1100" b="0" dirty="0" err="1" smtClean="0">
                          <a:solidFill>
                            <a:schemeClr val="tx1"/>
                          </a:solidFill>
                          <a:effectLst/>
                          <a:latin typeface="+mn-lt"/>
                          <a:ea typeface="Calibri"/>
                          <a:cs typeface="Times New Roman"/>
                        </a:rPr>
                        <a:t>Transdisciplinary</a:t>
                      </a:r>
                      <a:r>
                        <a:rPr lang="de-CH" sz="1100" b="0" dirty="0" smtClean="0">
                          <a:solidFill>
                            <a:schemeClr val="tx1"/>
                          </a:solidFill>
                          <a:effectLst/>
                          <a:latin typeface="+mn-lt"/>
                          <a:ea typeface="Calibri"/>
                          <a:cs typeface="Times New Roman"/>
                        </a:rPr>
                        <a:t> Research. </a:t>
                      </a:r>
                      <a:r>
                        <a:rPr lang="de-CH" sz="1100" b="0" dirty="0" err="1" smtClean="0">
                          <a:solidFill>
                            <a:schemeClr val="tx1"/>
                          </a:solidFill>
                          <a:effectLst/>
                          <a:latin typeface="+mn-lt"/>
                          <a:ea typeface="Calibri"/>
                          <a:cs typeface="Times New Roman"/>
                        </a:rPr>
                        <a:t>Translated</a:t>
                      </a:r>
                      <a:r>
                        <a:rPr lang="de-CH" sz="1100" b="0" dirty="0" smtClean="0">
                          <a:solidFill>
                            <a:schemeClr val="tx1"/>
                          </a:solidFill>
                          <a:effectLst/>
                          <a:latin typeface="+mn-lt"/>
                          <a:ea typeface="Calibri"/>
                          <a:cs typeface="Times New Roman"/>
                        </a:rPr>
                        <a:t> </a:t>
                      </a:r>
                      <a:r>
                        <a:rPr lang="de-CH" sz="1100" b="0" dirty="0" err="1" smtClean="0">
                          <a:solidFill>
                            <a:schemeClr val="tx1"/>
                          </a:solidFill>
                          <a:effectLst/>
                          <a:latin typeface="+mn-lt"/>
                          <a:ea typeface="Calibri"/>
                          <a:cs typeface="Times New Roman"/>
                        </a:rPr>
                        <a:t>by</a:t>
                      </a:r>
                      <a:r>
                        <a:rPr lang="de-CH" sz="1100" b="0" dirty="0" smtClean="0">
                          <a:solidFill>
                            <a:schemeClr val="tx1"/>
                          </a:solidFill>
                          <a:effectLst/>
                          <a:latin typeface="+mn-lt"/>
                          <a:ea typeface="Calibri"/>
                          <a:cs typeface="Times New Roman"/>
                        </a:rPr>
                        <a:t> AB Zimmermann. </a:t>
                      </a:r>
                      <a:r>
                        <a:rPr lang="de-CH" sz="1100" b="0" dirty="0" err="1" smtClean="0">
                          <a:solidFill>
                            <a:schemeClr val="tx1"/>
                          </a:solidFill>
                          <a:effectLst/>
                          <a:latin typeface="+mn-lt"/>
                          <a:ea typeface="Calibri"/>
                          <a:cs typeface="Times New Roman"/>
                        </a:rPr>
                        <a:t>Munich</a:t>
                      </a:r>
                      <a:r>
                        <a:rPr lang="de-CH" sz="1100" b="0" dirty="0" smtClean="0">
                          <a:solidFill>
                            <a:schemeClr val="tx1"/>
                          </a:solidFill>
                          <a:effectLst/>
                          <a:latin typeface="+mn-lt"/>
                          <a:ea typeface="Calibri"/>
                          <a:cs typeface="Times New Roman"/>
                        </a:rPr>
                        <a:t>, Germany: </a:t>
                      </a:r>
                      <a:r>
                        <a:rPr lang="de-CH" sz="1100" b="0" dirty="0" err="1" smtClean="0">
                          <a:solidFill>
                            <a:schemeClr val="tx1"/>
                          </a:solidFill>
                          <a:effectLst/>
                          <a:latin typeface="+mn-lt"/>
                          <a:ea typeface="Calibri"/>
                          <a:cs typeface="Times New Roman"/>
                        </a:rPr>
                        <a:t>oekom</a:t>
                      </a:r>
                      <a:r>
                        <a:rPr lang="de-CH" sz="1100" b="0" dirty="0" smtClean="0">
                          <a:solidFill>
                            <a:schemeClr val="tx1"/>
                          </a:solidFill>
                          <a:effectLst/>
                          <a:latin typeface="+mn-lt"/>
                          <a:ea typeface="Calibri"/>
                          <a:cs typeface="Times New Roman"/>
                        </a:rPr>
                        <a:t>.</a:t>
                      </a:r>
                      <a:endParaRPr lang="de-CH" sz="1100" b="0" dirty="0">
                        <a:solidFill>
                          <a:schemeClr val="tx1"/>
                        </a:solidFill>
                        <a:effectLst/>
                        <a:latin typeface="+mn-lt"/>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b="0" dirty="0" err="1" smtClean="0">
                          <a:solidFill>
                            <a:schemeClr val="tx1"/>
                          </a:solidFill>
                          <a:effectLst/>
                          <a:latin typeface="+mn-lt"/>
                          <a:ea typeface="Calibri"/>
                          <a:cs typeface="Times New Roman"/>
                        </a:rPr>
                        <a:t>Proclim</a:t>
                      </a:r>
                      <a:r>
                        <a:rPr lang="en-US" sz="1100" b="0" dirty="0" smtClean="0">
                          <a:solidFill>
                            <a:schemeClr val="tx1"/>
                          </a:solidFill>
                          <a:effectLst/>
                          <a:latin typeface="+mn-lt"/>
                          <a:ea typeface="Calibri"/>
                          <a:cs typeface="Times New Roman"/>
                        </a:rPr>
                        <a:t>/CASS [Forum for Climate and Global Change/Conference of the Swiss Scientific Academies] 1997. Visions by Swiss Researchers: Research on Sustainability and Global Change – Visions in Science Policy by Swiss Researchers. Bern, Switzerland: </a:t>
                      </a:r>
                      <a:r>
                        <a:rPr lang="en-US" sz="1100" b="0" dirty="0" err="1" smtClean="0">
                          <a:solidFill>
                            <a:schemeClr val="tx1"/>
                          </a:solidFill>
                          <a:effectLst/>
                          <a:latin typeface="+mn-lt"/>
                          <a:ea typeface="Calibri"/>
                          <a:cs typeface="Times New Roman"/>
                        </a:rPr>
                        <a:t>ProClim</a:t>
                      </a:r>
                      <a:r>
                        <a:rPr lang="en-US" sz="1100" b="0" dirty="0" smtClean="0">
                          <a:solidFill>
                            <a:schemeClr val="tx1"/>
                          </a:solidFill>
                          <a:effectLst/>
                          <a:latin typeface="+mn-lt"/>
                          <a:ea typeface="Calibri"/>
                          <a:cs typeface="Times New Roman"/>
                        </a:rPr>
                        <a:t>/CASS. </a:t>
                      </a:r>
                      <a:r>
                        <a:rPr lang="en-US" sz="1100" b="0" dirty="0" smtClean="0">
                          <a:solidFill>
                            <a:schemeClr val="tx1"/>
                          </a:solidFill>
                          <a:effectLst/>
                          <a:latin typeface="+mn-lt"/>
                          <a:ea typeface="Calibri"/>
                          <a:cs typeface="Times New Roman"/>
                          <a:hlinkClick r:id="rId3"/>
                        </a:rPr>
                        <a:t>http://proclimweb.scnat.ch/portal/ressources/1122.pdf</a:t>
                      </a:r>
                      <a:r>
                        <a:rPr lang="en-US" sz="1100" b="0" dirty="0" smtClean="0">
                          <a:solidFill>
                            <a:schemeClr val="tx1"/>
                          </a:solidFill>
                          <a:effectLst/>
                          <a:latin typeface="+mn-lt"/>
                          <a:ea typeface="Calibri"/>
                          <a:cs typeface="Times New Roman"/>
                        </a:rPr>
                        <a:t>; 27.08.2017</a:t>
                      </a:r>
                      <a:r>
                        <a:rPr lang="de-CH" sz="1100" b="0" dirty="0" smtClean="0">
                          <a:solidFill>
                            <a:schemeClr val="tx1"/>
                          </a:solidFill>
                          <a:effectLst/>
                          <a:latin typeface="+mn-lt"/>
                          <a:ea typeface="Calibri"/>
                          <a:cs typeface="Times New Roman"/>
                        </a:rPr>
                        <a:t>.</a:t>
                      </a:r>
                      <a:endParaRPr lang="de-CH" sz="1100" b="0" dirty="0">
                        <a:solidFill>
                          <a:schemeClr val="tx1"/>
                        </a:solidFill>
                        <a:effectLst/>
                        <a:latin typeface="+mn-lt"/>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CH" sz="1100" b="0" dirty="0" err="1">
                          <a:solidFill>
                            <a:schemeClr val="tx1"/>
                          </a:solidFill>
                          <a:effectLst/>
                          <a:latin typeface="+mn-lt"/>
                          <a:ea typeface="Calibri"/>
                          <a:cs typeface="Times New Roman"/>
                        </a:rPr>
                        <a:t>Randers</a:t>
                      </a:r>
                      <a:r>
                        <a:rPr lang="de-CH" sz="1100" b="0" dirty="0">
                          <a:solidFill>
                            <a:schemeClr val="tx1"/>
                          </a:solidFill>
                          <a:effectLst/>
                          <a:latin typeface="+mn-lt"/>
                          <a:ea typeface="Calibri"/>
                          <a:cs typeface="Times New Roman"/>
                        </a:rPr>
                        <a:t> J. 2012. </a:t>
                      </a:r>
                      <a:r>
                        <a:rPr lang="de-CH" sz="1100" b="0" i="1" dirty="0">
                          <a:solidFill>
                            <a:schemeClr val="tx1"/>
                          </a:solidFill>
                          <a:effectLst/>
                          <a:latin typeface="+mn-lt"/>
                          <a:ea typeface="Calibri"/>
                          <a:cs typeface="Times New Roman"/>
                        </a:rPr>
                        <a:t>2052</a:t>
                      </a:r>
                      <a:r>
                        <a:rPr lang="de-CH" sz="1100" b="0" i="1" baseline="0" dirty="0">
                          <a:solidFill>
                            <a:schemeClr val="tx1"/>
                          </a:solidFill>
                          <a:effectLst/>
                          <a:latin typeface="+mn-lt"/>
                          <a:ea typeface="Calibri"/>
                          <a:cs typeface="Times New Roman"/>
                        </a:rPr>
                        <a:t>. Der neue Bericht an den Club </a:t>
                      </a:r>
                      <a:r>
                        <a:rPr lang="de-CH" sz="1100" b="0" i="1" baseline="0" dirty="0" err="1">
                          <a:solidFill>
                            <a:schemeClr val="tx1"/>
                          </a:solidFill>
                          <a:effectLst/>
                          <a:latin typeface="+mn-lt"/>
                          <a:ea typeface="Calibri"/>
                          <a:cs typeface="Times New Roman"/>
                        </a:rPr>
                        <a:t>of</a:t>
                      </a:r>
                      <a:r>
                        <a:rPr lang="de-CH" sz="1100" b="0" i="1" baseline="0" dirty="0">
                          <a:solidFill>
                            <a:schemeClr val="tx1"/>
                          </a:solidFill>
                          <a:effectLst/>
                          <a:latin typeface="+mn-lt"/>
                          <a:ea typeface="Calibri"/>
                          <a:cs typeface="Times New Roman"/>
                        </a:rPr>
                        <a:t> </a:t>
                      </a:r>
                      <a:r>
                        <a:rPr lang="de-CH" sz="1100" b="0" i="1" baseline="0" dirty="0" err="1">
                          <a:solidFill>
                            <a:schemeClr val="tx1"/>
                          </a:solidFill>
                          <a:effectLst/>
                          <a:latin typeface="+mn-lt"/>
                          <a:ea typeface="Calibri"/>
                          <a:cs typeface="Times New Roman"/>
                        </a:rPr>
                        <a:t>Rome</a:t>
                      </a:r>
                      <a:r>
                        <a:rPr lang="de-CH" sz="1100" b="0" i="1" baseline="0" dirty="0">
                          <a:solidFill>
                            <a:schemeClr val="tx1"/>
                          </a:solidFill>
                          <a:effectLst/>
                          <a:latin typeface="+mn-lt"/>
                          <a:ea typeface="Calibri"/>
                          <a:cs typeface="Times New Roman"/>
                        </a:rPr>
                        <a:t>. </a:t>
                      </a:r>
                      <a:r>
                        <a:rPr lang="de-CH" sz="1100" b="0" i="1" dirty="0">
                          <a:solidFill>
                            <a:schemeClr val="tx1"/>
                          </a:solidFill>
                          <a:effectLst/>
                          <a:latin typeface="+mn-lt"/>
                          <a:ea typeface="Calibri"/>
                          <a:cs typeface="Times New Roman"/>
                        </a:rPr>
                        <a:t>Eine globale Prognose für die nächsten 40 Jahre. </a:t>
                      </a:r>
                      <a:r>
                        <a:rPr lang="de-CH" sz="1100" b="0" dirty="0">
                          <a:solidFill>
                            <a:schemeClr val="tx1"/>
                          </a:solidFill>
                          <a:effectLst/>
                          <a:latin typeface="+mn-lt"/>
                          <a:ea typeface="Calibri"/>
                          <a:cs typeface="Times New Roman"/>
                        </a:rPr>
                        <a:t>München:</a:t>
                      </a:r>
                      <a:r>
                        <a:rPr lang="de-CH" sz="1100" b="0" baseline="0" dirty="0">
                          <a:solidFill>
                            <a:schemeClr val="tx1"/>
                          </a:solidFill>
                          <a:effectLst/>
                          <a:latin typeface="+mn-lt"/>
                          <a:ea typeface="Calibri"/>
                          <a:cs typeface="Times New Roman"/>
                        </a:rPr>
                        <a:t> </a:t>
                      </a:r>
                      <a:r>
                        <a:rPr lang="de-CH" sz="1100" b="0" baseline="0" dirty="0" err="1">
                          <a:solidFill>
                            <a:schemeClr val="tx1"/>
                          </a:solidFill>
                          <a:effectLst/>
                          <a:latin typeface="+mn-lt"/>
                          <a:ea typeface="Calibri"/>
                          <a:cs typeface="Times New Roman"/>
                        </a:rPr>
                        <a:t>oekom</a:t>
                      </a:r>
                      <a:r>
                        <a:rPr lang="de-CH" sz="1100" b="0" baseline="0" dirty="0">
                          <a:solidFill>
                            <a:schemeClr val="tx1"/>
                          </a:solidFill>
                          <a:effectLst/>
                          <a:latin typeface="+mn-lt"/>
                          <a:ea typeface="Calibri"/>
                          <a:cs typeface="Times New Roman"/>
                        </a:rPr>
                        <a:t>.</a:t>
                      </a:r>
                      <a:endParaRPr lang="de-CH" sz="1100" b="0" dirty="0">
                        <a:solidFill>
                          <a:schemeClr val="tx1"/>
                        </a:solidFill>
                        <a:effectLst/>
                        <a:latin typeface="+mn-lt"/>
                        <a:ea typeface="Calibri"/>
                        <a:cs typeface="Times New Roman"/>
                      </a:endParaRPr>
                    </a:p>
                    <a:p>
                      <a:pPr marL="342900" lvl="0" indent="-342900">
                        <a:spcAft>
                          <a:spcPts val="0"/>
                        </a:spcAft>
                        <a:buFont typeface="Wingdings" panose="05000000000000000000" pitchFamily="2" charset="2"/>
                        <a:buChar char="§"/>
                      </a:pPr>
                      <a:r>
                        <a:rPr lang="en-US" sz="1100" b="0" dirty="0" err="1" smtClean="0">
                          <a:solidFill>
                            <a:schemeClr val="tx1"/>
                          </a:solidFill>
                          <a:effectLst/>
                          <a:latin typeface="+mn-lt"/>
                          <a:ea typeface="Calibri"/>
                          <a:cs typeface="Times New Roman"/>
                        </a:rPr>
                        <a:t>Raworth</a:t>
                      </a:r>
                      <a:r>
                        <a:rPr lang="en-US" sz="1100" b="0" dirty="0" smtClean="0">
                          <a:solidFill>
                            <a:schemeClr val="tx1"/>
                          </a:solidFill>
                          <a:effectLst/>
                          <a:latin typeface="+mn-lt"/>
                          <a:ea typeface="Calibri"/>
                          <a:cs typeface="Times New Roman"/>
                        </a:rPr>
                        <a:t> K. 2012. </a:t>
                      </a:r>
                      <a:r>
                        <a:rPr lang="en-US" sz="1100" b="0" i="1" dirty="0" smtClean="0">
                          <a:solidFill>
                            <a:schemeClr val="tx1"/>
                          </a:solidFill>
                          <a:effectLst/>
                          <a:latin typeface="+mn-lt"/>
                          <a:ea typeface="Calibri"/>
                          <a:cs typeface="Times New Roman"/>
                        </a:rPr>
                        <a:t>A Safe and Just Space for Humanity. Can We Live Within the Doughnut? </a:t>
                      </a:r>
                      <a:r>
                        <a:rPr lang="en-US" sz="1100" b="0" dirty="0" smtClean="0">
                          <a:solidFill>
                            <a:schemeClr val="tx1"/>
                          </a:solidFill>
                          <a:effectLst/>
                          <a:latin typeface="+mn-lt"/>
                          <a:ea typeface="Calibri"/>
                          <a:cs typeface="Times New Roman"/>
                        </a:rPr>
                        <a:t>Cowley, Oxford: Oxfam. </a:t>
                      </a:r>
                      <a:r>
                        <a:rPr lang="en-US" sz="1100" b="0" dirty="0" smtClean="0">
                          <a:solidFill>
                            <a:schemeClr val="tx1"/>
                          </a:solidFill>
                          <a:effectLst/>
                          <a:latin typeface="+mn-lt"/>
                          <a:ea typeface="Calibri"/>
                          <a:cs typeface="Times New Roman"/>
                          <a:hlinkClick r:id="rId4"/>
                        </a:rPr>
                        <a:t>www.oxfam.org/sites/www.oxfam.org/files/file_attachments/dp-a-safe-and-just-space-for-humanity-130212-en_5.pdf</a:t>
                      </a:r>
                      <a:r>
                        <a:rPr lang="en-US" sz="1100" b="0" dirty="0" smtClean="0">
                          <a:solidFill>
                            <a:schemeClr val="tx1"/>
                          </a:solidFill>
                          <a:effectLst/>
                          <a:latin typeface="+mn-lt"/>
                          <a:ea typeface="Calibri"/>
                          <a:cs typeface="Times New Roman"/>
                        </a:rPr>
                        <a:t>; 27.08.2017.</a:t>
                      </a:r>
                    </a:p>
                    <a:p>
                      <a:pPr marL="342900" lvl="0" indent="-342900">
                        <a:spcAft>
                          <a:spcPts val="0"/>
                        </a:spcAft>
                        <a:buFont typeface="Wingdings" panose="05000000000000000000" pitchFamily="2" charset="2"/>
                        <a:buChar char="§"/>
                      </a:pPr>
                      <a:r>
                        <a:rPr lang="en-US" sz="1100" b="0" dirty="0" err="1" smtClean="0">
                          <a:solidFill>
                            <a:schemeClr val="tx1"/>
                          </a:solidFill>
                          <a:effectLst/>
                          <a:latin typeface="+mn-lt"/>
                          <a:ea typeface="Calibri"/>
                          <a:cs typeface="Times New Roman"/>
                        </a:rPr>
                        <a:t>Rawoth</a:t>
                      </a:r>
                      <a:r>
                        <a:rPr lang="en-US" sz="1100" b="0" dirty="0" smtClean="0">
                          <a:solidFill>
                            <a:schemeClr val="tx1"/>
                          </a:solidFill>
                          <a:effectLst/>
                          <a:latin typeface="+mn-lt"/>
                          <a:ea typeface="Calibri"/>
                          <a:cs typeface="Times New Roman"/>
                        </a:rPr>
                        <a:t> K. 2017. What on Earth is the Doughnut?… </a:t>
                      </a:r>
                      <a:r>
                        <a:rPr lang="en-US" sz="1100" b="0" i="1" dirty="0" smtClean="0">
                          <a:solidFill>
                            <a:schemeClr val="tx1"/>
                          </a:solidFill>
                          <a:effectLst/>
                          <a:latin typeface="+mn-lt"/>
                          <a:ea typeface="Calibri"/>
                          <a:cs typeface="Times New Roman"/>
                        </a:rPr>
                        <a:t>Exploring Doughnut Economics. </a:t>
                      </a:r>
                      <a:r>
                        <a:rPr lang="en-US" sz="1100" b="0" dirty="0" smtClean="0">
                          <a:solidFill>
                            <a:schemeClr val="tx1"/>
                          </a:solidFill>
                          <a:effectLst/>
                          <a:latin typeface="+mn-lt"/>
                          <a:ea typeface="Calibri"/>
                          <a:cs typeface="Times New Roman"/>
                          <a:hlinkClick r:id="rId5"/>
                        </a:rPr>
                        <a:t>https://www.kateraworth.com/doughnut/</a:t>
                      </a:r>
                      <a:r>
                        <a:rPr lang="en-US" sz="1100" b="0" dirty="0" smtClean="0">
                          <a:solidFill>
                            <a:schemeClr val="tx1"/>
                          </a:solidFill>
                          <a:effectLst/>
                          <a:latin typeface="+mn-lt"/>
                          <a:ea typeface="Calibri"/>
                          <a:cs typeface="Times New Roman"/>
                        </a:rPr>
                        <a:t>; 27.08.2017.</a:t>
                      </a:r>
                      <a:endParaRPr lang="de-CH" sz="1100" b="0" dirty="0" smtClean="0">
                        <a:solidFill>
                          <a:schemeClr val="tx1"/>
                        </a:solidFill>
                        <a:effectLst/>
                        <a:latin typeface="+mn-lt"/>
                        <a:ea typeface="Calibri"/>
                        <a:cs typeface="Times New Roman"/>
                      </a:endParaRPr>
                    </a:p>
                    <a:p>
                      <a:pPr marL="342900" lvl="0" indent="-342900">
                        <a:spcAft>
                          <a:spcPts val="0"/>
                        </a:spcAft>
                        <a:buFont typeface="Wingdings" panose="05000000000000000000" pitchFamily="2" charset="2"/>
                        <a:buChar char="§"/>
                      </a:pPr>
                      <a:r>
                        <a:rPr lang="de-CH" sz="1100" b="0" dirty="0" smtClean="0">
                          <a:solidFill>
                            <a:schemeClr val="tx1"/>
                          </a:solidFill>
                          <a:effectLst/>
                          <a:latin typeface="+mn-lt"/>
                          <a:ea typeface="Calibri"/>
                          <a:cs typeface="Times New Roman"/>
                        </a:rPr>
                        <a:t>Rockström J, Steffen W, </a:t>
                      </a:r>
                      <a:r>
                        <a:rPr lang="de-CH" sz="1100" b="0" dirty="0" err="1" smtClean="0">
                          <a:solidFill>
                            <a:schemeClr val="tx1"/>
                          </a:solidFill>
                          <a:effectLst/>
                          <a:latin typeface="+mn-lt"/>
                          <a:ea typeface="Calibri"/>
                          <a:cs typeface="Times New Roman"/>
                        </a:rPr>
                        <a:t>Noone</a:t>
                      </a:r>
                      <a:r>
                        <a:rPr lang="de-CH" sz="1100" b="0" dirty="0" smtClean="0">
                          <a:solidFill>
                            <a:schemeClr val="tx1"/>
                          </a:solidFill>
                          <a:effectLst/>
                          <a:latin typeface="+mn-lt"/>
                          <a:ea typeface="Calibri"/>
                          <a:cs typeface="Times New Roman"/>
                        </a:rPr>
                        <a:t> K, Persson A, </a:t>
                      </a:r>
                      <a:r>
                        <a:rPr lang="de-CH" sz="1100" b="0" dirty="0" err="1" smtClean="0">
                          <a:solidFill>
                            <a:schemeClr val="tx1"/>
                          </a:solidFill>
                          <a:effectLst/>
                          <a:latin typeface="+mn-lt"/>
                          <a:ea typeface="Calibri"/>
                          <a:cs typeface="Times New Roman"/>
                        </a:rPr>
                        <a:t>Chapin</a:t>
                      </a:r>
                      <a:r>
                        <a:rPr lang="de-CH" sz="1100" b="0" dirty="0" smtClean="0">
                          <a:solidFill>
                            <a:schemeClr val="tx1"/>
                          </a:solidFill>
                          <a:effectLst/>
                          <a:latin typeface="+mn-lt"/>
                          <a:ea typeface="Calibri"/>
                          <a:cs typeface="Times New Roman"/>
                        </a:rPr>
                        <a:t> FS, </a:t>
                      </a:r>
                      <a:r>
                        <a:rPr lang="de-CH" sz="1100" b="0" dirty="0" err="1" smtClean="0">
                          <a:solidFill>
                            <a:schemeClr val="tx1"/>
                          </a:solidFill>
                          <a:effectLst/>
                          <a:latin typeface="+mn-lt"/>
                          <a:ea typeface="Calibri"/>
                          <a:cs typeface="Times New Roman"/>
                        </a:rPr>
                        <a:t>Lambin</a:t>
                      </a:r>
                      <a:r>
                        <a:rPr lang="de-CH" sz="1100" b="0" dirty="0" smtClean="0">
                          <a:solidFill>
                            <a:schemeClr val="tx1"/>
                          </a:solidFill>
                          <a:effectLst/>
                          <a:latin typeface="+mn-lt"/>
                          <a:ea typeface="Calibri"/>
                          <a:cs typeface="Times New Roman"/>
                        </a:rPr>
                        <a:t> EF, </a:t>
                      </a:r>
                      <a:r>
                        <a:rPr lang="de-CH" sz="1100" b="0" dirty="0" err="1" smtClean="0">
                          <a:solidFill>
                            <a:schemeClr val="tx1"/>
                          </a:solidFill>
                          <a:effectLst/>
                          <a:latin typeface="+mn-lt"/>
                          <a:ea typeface="Calibri"/>
                          <a:cs typeface="Times New Roman"/>
                        </a:rPr>
                        <a:t>Lenton</a:t>
                      </a:r>
                      <a:r>
                        <a:rPr lang="de-CH" sz="1100" b="0" dirty="0" smtClean="0">
                          <a:solidFill>
                            <a:schemeClr val="tx1"/>
                          </a:solidFill>
                          <a:effectLst/>
                          <a:latin typeface="+mn-lt"/>
                          <a:ea typeface="Calibri"/>
                          <a:cs typeface="Times New Roman"/>
                        </a:rPr>
                        <a:t> TM, Scheffer M, Folke C, </a:t>
                      </a:r>
                      <a:r>
                        <a:rPr lang="de-CH" sz="1100" b="0" dirty="0" err="1" smtClean="0">
                          <a:solidFill>
                            <a:schemeClr val="tx1"/>
                          </a:solidFill>
                          <a:effectLst/>
                          <a:latin typeface="+mn-lt"/>
                          <a:ea typeface="Calibri"/>
                          <a:cs typeface="Times New Roman"/>
                        </a:rPr>
                        <a:t>Schellnhuber</a:t>
                      </a:r>
                      <a:r>
                        <a:rPr lang="de-CH" sz="1100" b="0" dirty="0" smtClean="0">
                          <a:solidFill>
                            <a:schemeClr val="tx1"/>
                          </a:solidFill>
                          <a:effectLst/>
                          <a:latin typeface="+mn-lt"/>
                          <a:ea typeface="Calibri"/>
                          <a:cs typeface="Times New Roman"/>
                        </a:rPr>
                        <a:t> HJ et al. 2009. A </a:t>
                      </a:r>
                      <a:r>
                        <a:rPr lang="de-CH" sz="1100" b="0" dirty="0" err="1" smtClean="0">
                          <a:solidFill>
                            <a:schemeClr val="tx1"/>
                          </a:solidFill>
                          <a:effectLst/>
                          <a:latin typeface="+mn-lt"/>
                          <a:ea typeface="Calibri"/>
                          <a:cs typeface="Times New Roman"/>
                        </a:rPr>
                        <a:t>safe</a:t>
                      </a:r>
                      <a:r>
                        <a:rPr lang="de-CH" sz="1100" b="0" dirty="0" smtClean="0">
                          <a:solidFill>
                            <a:schemeClr val="tx1"/>
                          </a:solidFill>
                          <a:effectLst/>
                          <a:latin typeface="+mn-lt"/>
                          <a:ea typeface="Calibri"/>
                          <a:cs typeface="Times New Roman"/>
                        </a:rPr>
                        <a:t> </a:t>
                      </a:r>
                      <a:r>
                        <a:rPr lang="de-CH" sz="1100" b="0" dirty="0" err="1" smtClean="0">
                          <a:solidFill>
                            <a:schemeClr val="tx1"/>
                          </a:solidFill>
                          <a:effectLst/>
                          <a:latin typeface="+mn-lt"/>
                          <a:ea typeface="Calibri"/>
                          <a:cs typeface="Times New Roman"/>
                        </a:rPr>
                        <a:t>operating</a:t>
                      </a:r>
                      <a:r>
                        <a:rPr lang="de-CH" sz="1100" b="0" dirty="0" smtClean="0">
                          <a:solidFill>
                            <a:schemeClr val="tx1"/>
                          </a:solidFill>
                          <a:effectLst/>
                          <a:latin typeface="+mn-lt"/>
                          <a:ea typeface="Calibri"/>
                          <a:cs typeface="Times New Roman"/>
                        </a:rPr>
                        <a:t> </a:t>
                      </a:r>
                      <a:r>
                        <a:rPr lang="de-CH" sz="1100" b="0" dirty="0" err="1" smtClean="0">
                          <a:solidFill>
                            <a:schemeClr val="tx1"/>
                          </a:solidFill>
                          <a:effectLst/>
                          <a:latin typeface="+mn-lt"/>
                          <a:ea typeface="Calibri"/>
                          <a:cs typeface="Times New Roman"/>
                        </a:rPr>
                        <a:t>space</a:t>
                      </a:r>
                      <a:r>
                        <a:rPr lang="de-CH" sz="1100" b="0" dirty="0" smtClean="0">
                          <a:solidFill>
                            <a:schemeClr val="tx1"/>
                          </a:solidFill>
                          <a:effectLst/>
                          <a:latin typeface="+mn-lt"/>
                          <a:ea typeface="Calibri"/>
                          <a:cs typeface="Times New Roman"/>
                        </a:rPr>
                        <a:t> </a:t>
                      </a:r>
                      <a:r>
                        <a:rPr lang="de-CH" sz="1100" b="0" dirty="0" err="1" smtClean="0">
                          <a:solidFill>
                            <a:schemeClr val="tx1"/>
                          </a:solidFill>
                          <a:effectLst/>
                          <a:latin typeface="+mn-lt"/>
                          <a:ea typeface="Calibri"/>
                          <a:cs typeface="Times New Roman"/>
                        </a:rPr>
                        <a:t>for</a:t>
                      </a:r>
                      <a:r>
                        <a:rPr lang="de-CH" sz="1100" b="0" dirty="0" smtClean="0">
                          <a:solidFill>
                            <a:schemeClr val="tx1"/>
                          </a:solidFill>
                          <a:effectLst/>
                          <a:latin typeface="+mn-lt"/>
                          <a:ea typeface="Calibri"/>
                          <a:cs typeface="Times New Roman"/>
                        </a:rPr>
                        <a:t> </a:t>
                      </a:r>
                      <a:r>
                        <a:rPr lang="de-CH" sz="1100" b="0" dirty="0" err="1" smtClean="0">
                          <a:solidFill>
                            <a:schemeClr val="tx1"/>
                          </a:solidFill>
                          <a:effectLst/>
                          <a:latin typeface="+mn-lt"/>
                          <a:ea typeface="Calibri"/>
                          <a:cs typeface="Times New Roman"/>
                        </a:rPr>
                        <a:t>humanity</a:t>
                      </a:r>
                      <a:r>
                        <a:rPr lang="de-CH" sz="1100" b="0" dirty="0" smtClean="0">
                          <a:solidFill>
                            <a:schemeClr val="tx1"/>
                          </a:solidFill>
                          <a:effectLst/>
                          <a:latin typeface="+mn-lt"/>
                          <a:ea typeface="Calibri"/>
                          <a:cs typeface="Times New Roman"/>
                        </a:rPr>
                        <a:t>. </a:t>
                      </a:r>
                      <a:r>
                        <a:rPr lang="de-CH" sz="1100" b="0" i="1" dirty="0" smtClean="0">
                          <a:solidFill>
                            <a:schemeClr val="tx1"/>
                          </a:solidFill>
                          <a:effectLst/>
                          <a:latin typeface="+mn-lt"/>
                          <a:ea typeface="Calibri"/>
                          <a:cs typeface="Times New Roman"/>
                        </a:rPr>
                        <a:t>Nature</a:t>
                      </a:r>
                      <a:r>
                        <a:rPr lang="de-CH" sz="1100" b="0" dirty="0" smtClean="0">
                          <a:solidFill>
                            <a:schemeClr val="tx1"/>
                          </a:solidFill>
                          <a:effectLst/>
                          <a:latin typeface="+mn-lt"/>
                          <a:ea typeface="Calibri"/>
                          <a:cs typeface="Times New Roman"/>
                        </a:rPr>
                        <a:t> 461(7263):472–475.</a:t>
                      </a:r>
                    </a:p>
                    <a:p>
                      <a:pPr marL="342900" lvl="0" indent="-342900">
                        <a:spcAft>
                          <a:spcPts val="0"/>
                        </a:spcAft>
                        <a:buFont typeface="Wingdings" panose="05000000000000000000" pitchFamily="2" charset="2"/>
                        <a:buChar char="§"/>
                      </a:pPr>
                      <a:r>
                        <a:rPr lang="de-CH" sz="1100" b="0" dirty="0" smtClean="0">
                          <a:solidFill>
                            <a:schemeClr val="tx1"/>
                          </a:solidFill>
                          <a:effectLst/>
                          <a:latin typeface="+mn-lt"/>
                          <a:ea typeface="Calibri"/>
                          <a:cs typeface="Times New Roman"/>
                        </a:rPr>
                        <a:t>Schweizerische </a:t>
                      </a:r>
                      <a:r>
                        <a:rPr lang="de-CH" sz="1100" b="0" dirty="0">
                          <a:solidFill>
                            <a:schemeClr val="tx1"/>
                          </a:solidFill>
                          <a:effectLst/>
                          <a:latin typeface="+mn-lt"/>
                          <a:ea typeface="Calibri"/>
                          <a:cs typeface="Times New Roman"/>
                        </a:rPr>
                        <a:t>Eidgenossenschaft. 2016. </a:t>
                      </a:r>
                      <a:r>
                        <a:rPr lang="de-CH" sz="1100" b="0" i="1" dirty="0">
                          <a:solidFill>
                            <a:schemeClr val="tx1"/>
                          </a:solidFill>
                          <a:effectLst/>
                          <a:latin typeface="+mn-lt"/>
                          <a:ea typeface="Calibri"/>
                          <a:cs typeface="Times New Roman"/>
                        </a:rPr>
                        <a:t>Die 17 Ziele für nachhaltige Entwicklung. </a:t>
                      </a:r>
                      <a:r>
                        <a:rPr lang="de-CH" sz="1100" b="0" dirty="0">
                          <a:solidFill>
                            <a:schemeClr val="tx1"/>
                          </a:solidFill>
                          <a:effectLst/>
                          <a:latin typeface="+mn-lt"/>
                          <a:ea typeface="Calibri"/>
                          <a:cs typeface="Times New Roman"/>
                        </a:rPr>
                        <a:t>[Internet]. Bern. https://www.eda.admin.ch/post2015/de/home/ziele/die-17-ziele-fuer-eine-nachhaltige-entwicklung.html; 20.04.2016.</a:t>
                      </a:r>
                    </a:p>
                    <a:p>
                      <a:pPr marL="342900" lvl="0" indent="-342900">
                        <a:spcAft>
                          <a:spcPts val="0"/>
                        </a:spcAft>
                        <a:buFont typeface="Wingdings" panose="05000000000000000000" pitchFamily="2" charset="2"/>
                        <a:buChar char="§"/>
                      </a:pPr>
                      <a:r>
                        <a:rPr lang="en-US" sz="1100" b="0" dirty="0">
                          <a:solidFill>
                            <a:schemeClr val="tx1"/>
                          </a:solidFill>
                          <a:effectLst/>
                          <a:latin typeface="+mn-lt"/>
                          <a:ea typeface="Calibri"/>
                          <a:cs typeface="Times New Roman"/>
                        </a:rPr>
                        <a:t>UN [United Nations]. 2016. </a:t>
                      </a:r>
                      <a:r>
                        <a:rPr lang="en-US" sz="1100" b="0" i="1" dirty="0">
                          <a:solidFill>
                            <a:schemeClr val="tx1"/>
                          </a:solidFill>
                          <a:effectLst/>
                          <a:latin typeface="+mn-lt"/>
                          <a:ea typeface="Calibri"/>
                          <a:cs typeface="Times New Roman"/>
                        </a:rPr>
                        <a:t>We Can End Poverty. Millennium Development Goals and Beyond 2015. </a:t>
                      </a:r>
                      <a:r>
                        <a:rPr lang="en-US" sz="1100" b="0" dirty="0">
                          <a:solidFill>
                            <a:schemeClr val="tx1"/>
                          </a:solidFill>
                          <a:effectLst/>
                          <a:latin typeface="+mn-lt"/>
                          <a:ea typeface="Calibri"/>
                          <a:cs typeface="Times New Roman"/>
                        </a:rPr>
                        <a:t>New York: United Nations. [Internet]. http://www.un.org/millenniumgoals/; 30.04.2015.</a:t>
                      </a:r>
                    </a:p>
                    <a:p>
                      <a:pPr marL="342900" lvl="0" indent="-342900">
                        <a:spcAft>
                          <a:spcPts val="0"/>
                        </a:spcAft>
                        <a:buFont typeface="Wingdings" panose="05000000000000000000" pitchFamily="2" charset="2"/>
                        <a:buChar char="§"/>
                      </a:pPr>
                      <a:r>
                        <a:rPr lang="en-US" sz="1100" b="0" dirty="0">
                          <a:solidFill>
                            <a:schemeClr val="tx1"/>
                          </a:solidFill>
                          <a:effectLst/>
                          <a:latin typeface="+mn-lt"/>
                          <a:ea typeface="Calibri"/>
                          <a:cs typeface="Times New Roman"/>
                        </a:rPr>
                        <a:t>UN [United Nations] General Assembly. 2015. </a:t>
                      </a:r>
                      <a:r>
                        <a:rPr lang="en-US" sz="1100" b="0" i="1" dirty="0">
                          <a:solidFill>
                            <a:schemeClr val="tx1"/>
                          </a:solidFill>
                          <a:effectLst/>
                          <a:latin typeface="+mn-lt"/>
                          <a:ea typeface="Calibri"/>
                          <a:cs typeface="Times New Roman"/>
                        </a:rPr>
                        <a:t>Transforming Our World: The 2030 Agenda for Sustainable Development. </a:t>
                      </a:r>
                      <a:r>
                        <a:rPr lang="en-US" sz="1100" b="0" dirty="0">
                          <a:solidFill>
                            <a:schemeClr val="tx1"/>
                          </a:solidFill>
                          <a:effectLst/>
                          <a:latin typeface="+mn-lt"/>
                          <a:ea typeface="Calibri"/>
                          <a:cs typeface="Times New Roman"/>
                        </a:rPr>
                        <a:t>New York: United Nations. https://sustainabledevelopment.un.org/post2015/transformingourworld/publication; 20.04.2016.</a:t>
                      </a:r>
                    </a:p>
                    <a:p>
                      <a:pPr marL="342900" lvl="0" indent="-342900">
                        <a:spcAft>
                          <a:spcPts val="0"/>
                        </a:spcAft>
                        <a:buFont typeface="Wingdings" panose="05000000000000000000" pitchFamily="2" charset="2"/>
                        <a:buChar char="§"/>
                      </a:pPr>
                      <a:r>
                        <a:rPr lang="en-US" sz="1100" b="0" dirty="0">
                          <a:solidFill>
                            <a:schemeClr val="tx1"/>
                          </a:solidFill>
                          <a:effectLst/>
                          <a:latin typeface="+mn-lt"/>
                          <a:ea typeface="Calibri"/>
                          <a:cs typeface="Times New Roman"/>
                        </a:rPr>
                        <a:t>UNDP [United Nations Development </a:t>
                      </a:r>
                      <a:r>
                        <a:rPr lang="en-US" sz="1100" b="0" dirty="0" err="1">
                          <a:solidFill>
                            <a:schemeClr val="tx1"/>
                          </a:solidFill>
                          <a:effectLst/>
                          <a:latin typeface="+mn-lt"/>
                          <a:ea typeface="Calibri"/>
                          <a:cs typeface="Times New Roman"/>
                        </a:rPr>
                        <a:t>Programme</a:t>
                      </a:r>
                      <a:r>
                        <a:rPr lang="en-US" sz="1100" b="0" dirty="0">
                          <a:solidFill>
                            <a:schemeClr val="tx1"/>
                          </a:solidFill>
                          <a:effectLst/>
                          <a:latin typeface="+mn-lt"/>
                          <a:ea typeface="Calibri"/>
                          <a:cs typeface="Times New Roman"/>
                        </a:rPr>
                        <a:t>]. 2015. </a:t>
                      </a:r>
                      <a:r>
                        <a:rPr lang="en-US" sz="1100" b="0" i="1" dirty="0">
                          <a:solidFill>
                            <a:schemeClr val="tx1"/>
                          </a:solidFill>
                          <a:effectLst/>
                          <a:latin typeface="+mn-lt"/>
                          <a:ea typeface="Calibri"/>
                          <a:cs typeface="Times New Roman"/>
                        </a:rPr>
                        <a:t>Human Development Index (HDI) </a:t>
                      </a:r>
                      <a:r>
                        <a:rPr lang="en-US" sz="1100" b="0" dirty="0">
                          <a:solidFill>
                            <a:schemeClr val="tx1"/>
                          </a:solidFill>
                          <a:effectLst/>
                          <a:latin typeface="+mn-lt"/>
                          <a:ea typeface="Calibri"/>
                          <a:cs typeface="Times New Roman"/>
                        </a:rPr>
                        <a:t>[Internet]. New York: UNDP. http://hdr.undp.org/en/content/human-development-index-hdi; 20.04.2016. </a:t>
                      </a:r>
                    </a:p>
                    <a:p>
                      <a:pPr marL="342900" lvl="0" indent="-342900">
                        <a:spcAft>
                          <a:spcPts val="0"/>
                        </a:spcAft>
                        <a:buFont typeface="Wingdings" panose="05000000000000000000" pitchFamily="2" charset="2"/>
                        <a:buChar char="§"/>
                      </a:pPr>
                      <a:r>
                        <a:rPr lang="de-CH" sz="1100" b="0" dirty="0">
                          <a:solidFill>
                            <a:schemeClr val="tx1"/>
                          </a:solidFill>
                          <a:effectLst/>
                          <a:latin typeface="+mn-lt"/>
                          <a:ea typeface="Calibri"/>
                          <a:cs typeface="Times New Roman"/>
                        </a:rPr>
                        <a:t>Wackernagel M, Beyers B. 2010. </a:t>
                      </a:r>
                      <a:r>
                        <a:rPr lang="de-CH" sz="1100" b="0" i="1" dirty="0">
                          <a:solidFill>
                            <a:schemeClr val="tx1"/>
                          </a:solidFill>
                          <a:effectLst/>
                          <a:latin typeface="+mn-lt"/>
                          <a:ea typeface="Calibri"/>
                          <a:cs typeface="Times New Roman"/>
                        </a:rPr>
                        <a:t>Der </a:t>
                      </a:r>
                      <a:r>
                        <a:rPr lang="de-CH" sz="1100" b="0" i="1" dirty="0" err="1">
                          <a:solidFill>
                            <a:schemeClr val="tx1"/>
                          </a:solidFill>
                          <a:effectLst/>
                          <a:latin typeface="+mn-lt"/>
                          <a:ea typeface="Calibri"/>
                          <a:cs typeface="Times New Roman"/>
                        </a:rPr>
                        <a:t>Ecological</a:t>
                      </a:r>
                      <a:r>
                        <a:rPr lang="de-CH" sz="1100" b="0" i="1" dirty="0">
                          <a:solidFill>
                            <a:schemeClr val="tx1"/>
                          </a:solidFill>
                          <a:effectLst/>
                          <a:latin typeface="+mn-lt"/>
                          <a:ea typeface="Calibri"/>
                          <a:cs typeface="Times New Roman"/>
                        </a:rPr>
                        <a:t> </a:t>
                      </a:r>
                      <a:r>
                        <a:rPr lang="de-CH" sz="1100" b="0" i="1" dirty="0" err="1">
                          <a:solidFill>
                            <a:schemeClr val="tx1"/>
                          </a:solidFill>
                          <a:effectLst/>
                          <a:latin typeface="+mn-lt"/>
                          <a:ea typeface="Calibri"/>
                          <a:cs typeface="Times New Roman"/>
                        </a:rPr>
                        <a:t>Footprint</a:t>
                      </a:r>
                      <a:r>
                        <a:rPr lang="de-CH" sz="1100" b="0" i="1" dirty="0">
                          <a:solidFill>
                            <a:schemeClr val="tx1"/>
                          </a:solidFill>
                          <a:effectLst/>
                          <a:latin typeface="+mn-lt"/>
                          <a:ea typeface="Calibri"/>
                          <a:cs typeface="Times New Roman"/>
                        </a:rPr>
                        <a:t>. Die Welt neu vermessen. </a:t>
                      </a:r>
                      <a:r>
                        <a:rPr lang="de-CH" sz="1100" b="0" dirty="0">
                          <a:solidFill>
                            <a:schemeClr val="tx1"/>
                          </a:solidFill>
                          <a:effectLst/>
                          <a:latin typeface="+mn-lt"/>
                          <a:ea typeface="Calibri"/>
                          <a:cs typeface="Times New Roman"/>
                        </a:rPr>
                        <a:t>Hamburg: Europäische Verlagsanstalt.</a:t>
                      </a:r>
                      <a:endParaRPr lang="en-US" sz="1100" b="0" dirty="0">
                        <a:solidFill>
                          <a:schemeClr val="tx1"/>
                        </a:solidFill>
                        <a:effectLst/>
                        <a:latin typeface="+mn-lt"/>
                        <a:ea typeface="Calibri"/>
                        <a:cs typeface="Times New Roman"/>
                      </a:endParaRPr>
                    </a:p>
                    <a:p>
                      <a:pPr marL="342900" lvl="0" indent="-342900">
                        <a:spcAft>
                          <a:spcPts val="0"/>
                        </a:spcAft>
                        <a:buFont typeface="Wingdings" panose="05000000000000000000" pitchFamily="2" charset="2"/>
                        <a:buChar char="§"/>
                      </a:pPr>
                      <a:r>
                        <a:rPr lang="de-CH" sz="1100" b="0" dirty="0" smtClean="0">
                          <a:solidFill>
                            <a:schemeClr val="tx1"/>
                          </a:solidFill>
                          <a:effectLst/>
                          <a:latin typeface="+mn-lt"/>
                          <a:ea typeface="Calibri"/>
                          <a:cs typeface="Times New Roman"/>
                        </a:rPr>
                        <a:t>WBGU [Wissenschaftlicher Beirat der Bundesregierung Globale Umweltveränderungen]. 2011a</a:t>
                      </a:r>
                      <a:r>
                        <a:rPr lang="en-US" sz="1100" b="0" i="1" dirty="0" smtClean="0">
                          <a:solidFill>
                            <a:schemeClr val="tx1"/>
                          </a:solidFill>
                          <a:effectLst/>
                          <a:latin typeface="+mn-lt"/>
                          <a:ea typeface="Calibri"/>
                          <a:cs typeface="Times New Roman"/>
                        </a:rPr>
                        <a:t>. A Social Contract for Sustainability. </a:t>
                      </a:r>
                      <a:r>
                        <a:rPr lang="en-US" sz="1100" b="0" dirty="0" smtClean="0">
                          <a:solidFill>
                            <a:schemeClr val="tx1"/>
                          </a:solidFill>
                          <a:effectLst/>
                          <a:latin typeface="+mn-lt"/>
                          <a:ea typeface="Calibri"/>
                          <a:cs typeface="Times New Roman"/>
                        </a:rPr>
                        <a:t>Factsheet 1. Berlin: WBGU. </a:t>
                      </a:r>
                    </a:p>
                    <a:p>
                      <a:pPr marL="342900" lvl="0" indent="-342900">
                        <a:spcAft>
                          <a:spcPts val="0"/>
                        </a:spcAft>
                        <a:buFont typeface="Wingdings" panose="05000000000000000000" pitchFamily="2" charset="2"/>
                        <a:buChar char="§"/>
                      </a:pPr>
                      <a:r>
                        <a:rPr lang="de-CH" sz="1100" b="0" dirty="0" smtClean="0">
                          <a:solidFill>
                            <a:schemeClr val="tx1"/>
                          </a:solidFill>
                          <a:effectLst/>
                          <a:latin typeface="+mn-lt"/>
                          <a:ea typeface="Calibri"/>
                          <a:cs typeface="Times New Roman"/>
                        </a:rPr>
                        <a:t>WBGU [Wissenschaftlicher Beirat der Bundesregierung Globale Umweltveränderungen]. 2011b.</a:t>
                      </a:r>
                      <a:r>
                        <a:rPr lang="en-US" sz="1100" b="0" dirty="0" smtClean="0">
                          <a:solidFill>
                            <a:schemeClr val="tx1"/>
                          </a:solidFill>
                          <a:effectLst/>
                          <a:latin typeface="+mn-lt"/>
                          <a:ea typeface="Calibri"/>
                          <a:cs typeface="Times New Roman"/>
                        </a:rPr>
                        <a:t> </a:t>
                      </a:r>
                      <a:r>
                        <a:rPr lang="en-US" sz="1100" b="0" i="1" dirty="0" smtClean="0">
                          <a:solidFill>
                            <a:schemeClr val="tx1"/>
                          </a:solidFill>
                          <a:effectLst/>
                          <a:latin typeface="+mn-lt"/>
                          <a:ea typeface="Calibri"/>
                          <a:cs typeface="Times New Roman"/>
                        </a:rPr>
                        <a:t>World in Transition – A Social Contract for Sustainability</a:t>
                      </a:r>
                      <a:r>
                        <a:rPr lang="en-US" sz="1100" b="0" dirty="0" smtClean="0">
                          <a:solidFill>
                            <a:schemeClr val="tx1"/>
                          </a:solidFill>
                          <a:effectLst/>
                          <a:latin typeface="+mn-lt"/>
                          <a:ea typeface="Calibri"/>
                          <a:cs typeface="Times New Roman"/>
                        </a:rPr>
                        <a:t>. Berlin: WBGU.</a:t>
                      </a:r>
                    </a:p>
                    <a:p>
                      <a:pPr marL="342900" lvl="0" indent="-342900">
                        <a:spcAft>
                          <a:spcPts val="0"/>
                        </a:spcAft>
                        <a:buFont typeface="Wingdings" panose="05000000000000000000" pitchFamily="2" charset="2"/>
                        <a:buChar char="§"/>
                      </a:pPr>
                      <a:r>
                        <a:rPr lang="en-US" sz="1100" b="0" dirty="0" smtClean="0">
                          <a:solidFill>
                            <a:schemeClr val="tx1"/>
                          </a:solidFill>
                          <a:effectLst/>
                          <a:latin typeface="+mn-lt"/>
                          <a:ea typeface="Calibri"/>
                          <a:cs typeface="Times New Roman"/>
                        </a:rPr>
                        <a:t>WCED </a:t>
                      </a:r>
                      <a:r>
                        <a:rPr lang="en-US" sz="1100" b="0" dirty="0">
                          <a:solidFill>
                            <a:schemeClr val="tx1"/>
                          </a:solidFill>
                          <a:effectLst/>
                          <a:latin typeface="+mn-lt"/>
                          <a:ea typeface="Calibri"/>
                          <a:cs typeface="Times New Roman"/>
                        </a:rPr>
                        <a:t>[World Commission on Environment and Development]. 1987. </a:t>
                      </a:r>
                      <a:r>
                        <a:rPr lang="en-US" sz="1100" b="0" i="1" u="none" dirty="0">
                          <a:solidFill>
                            <a:schemeClr val="tx1"/>
                          </a:solidFill>
                          <a:effectLst/>
                          <a:latin typeface="+mn-lt"/>
                          <a:ea typeface="Calibri"/>
                          <a:cs typeface="Times New Roman"/>
                        </a:rPr>
                        <a:t>Our Common Future. </a:t>
                      </a:r>
                      <a:r>
                        <a:rPr lang="en-US" sz="1100" b="0" dirty="0">
                          <a:solidFill>
                            <a:schemeClr val="tx1"/>
                          </a:solidFill>
                          <a:effectLst/>
                          <a:latin typeface="+mn-lt"/>
                          <a:ea typeface="Calibri"/>
                          <a:cs typeface="Times New Roman"/>
                        </a:rPr>
                        <a:t>[</a:t>
                      </a:r>
                      <a:r>
                        <a:rPr lang="en-US" sz="1100" b="0" dirty="0" err="1">
                          <a:solidFill>
                            <a:schemeClr val="tx1"/>
                          </a:solidFill>
                          <a:effectLst/>
                          <a:latin typeface="+mn-lt"/>
                          <a:ea typeface="Calibri"/>
                          <a:cs typeface="Times New Roman"/>
                        </a:rPr>
                        <a:t>Brundtland</a:t>
                      </a:r>
                      <a:r>
                        <a:rPr lang="en-US" sz="1100" b="0" dirty="0">
                          <a:solidFill>
                            <a:schemeClr val="tx1"/>
                          </a:solidFill>
                          <a:effectLst/>
                          <a:latin typeface="+mn-lt"/>
                          <a:ea typeface="Calibri"/>
                          <a:cs typeface="Times New Roman"/>
                        </a:rPr>
                        <a:t> Report]. New York: Oxford University Press.</a:t>
                      </a:r>
                    </a:p>
                  </a:txBody>
                  <a:tcPr marL="43259" marR="43259" marT="0" marB="0">
                    <a:solidFill>
                      <a:schemeClr val="bg1"/>
                    </a:solidFill>
                  </a:tcPr>
                </a:tc>
                <a:extLst>
                  <a:ext uri="{0D108BD9-81ED-4DB2-BD59-A6C34878D82A}">
                    <a16:rowId xmlns:a16="http://schemas.microsoft.com/office/drawing/2014/main" val="10000"/>
                  </a:ext>
                </a:extLst>
              </a:tr>
            </a:tbl>
          </a:graphicData>
        </a:graphic>
      </p:graphicFrame>
      <p:sp>
        <p:nvSpPr>
          <p:cNvPr id="13" name="Rectangle 6"/>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de-CH" altLang="en-US" b="1" dirty="0">
                <a:solidFill>
                  <a:srgbClr val="336699"/>
                </a:solidFill>
                <a:cs typeface="Times New Roman" pitchFamily="18" charset="0"/>
              </a:rPr>
              <a:t>References</a:t>
            </a:r>
          </a:p>
        </p:txBody>
      </p:sp>
    </p:spTree>
    <p:extLst>
      <p:ext uri="{BB962C8B-B14F-4D97-AF65-F5344CB8AC3E}">
        <p14:creationId xmlns:p14="http://schemas.microsoft.com/office/powerpoint/2010/main" val="411425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4</a:t>
            </a:fld>
            <a:endParaRPr lang="de-CH" sz="1400"/>
          </a:p>
        </p:txBody>
      </p:sp>
      <p:sp>
        <p:nvSpPr>
          <p:cNvPr id="6" name="Datumsplatzhalter 3"/>
          <p:cNvSpPr>
            <a:spLocks noGrp="1"/>
          </p:cNvSpPr>
          <p:nvPr>
            <p:ph type="dt" sz="half" idx="10"/>
          </p:nvPr>
        </p:nvSpPr>
        <p:spPr>
          <a:xfrm>
            <a:off x="179710" y="6548438"/>
            <a:ext cx="7920682" cy="264938"/>
          </a:xfrm>
        </p:spPr>
        <p:txBody>
          <a:bodyPr/>
          <a:lstStyle/>
          <a:p>
            <a:r>
              <a:rPr lang="de-DE" dirty="0"/>
              <a:t>Thomas Hammer, CDE University </a:t>
            </a:r>
            <a:r>
              <a:rPr lang="de-DE" dirty="0" err="1"/>
              <a:t>of</a:t>
            </a:r>
            <a:r>
              <a:rPr lang="de-DE" dirty="0"/>
              <a:t> Bern, </a:t>
            </a:r>
            <a:r>
              <a:rPr lang="de-DE" dirty="0" err="1"/>
              <a:t>MSc</a:t>
            </a:r>
            <a:r>
              <a:rPr lang="de-DE" dirty="0"/>
              <a:t> Mi SD </a:t>
            </a:r>
            <a:endParaRPr lang="de-CH" dirty="0">
              <a:solidFill>
                <a:schemeClr val="tx1"/>
              </a:solidFill>
            </a:endParaRPr>
          </a:p>
        </p:txBody>
      </p:sp>
      <p:sp>
        <p:nvSpPr>
          <p:cNvPr id="7" name="Inhaltsplatzhalter 2"/>
          <p:cNvSpPr txBox="1">
            <a:spLocks/>
          </p:cNvSpPr>
          <p:nvPr/>
        </p:nvSpPr>
        <p:spPr>
          <a:xfrm>
            <a:off x="251520" y="1676400"/>
            <a:ext cx="8610600" cy="477678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0" indent="0">
              <a:lnSpc>
                <a:spcPct val="100000"/>
              </a:lnSpc>
              <a:spcBef>
                <a:spcPts val="0"/>
              </a:spcBef>
              <a:spcAft>
                <a:spcPts val="1000"/>
              </a:spcAft>
              <a:buClrTx/>
              <a:buNone/>
            </a:pPr>
            <a:r>
              <a:rPr lang="en-GB" sz="1800" b="1" kern="0" dirty="0" smtClean="0">
                <a:solidFill>
                  <a:schemeClr val="tx1"/>
                </a:solidFill>
              </a:rPr>
              <a:t>1970s and 1980s</a:t>
            </a:r>
          </a:p>
          <a:p>
            <a:pPr>
              <a:lnSpc>
                <a:spcPct val="100000"/>
              </a:lnSpc>
              <a:spcBef>
                <a:spcPts val="0"/>
              </a:spcBef>
              <a:spcAft>
                <a:spcPts val="1000"/>
              </a:spcAft>
              <a:buClrTx/>
              <a:buFont typeface="Wingdings" panose="05000000000000000000" pitchFamily="2" charset="2"/>
              <a:buChar char="Ø"/>
            </a:pPr>
            <a:r>
              <a:rPr lang="en-GB" sz="1800" kern="0" dirty="0" smtClean="0">
                <a:solidFill>
                  <a:schemeClr val="tx1"/>
                </a:solidFill>
              </a:rPr>
              <a:t>Developing countries: international debates on </a:t>
            </a:r>
            <a:r>
              <a:rPr lang="en-GB" sz="1800" kern="0" dirty="0" smtClean="0">
                <a:solidFill>
                  <a:srgbClr val="C00000"/>
                </a:solidFill>
              </a:rPr>
              <a:t>development crises </a:t>
            </a:r>
            <a:r>
              <a:rPr lang="en-GB" sz="1800" kern="0" dirty="0" smtClean="0">
                <a:solidFill>
                  <a:schemeClr val="tx1"/>
                </a:solidFill>
              </a:rPr>
              <a:t>(e.g. debt crisis)</a:t>
            </a:r>
          </a:p>
          <a:p>
            <a:pPr>
              <a:lnSpc>
                <a:spcPct val="100000"/>
              </a:lnSpc>
              <a:spcBef>
                <a:spcPts val="0"/>
              </a:spcBef>
              <a:spcAft>
                <a:spcPts val="1000"/>
              </a:spcAft>
              <a:buClrTx/>
              <a:buFont typeface="Wingdings" panose="05000000000000000000" pitchFamily="2" charset="2"/>
              <a:buChar char="Ø"/>
            </a:pPr>
            <a:r>
              <a:rPr lang="en-GB" sz="1800" kern="0" dirty="0" smtClean="0">
                <a:solidFill>
                  <a:schemeClr val="tx1"/>
                </a:solidFill>
              </a:rPr>
              <a:t>Industrialized countries: international debates on (global) </a:t>
            </a:r>
            <a:r>
              <a:rPr lang="en-GB" sz="1800" kern="0" dirty="0" smtClean="0">
                <a:solidFill>
                  <a:srgbClr val="C00000"/>
                </a:solidFill>
              </a:rPr>
              <a:t>environmental problems</a:t>
            </a:r>
            <a:r>
              <a:rPr lang="en-GB" sz="1800" kern="0" dirty="0" smtClean="0">
                <a:solidFill>
                  <a:schemeClr val="tx1"/>
                </a:solidFill>
              </a:rPr>
              <a:t> </a:t>
            </a:r>
          </a:p>
          <a:p>
            <a:pPr marL="0" indent="0">
              <a:lnSpc>
                <a:spcPct val="100000"/>
              </a:lnSpc>
              <a:spcBef>
                <a:spcPts val="0"/>
              </a:spcBef>
              <a:spcAft>
                <a:spcPts val="1000"/>
              </a:spcAft>
              <a:buClrTx/>
              <a:buNone/>
            </a:pPr>
            <a:endParaRPr lang="en-GB" sz="1800" kern="0" dirty="0" smtClean="0">
              <a:solidFill>
                <a:schemeClr val="tx1"/>
              </a:solidFill>
            </a:endParaRPr>
          </a:p>
          <a:p>
            <a:pPr marL="0" indent="0">
              <a:lnSpc>
                <a:spcPct val="100000"/>
              </a:lnSpc>
              <a:spcBef>
                <a:spcPts val="0"/>
              </a:spcBef>
              <a:spcAft>
                <a:spcPts val="1000"/>
              </a:spcAft>
              <a:buClrTx/>
              <a:buNone/>
            </a:pPr>
            <a:r>
              <a:rPr lang="en-GB" sz="1800" b="1" kern="0" dirty="0" smtClean="0">
                <a:solidFill>
                  <a:schemeClr val="tx1"/>
                </a:solidFill>
              </a:rPr>
              <a:t>1990s</a:t>
            </a:r>
          </a:p>
          <a:p>
            <a:pPr>
              <a:lnSpc>
                <a:spcPct val="100000"/>
              </a:lnSpc>
              <a:spcBef>
                <a:spcPts val="0"/>
              </a:spcBef>
              <a:spcAft>
                <a:spcPts val="1000"/>
              </a:spcAft>
              <a:buClrTx/>
              <a:buFont typeface="Wingdings" panose="05000000000000000000" pitchFamily="2" charset="2"/>
              <a:buChar char="Ø"/>
            </a:pPr>
            <a:r>
              <a:rPr lang="en-GB" sz="1800" kern="0" dirty="0" smtClean="0">
                <a:solidFill>
                  <a:schemeClr val="tx1"/>
                </a:solidFill>
              </a:rPr>
              <a:t>Euphoria/optimism after end of Cold War</a:t>
            </a:r>
          </a:p>
          <a:p>
            <a:pPr>
              <a:lnSpc>
                <a:spcPct val="100000"/>
              </a:lnSpc>
              <a:spcBef>
                <a:spcPts val="0"/>
              </a:spcBef>
              <a:spcAft>
                <a:spcPts val="1000"/>
              </a:spcAft>
              <a:buClrTx/>
              <a:buFont typeface="Wingdings" panose="05000000000000000000" pitchFamily="2" charset="2"/>
              <a:buChar char="Ø"/>
            </a:pPr>
            <a:r>
              <a:rPr lang="en-GB" sz="1800" kern="0" dirty="0" smtClean="0">
                <a:solidFill>
                  <a:schemeClr val="tx1"/>
                </a:solidFill>
              </a:rPr>
              <a:t>Start of a broad perception of global crises as well as Earth as </a:t>
            </a:r>
            <a:r>
              <a:rPr lang="en-GB" sz="1800" i="1" kern="0" dirty="0" smtClean="0">
                <a:solidFill>
                  <a:schemeClr val="tx1"/>
                </a:solidFill>
              </a:rPr>
              <a:t>one</a:t>
            </a:r>
            <a:r>
              <a:rPr lang="en-GB" sz="1800" kern="0" dirty="0" smtClean="0">
                <a:solidFill>
                  <a:schemeClr val="tx1"/>
                </a:solidFill>
              </a:rPr>
              <a:t> system </a:t>
            </a:r>
            <a:r>
              <a:rPr lang="en-GB" sz="1800" kern="0" dirty="0" smtClean="0">
                <a:solidFill>
                  <a:schemeClr val="tx1"/>
                </a:solidFill>
                <a:sym typeface="Symbol"/>
              </a:rPr>
              <a:t> </a:t>
            </a:r>
            <a:r>
              <a:rPr lang="en-GB" sz="1800" kern="0" dirty="0" smtClean="0">
                <a:solidFill>
                  <a:schemeClr val="tx1"/>
                </a:solidFill>
              </a:rPr>
              <a:t> development of a (new) «global» consciousness</a:t>
            </a:r>
          </a:p>
          <a:p>
            <a:pPr>
              <a:lnSpc>
                <a:spcPct val="100000"/>
              </a:lnSpc>
              <a:spcBef>
                <a:spcPts val="0"/>
              </a:spcBef>
              <a:spcAft>
                <a:spcPts val="1000"/>
              </a:spcAft>
              <a:buClrTx/>
              <a:buFont typeface="Wingdings" panose="05000000000000000000" pitchFamily="2" charset="2"/>
              <a:buChar char="Ø"/>
            </a:pPr>
            <a:r>
              <a:rPr lang="en-GB" sz="1800" kern="0" dirty="0" smtClean="0">
                <a:solidFill>
                  <a:schemeClr val="tx1"/>
                </a:solidFill>
              </a:rPr>
              <a:t>A new world vision emerges: Environment and Development problems are interlinked (Environment </a:t>
            </a:r>
            <a:r>
              <a:rPr lang="en-GB" sz="1800" u="sng" kern="0" dirty="0" smtClean="0">
                <a:solidFill>
                  <a:schemeClr val="tx1"/>
                </a:solidFill>
              </a:rPr>
              <a:t>and</a:t>
            </a:r>
            <a:r>
              <a:rPr lang="en-GB" sz="1800" kern="0" dirty="0" smtClean="0">
                <a:solidFill>
                  <a:schemeClr val="tx1"/>
                </a:solidFill>
              </a:rPr>
              <a:t> Development): Development debate and Environment debate are united</a:t>
            </a:r>
            <a:endParaRPr lang="en-GB" sz="1800" kern="0" dirty="0">
              <a:solidFill>
                <a:schemeClr val="tx1"/>
              </a:solidFill>
            </a:endParaRPr>
          </a:p>
        </p:txBody>
      </p:sp>
      <p:sp>
        <p:nvSpPr>
          <p:cNvPr id="8"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Sustainable Development – Background</a:t>
            </a:r>
          </a:p>
          <a:p>
            <a:pPr eaLnBrk="1" hangingPunct="1"/>
            <a:r>
              <a:rPr lang="en-GB" altLang="en-US" sz="1800" dirty="0" smtClean="0">
                <a:solidFill>
                  <a:srgbClr val="336699"/>
                </a:solidFill>
                <a:cs typeface="Times New Roman" pitchFamily="18" charset="0"/>
              </a:rPr>
              <a:t>A look back on key debates</a:t>
            </a: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Tree>
    <p:extLst>
      <p:ext uri="{BB962C8B-B14F-4D97-AF65-F5344CB8AC3E}">
        <p14:creationId xmlns:p14="http://schemas.microsoft.com/office/powerpoint/2010/main" val="133543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5</a:t>
            </a:fld>
            <a:endParaRPr lang="de-CH" sz="1400"/>
          </a:p>
        </p:txBody>
      </p:sp>
      <p:sp>
        <p:nvSpPr>
          <p:cNvPr id="5"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Sustainable Development</a:t>
            </a:r>
          </a:p>
          <a:p>
            <a:pPr eaLnBrk="1" hangingPunct="1"/>
            <a:r>
              <a:rPr lang="en-GB" altLang="en-US" sz="1800" dirty="0" smtClean="0">
                <a:solidFill>
                  <a:srgbClr val="336699"/>
                </a:solidFill>
                <a:cs typeface="Times New Roman" pitchFamily="18" charset="0"/>
              </a:rPr>
              <a:t>Today’s broadened understanding based on the UN understanding</a:t>
            </a: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6" name="Datumsplatzhalter 3"/>
          <p:cNvSpPr>
            <a:spLocks noGrp="1"/>
          </p:cNvSpPr>
          <p:nvPr>
            <p:ph type="dt" sz="half" idx="10"/>
          </p:nvPr>
        </p:nvSpPr>
        <p:spPr>
          <a:xfrm>
            <a:off x="179710" y="6548438"/>
            <a:ext cx="7920682" cy="264938"/>
          </a:xfrm>
        </p:spPr>
        <p:txBody>
          <a:bodyPr/>
          <a:lstStyle/>
          <a:p>
            <a:pPr marL="0" lvl="1" indent="-381000" eaLnBrk="1" hangingPunct="1">
              <a:lnSpc>
                <a:spcPct val="95000"/>
              </a:lnSpc>
              <a:spcBef>
                <a:spcPct val="20000"/>
              </a:spcBef>
              <a:spcAft>
                <a:spcPct val="10000"/>
              </a:spcAft>
              <a:buClr>
                <a:schemeClr val="hlink"/>
              </a:buClr>
              <a:buSzPct val="85000"/>
            </a:pPr>
            <a:r>
              <a:rPr lang="en-GB" sz="1200" kern="0" dirty="0" smtClean="0">
                <a:solidFill>
                  <a:srgbClr val="333333"/>
                </a:solidFill>
                <a:ea typeface="ヒラギノ角ゴ Pro W3" pitchFamily="-84" charset="-128"/>
              </a:rPr>
              <a:t>Guidelines: Integrating SD into higher education</a:t>
            </a:r>
            <a:endParaRPr lang="en-GB" sz="1200" kern="0" dirty="0">
              <a:solidFill>
                <a:srgbClr val="333333"/>
              </a:solidFill>
              <a:ea typeface="ヒラギノ角ゴ Pro W3" pitchFamily="-84" charset="-128"/>
            </a:endParaRPr>
          </a:p>
        </p:txBody>
      </p:sp>
      <p:sp>
        <p:nvSpPr>
          <p:cNvPr id="7" name="Inhaltsplatzhalter 2"/>
          <p:cNvSpPr txBox="1">
            <a:spLocks/>
          </p:cNvSpPr>
          <p:nvPr/>
        </p:nvSpPr>
        <p:spPr>
          <a:xfrm>
            <a:off x="251520" y="1460524"/>
            <a:ext cx="8610600" cy="477678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269875" indent="-269875">
              <a:lnSpc>
                <a:spcPct val="100000"/>
              </a:lnSpc>
              <a:spcBef>
                <a:spcPts val="0"/>
              </a:spcBef>
              <a:spcAft>
                <a:spcPts val="600"/>
              </a:spcAft>
              <a:buClrTx/>
              <a:buFont typeface="Wingdings" panose="05000000000000000000" pitchFamily="2" charset="2"/>
              <a:buChar char="Ø"/>
            </a:pPr>
            <a:r>
              <a:rPr lang="en-GB" sz="1550" dirty="0" smtClean="0"/>
              <a:t>Sustainable Development is a </a:t>
            </a:r>
            <a:r>
              <a:rPr lang="en-GB" sz="1550" dirty="0" smtClean="0">
                <a:solidFill>
                  <a:srgbClr val="C00000"/>
                </a:solidFill>
              </a:rPr>
              <a:t>long-term, optimistic model </a:t>
            </a:r>
            <a:r>
              <a:rPr lang="en-GB" sz="1550" dirty="0" smtClean="0"/>
              <a:t>of a societal development that centres around </a:t>
            </a:r>
            <a:r>
              <a:rPr lang="en-GB" sz="1550" dirty="0" smtClean="0">
                <a:solidFill>
                  <a:srgbClr val="C00000"/>
                </a:solidFill>
              </a:rPr>
              <a:t>people and their needs, skills, and actions</a:t>
            </a:r>
            <a:r>
              <a:rPr lang="en-GB" sz="1550" dirty="0" smtClean="0"/>
              <a:t>.</a:t>
            </a:r>
          </a:p>
          <a:p>
            <a:pPr marL="269875" indent="-269875">
              <a:lnSpc>
                <a:spcPct val="100000"/>
              </a:lnSpc>
              <a:spcBef>
                <a:spcPts val="0"/>
              </a:spcBef>
              <a:spcAft>
                <a:spcPts val="600"/>
              </a:spcAft>
              <a:buClrTx/>
              <a:buFont typeface="Wingdings" panose="05000000000000000000" pitchFamily="2" charset="2"/>
              <a:buChar char="Ø"/>
            </a:pPr>
            <a:r>
              <a:rPr lang="en-GB" sz="1550" dirty="0" smtClean="0">
                <a:solidFill>
                  <a:schemeClr val="tx1"/>
                </a:solidFill>
              </a:rPr>
              <a:t>The goal is </a:t>
            </a:r>
            <a:r>
              <a:rPr lang="en-GB" sz="1550" dirty="0" smtClean="0">
                <a:solidFill>
                  <a:srgbClr val="C00000"/>
                </a:solidFill>
              </a:rPr>
              <a:t>inter- and </a:t>
            </a:r>
            <a:r>
              <a:rPr lang="en-GB" sz="1550" dirty="0" err="1" smtClean="0">
                <a:solidFill>
                  <a:srgbClr val="C00000"/>
                </a:solidFill>
              </a:rPr>
              <a:t>intragenerational</a:t>
            </a:r>
            <a:r>
              <a:rPr lang="en-GB" sz="1550" dirty="0" smtClean="0">
                <a:solidFill>
                  <a:srgbClr val="C00000"/>
                </a:solidFill>
              </a:rPr>
              <a:t> socio-cultural and economic justice </a:t>
            </a:r>
            <a:r>
              <a:rPr lang="en-GB" sz="1550" dirty="0" smtClean="0"/>
              <a:t>while at the same time </a:t>
            </a:r>
            <a:r>
              <a:rPr lang="en-GB" sz="1550" dirty="0" smtClean="0">
                <a:solidFill>
                  <a:srgbClr val="C00000"/>
                </a:solidFill>
              </a:rPr>
              <a:t>respecting the environmental limits of natural resource use</a:t>
            </a:r>
            <a:r>
              <a:rPr lang="en-GB" sz="1550" dirty="0" smtClean="0"/>
              <a:t>.</a:t>
            </a:r>
          </a:p>
          <a:p>
            <a:pPr marL="269875" indent="-269875">
              <a:lnSpc>
                <a:spcPct val="100000"/>
              </a:lnSpc>
              <a:spcBef>
                <a:spcPts val="0"/>
              </a:spcBef>
              <a:spcAft>
                <a:spcPts val="600"/>
              </a:spcAft>
              <a:buClrTx/>
              <a:buFont typeface="Wingdings" panose="05000000000000000000" pitchFamily="2" charset="2"/>
              <a:buChar char="Ø"/>
            </a:pPr>
            <a:r>
              <a:rPr lang="en-GB" sz="1550" dirty="0" smtClean="0"/>
              <a:t>This task requires contributions at all </a:t>
            </a:r>
            <a:r>
              <a:rPr lang="en-GB" sz="1550" dirty="0" smtClean="0">
                <a:solidFill>
                  <a:srgbClr val="C00000"/>
                </a:solidFill>
              </a:rPr>
              <a:t>levels of decision-making </a:t>
            </a:r>
            <a:r>
              <a:rPr lang="en-GB" sz="1550" dirty="0" smtClean="0"/>
              <a:t>– from the individual to the local, regional, national, international, and global levels.</a:t>
            </a:r>
          </a:p>
          <a:p>
            <a:pPr marL="269875" indent="-269875">
              <a:lnSpc>
                <a:spcPct val="100000"/>
              </a:lnSpc>
              <a:spcBef>
                <a:spcPts val="0"/>
              </a:spcBef>
              <a:spcAft>
                <a:spcPts val="600"/>
              </a:spcAft>
              <a:buClrTx/>
              <a:buFont typeface="Wingdings" panose="05000000000000000000" pitchFamily="2" charset="2"/>
              <a:buChar char="Ø"/>
            </a:pPr>
            <a:r>
              <a:rPr lang="en-GB" sz="1550" dirty="0" smtClean="0"/>
              <a:t>Correspondingly, </a:t>
            </a:r>
            <a:r>
              <a:rPr lang="en-GB" sz="1550" dirty="0" smtClean="0">
                <a:solidFill>
                  <a:srgbClr val="C00000"/>
                </a:solidFill>
              </a:rPr>
              <a:t>voice/participation</a:t>
            </a:r>
            <a:r>
              <a:rPr lang="en-GB" sz="1550" dirty="0" smtClean="0"/>
              <a:t> is a core principle of this model. All actors should coordinate their concrete objectives in their professional and private fields of action according to an overarching vision.</a:t>
            </a:r>
          </a:p>
          <a:p>
            <a:pPr marL="269875" indent="-269875">
              <a:lnSpc>
                <a:spcPct val="100000"/>
              </a:lnSpc>
              <a:spcBef>
                <a:spcPts val="0"/>
              </a:spcBef>
              <a:spcAft>
                <a:spcPts val="600"/>
              </a:spcAft>
              <a:buClrTx/>
              <a:buFont typeface="Wingdings" panose="05000000000000000000" pitchFamily="2" charset="2"/>
              <a:buChar char="Ø"/>
            </a:pPr>
            <a:r>
              <a:rPr lang="en-GB" sz="1550" dirty="0" smtClean="0"/>
              <a:t>In this sense, SD is a continuous </a:t>
            </a:r>
            <a:r>
              <a:rPr lang="en-GB" sz="1550" dirty="0" smtClean="0">
                <a:solidFill>
                  <a:srgbClr val="C00000"/>
                </a:solidFill>
              </a:rPr>
              <a:t>process of negotiation </a:t>
            </a:r>
            <a:r>
              <a:rPr lang="en-GB" sz="1550" dirty="0" smtClean="0"/>
              <a:t>of so-called </a:t>
            </a:r>
            <a:r>
              <a:rPr lang="en-GB" sz="1550" dirty="0" smtClean="0">
                <a:solidFill>
                  <a:srgbClr val="C00000"/>
                </a:solidFill>
              </a:rPr>
              <a:t>trade-offs </a:t>
            </a:r>
            <a:r>
              <a:rPr lang="en-GB" sz="1550" dirty="0" smtClean="0"/>
              <a:t>(compromises) to balance diverse environmental, sociocultural, and economic interests, and to settle conflicts of objectives in a </a:t>
            </a:r>
            <a:r>
              <a:rPr lang="en-GB" sz="1550" dirty="0" smtClean="0">
                <a:solidFill>
                  <a:srgbClr val="C00000"/>
                </a:solidFill>
              </a:rPr>
              <a:t>consensual and peaceful manner</a:t>
            </a:r>
            <a:r>
              <a:rPr lang="en-GB" sz="1550" dirty="0" smtClean="0"/>
              <a:t>.</a:t>
            </a:r>
          </a:p>
          <a:p>
            <a:pPr marL="269875" indent="-269875">
              <a:lnSpc>
                <a:spcPct val="100000"/>
              </a:lnSpc>
              <a:spcBef>
                <a:spcPts val="0"/>
              </a:spcBef>
              <a:spcAft>
                <a:spcPts val="600"/>
              </a:spcAft>
              <a:buClrTx/>
              <a:buFont typeface="Wingdings" panose="05000000000000000000" pitchFamily="2" charset="2"/>
              <a:buChar char="Ø"/>
            </a:pPr>
            <a:r>
              <a:rPr lang="en-GB" sz="1550" dirty="0" smtClean="0"/>
              <a:t>The prerequisite for the negotiation is for all actors to be in possession of the necessary </a:t>
            </a:r>
            <a:r>
              <a:rPr lang="en-GB" sz="1550" dirty="0" smtClean="0">
                <a:solidFill>
                  <a:srgbClr val="C00000"/>
                </a:solidFill>
              </a:rPr>
              <a:t>knowledge</a:t>
            </a:r>
            <a:r>
              <a:rPr lang="en-GB" sz="1550" dirty="0" smtClean="0"/>
              <a:t> and the ability to act, or at least be enabled to act, accordingly. In addition to suitable </a:t>
            </a:r>
            <a:r>
              <a:rPr lang="en-GB" sz="1550" dirty="0" smtClean="0">
                <a:solidFill>
                  <a:srgbClr val="C00000"/>
                </a:solidFill>
              </a:rPr>
              <a:t>institutional framework conditions</a:t>
            </a:r>
            <a:r>
              <a:rPr lang="en-GB" sz="1550" dirty="0" smtClean="0"/>
              <a:t>, research and education are key. </a:t>
            </a:r>
          </a:p>
          <a:p>
            <a:pPr marL="419100" lvl="1" indent="-419100">
              <a:lnSpc>
                <a:spcPct val="100000"/>
              </a:lnSpc>
              <a:spcBef>
                <a:spcPts val="0"/>
              </a:spcBef>
              <a:spcAft>
                <a:spcPts val="1000"/>
              </a:spcAft>
              <a:buSzPct val="85000"/>
              <a:buFont typeface="Wingdings" panose="05000000000000000000" pitchFamily="2" charset="2"/>
              <a:buChar char="Ø"/>
            </a:pPr>
            <a:endParaRPr lang="en-GB" sz="1550" kern="0" dirty="0">
              <a:solidFill>
                <a:schemeClr val="tx1"/>
              </a:solidFill>
              <a:ea typeface="+mn-ea"/>
            </a:endParaRPr>
          </a:p>
        </p:txBody>
      </p:sp>
    </p:spTree>
    <p:extLst>
      <p:ext uri="{BB962C8B-B14F-4D97-AF65-F5344CB8AC3E}">
        <p14:creationId xmlns:p14="http://schemas.microsoft.com/office/powerpoint/2010/main" val="92147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2"/>
          <p:cNvSpPr txBox="1">
            <a:spLocks/>
          </p:cNvSpPr>
          <p:nvPr/>
        </p:nvSpPr>
        <p:spPr>
          <a:xfrm>
            <a:off x="251520" y="5373216"/>
            <a:ext cx="8760462" cy="847460"/>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0" indent="0">
              <a:lnSpc>
                <a:spcPct val="100000"/>
              </a:lnSpc>
              <a:spcBef>
                <a:spcPts val="0"/>
              </a:spcBef>
              <a:spcAft>
                <a:spcPts val="600"/>
              </a:spcAft>
              <a:buClrTx/>
              <a:buNone/>
            </a:pPr>
            <a:r>
              <a:rPr lang="en-GB" sz="1600" dirty="0" smtClean="0"/>
              <a:t>In a process like this there is not only </a:t>
            </a:r>
            <a:r>
              <a:rPr lang="en-GB" sz="1600" i="1" dirty="0" smtClean="0"/>
              <a:t>one </a:t>
            </a:r>
            <a:r>
              <a:rPr lang="en-GB" sz="1600" dirty="0" smtClean="0"/>
              <a:t>Sustainable Development</a:t>
            </a:r>
            <a:r>
              <a:rPr lang="en-GB" sz="1600" i="1" dirty="0" smtClean="0"/>
              <a:t>,</a:t>
            </a:r>
            <a:r>
              <a:rPr lang="en-GB" sz="1600" dirty="0" smtClean="0"/>
              <a:t> but a number of possible paths towards SD. These must be continuously assessed, </a:t>
            </a:r>
            <a:r>
              <a:rPr lang="en-GB" sz="1600" dirty="0"/>
              <a:t>negotiated, and adjusted to achieve the desired impact.</a:t>
            </a:r>
          </a:p>
        </p:txBody>
      </p:sp>
      <p:sp>
        <p:nvSpPr>
          <p:cNvPr id="2" name="Foliennummernplatzhalter 1"/>
          <p:cNvSpPr>
            <a:spLocks noGrp="1"/>
          </p:cNvSpPr>
          <p:nvPr>
            <p:ph type="sldNum" sz="quarter" idx="12"/>
          </p:nvPr>
        </p:nvSpPr>
        <p:spPr/>
        <p:txBody>
          <a:bodyPr/>
          <a:lstStyle/>
          <a:p>
            <a:fld id="{5DCECA37-7FCC-45D4-BAD6-B8760F7664F4}" type="slidenum">
              <a:rPr lang="en-GB" smtClean="0"/>
              <a:pPr/>
              <a:t>6</a:t>
            </a:fld>
            <a:endParaRPr lang="en-GB" sz="1400" dirty="0"/>
          </a:p>
        </p:txBody>
      </p:sp>
      <p:sp>
        <p:nvSpPr>
          <p:cNvPr id="6" name="Datumsplatzhalter 3"/>
          <p:cNvSpPr>
            <a:spLocks noGrp="1"/>
          </p:cNvSpPr>
          <p:nvPr>
            <p:ph type="dt" sz="half" idx="10"/>
          </p:nvPr>
        </p:nvSpPr>
        <p:spPr>
          <a:xfrm>
            <a:off x="179710" y="6548438"/>
            <a:ext cx="8352730" cy="309562"/>
          </a:xfrm>
        </p:spPr>
        <p:txBody>
          <a:bodyPr/>
          <a:lstStyle/>
          <a:p>
            <a:pPr marL="0" lvl="1" indent="-381000" eaLnBrk="1" hangingPunct="1">
              <a:lnSpc>
                <a:spcPct val="95000"/>
              </a:lnSpc>
              <a:spcBef>
                <a:spcPct val="20000"/>
              </a:spcBef>
              <a:spcAft>
                <a:spcPct val="10000"/>
              </a:spcAft>
              <a:buClr>
                <a:schemeClr val="hlink"/>
              </a:buClr>
              <a:buSzPct val="85000"/>
            </a:pPr>
            <a:r>
              <a:rPr lang="en-GB" sz="1200" kern="0" dirty="0" smtClean="0">
                <a:solidFill>
                  <a:srgbClr val="333333"/>
                </a:solidFill>
                <a:ea typeface="ヒラギノ角ゴ Pro W3" pitchFamily="-84" charset="-128"/>
              </a:rPr>
              <a:t>Guidelines: Integrating SD into higher education, Graphic K Herweg </a:t>
            </a:r>
            <a:endParaRPr lang="en-GB" sz="1200" kern="0" dirty="0">
              <a:solidFill>
                <a:srgbClr val="333333"/>
              </a:solidFill>
              <a:ea typeface="ヒラギノ角ゴ Pro W3" pitchFamily="-84" charset="-128"/>
            </a:endParaRPr>
          </a:p>
        </p:txBody>
      </p:sp>
      <p:sp>
        <p:nvSpPr>
          <p:cNvPr id="7" name="Inhaltsplatzhalter 2"/>
          <p:cNvSpPr txBox="1">
            <a:spLocks/>
          </p:cNvSpPr>
          <p:nvPr/>
        </p:nvSpPr>
        <p:spPr>
          <a:xfrm>
            <a:off x="251520" y="1484784"/>
            <a:ext cx="8712968" cy="4776788"/>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0" indent="0">
              <a:lnSpc>
                <a:spcPct val="100000"/>
              </a:lnSpc>
              <a:spcBef>
                <a:spcPts val="0"/>
              </a:spcBef>
              <a:spcAft>
                <a:spcPts val="600"/>
              </a:spcAft>
              <a:buClrTx/>
              <a:buNone/>
            </a:pPr>
            <a:r>
              <a:rPr lang="en-GB" sz="1600" dirty="0" smtClean="0"/>
              <a:t>At the core of SD lies a global, </a:t>
            </a:r>
            <a:r>
              <a:rPr lang="en-GB" sz="1600" dirty="0" smtClean="0">
                <a:solidFill>
                  <a:srgbClr val="C00000"/>
                </a:solidFill>
              </a:rPr>
              <a:t>societal, democratic search, learning, and shaping process</a:t>
            </a:r>
            <a:r>
              <a:rPr lang="en-GB" sz="1600" dirty="0" smtClean="0">
                <a:solidFill>
                  <a:schemeClr val="tx1"/>
                </a:solidFill>
              </a:rPr>
              <a:t>.</a:t>
            </a:r>
            <a:endParaRPr lang="en-GB" sz="1600"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386" y="2204864"/>
            <a:ext cx="977022" cy="66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425" y="4293095"/>
            <a:ext cx="1265991" cy="55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3020879"/>
            <a:ext cx="1199622" cy="96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Inhaltsplatzhalter 2"/>
          <p:cNvSpPr txBox="1">
            <a:spLocks/>
          </p:cNvSpPr>
          <p:nvPr/>
        </p:nvSpPr>
        <p:spPr>
          <a:xfrm>
            <a:off x="539552" y="2326400"/>
            <a:ext cx="6408712" cy="2830792"/>
          </a:xfrm>
          <a:prstGeom prst="rect">
            <a:avLst/>
          </a:prstGeom>
        </p:spPr>
        <p:txBody>
          <a:bodyPr/>
          <a:lstStyle>
            <a:lvl1pPr marL="419100" indent="-419100" algn="l" rtl="0" eaLnBrk="1" fontAlgn="base" hangingPunct="1">
              <a:lnSpc>
                <a:spcPct val="95000"/>
              </a:lnSpc>
              <a:spcBef>
                <a:spcPct val="20000"/>
              </a:spcBef>
              <a:spcAft>
                <a:spcPct val="0"/>
              </a:spcAft>
              <a:buClr>
                <a:schemeClr val="hlink"/>
              </a:buClr>
              <a:buSzPct val="85000"/>
              <a:buFont typeface="Arial" pitchFamily="39" charset="0"/>
              <a:buChar char="&gt;"/>
              <a:defRPr sz="2200">
                <a:solidFill>
                  <a:srgbClr val="333333"/>
                </a:solidFill>
                <a:latin typeface="+mn-lt"/>
                <a:ea typeface="+mn-ea"/>
                <a:cs typeface="+mn-cs"/>
              </a:defRPr>
            </a:lvl1pPr>
            <a:lvl2pPr marL="838200" indent="-381000" algn="l" rtl="0" eaLnBrk="1" fontAlgn="base" hangingPunct="1">
              <a:lnSpc>
                <a:spcPct val="95000"/>
              </a:lnSpc>
              <a:spcBef>
                <a:spcPct val="20000"/>
              </a:spcBef>
              <a:spcAft>
                <a:spcPct val="0"/>
              </a:spcAft>
              <a:buFont typeface="Arial" pitchFamily="39" charset="0"/>
              <a:buChar char="—"/>
              <a:defRPr sz="2000">
                <a:solidFill>
                  <a:srgbClr val="333333"/>
                </a:solidFill>
                <a:latin typeface="+mn-lt"/>
                <a:ea typeface="ＭＳ Ｐゴシック" pitchFamily="39" charset="-128"/>
              </a:defRPr>
            </a:lvl2pPr>
            <a:lvl3pPr marL="12954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3pPr>
            <a:lvl4pPr marL="1714500" indent="-381000" algn="l" rtl="0" eaLnBrk="1" fontAlgn="base" hangingPunct="1">
              <a:lnSpc>
                <a:spcPct val="95000"/>
              </a:lnSpc>
              <a:spcBef>
                <a:spcPct val="20000"/>
              </a:spcBef>
              <a:spcAft>
                <a:spcPct val="0"/>
              </a:spcAft>
              <a:buSzPct val="85000"/>
              <a:buFont typeface="Arial" pitchFamily="39" charset="0"/>
              <a:buChar char="–"/>
              <a:defRPr>
                <a:solidFill>
                  <a:srgbClr val="333333"/>
                </a:solidFill>
                <a:latin typeface="+mn-lt"/>
                <a:ea typeface="ＭＳ Ｐゴシック" pitchFamily="39" charset="-128"/>
              </a:defRPr>
            </a:lvl4pPr>
            <a:lvl5pPr marL="21336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5pPr>
            <a:lvl6pPr marL="25908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6pPr>
            <a:lvl7pPr marL="30480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7pPr>
            <a:lvl8pPr marL="35052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8pPr>
            <a:lvl9pPr marL="3962400" indent="-381000" algn="l" rtl="0" eaLnBrk="1" fontAlgn="base" hangingPunct="1">
              <a:lnSpc>
                <a:spcPct val="95000"/>
              </a:lnSpc>
              <a:spcBef>
                <a:spcPct val="20000"/>
              </a:spcBef>
              <a:spcAft>
                <a:spcPct val="0"/>
              </a:spcAft>
              <a:buClr>
                <a:schemeClr val="tx1"/>
              </a:buClr>
              <a:buSzPct val="85000"/>
              <a:buFont typeface="Arial" pitchFamily="39" charset="0"/>
              <a:buChar char="–"/>
              <a:defRPr>
                <a:solidFill>
                  <a:srgbClr val="333333"/>
                </a:solidFill>
                <a:latin typeface="+mn-lt"/>
                <a:ea typeface="ＭＳ Ｐゴシック" pitchFamily="39" charset="-128"/>
              </a:defRPr>
            </a:lvl9pPr>
          </a:lstStyle>
          <a:p>
            <a:pPr marL="269875" lvl="1" indent="-269875">
              <a:lnSpc>
                <a:spcPct val="100000"/>
              </a:lnSpc>
              <a:spcBef>
                <a:spcPts val="0"/>
              </a:spcBef>
              <a:spcAft>
                <a:spcPts val="600"/>
              </a:spcAft>
              <a:buFont typeface="Wingdings" panose="05000000000000000000" pitchFamily="2" charset="2"/>
              <a:buChar char="Ø"/>
            </a:pPr>
            <a:r>
              <a:rPr lang="en-GB" sz="1500" dirty="0" smtClean="0">
                <a:solidFill>
                  <a:srgbClr val="C00000"/>
                </a:solidFill>
              </a:rPr>
              <a:t>Search</a:t>
            </a:r>
            <a:r>
              <a:rPr lang="en-GB" sz="1500" dirty="0" smtClean="0"/>
              <a:t>: Negotiating, concretizing, further developing visions and goals of SD</a:t>
            </a:r>
          </a:p>
          <a:p>
            <a:pPr marL="269875" lvl="1" indent="-269875">
              <a:lnSpc>
                <a:spcPct val="100000"/>
              </a:lnSpc>
              <a:spcBef>
                <a:spcPts val="0"/>
              </a:spcBef>
              <a:spcAft>
                <a:spcPts val="600"/>
              </a:spcAft>
              <a:buFont typeface="Wingdings" panose="05000000000000000000" pitchFamily="2" charset="2"/>
              <a:buChar char="Ø"/>
            </a:pPr>
            <a:endParaRPr lang="en-GB" sz="1500" dirty="0" smtClean="0"/>
          </a:p>
          <a:p>
            <a:pPr marL="269875" lvl="1" indent="-269875">
              <a:lnSpc>
                <a:spcPct val="100000"/>
              </a:lnSpc>
              <a:spcBef>
                <a:spcPts val="0"/>
              </a:spcBef>
              <a:spcAft>
                <a:spcPts val="600"/>
              </a:spcAft>
              <a:buFont typeface="Wingdings" panose="05000000000000000000" pitchFamily="2" charset="2"/>
              <a:buChar char="Ø"/>
            </a:pPr>
            <a:r>
              <a:rPr lang="en-GB" sz="1500" dirty="0" smtClean="0">
                <a:solidFill>
                  <a:srgbClr val="C00000"/>
                </a:solidFill>
              </a:rPr>
              <a:t>Learning</a:t>
            </a:r>
            <a:r>
              <a:rPr lang="en-GB" sz="1500" dirty="0" smtClean="0"/>
              <a:t>: Continuous acquisition of and reflection on knowledge, skills, and competences, as well as gathering and assessing experiences</a:t>
            </a:r>
          </a:p>
          <a:p>
            <a:pPr marL="269875" lvl="1" indent="-269875">
              <a:lnSpc>
                <a:spcPct val="100000"/>
              </a:lnSpc>
              <a:spcBef>
                <a:spcPts val="0"/>
              </a:spcBef>
              <a:spcAft>
                <a:spcPts val="600"/>
              </a:spcAft>
              <a:buFont typeface="Wingdings" panose="05000000000000000000" pitchFamily="2" charset="2"/>
              <a:buChar char="Ø"/>
            </a:pPr>
            <a:endParaRPr lang="en-GB" sz="1500" dirty="0" smtClean="0"/>
          </a:p>
          <a:p>
            <a:pPr marL="269875" lvl="1" indent="-269875">
              <a:lnSpc>
                <a:spcPct val="100000"/>
              </a:lnSpc>
              <a:spcBef>
                <a:spcPts val="0"/>
              </a:spcBef>
              <a:spcAft>
                <a:spcPts val="600"/>
              </a:spcAft>
              <a:buFont typeface="Wingdings" panose="05000000000000000000" pitchFamily="2" charset="2"/>
              <a:buChar char="Ø"/>
            </a:pPr>
            <a:r>
              <a:rPr lang="en-GB" sz="1500" dirty="0" smtClean="0">
                <a:solidFill>
                  <a:srgbClr val="C00000"/>
                </a:solidFill>
              </a:rPr>
              <a:t>Shaping</a:t>
            </a:r>
            <a:r>
              <a:rPr lang="en-GB" sz="1500" dirty="0" smtClean="0"/>
              <a:t>: Transformation, i.e. working out concepts and strategies, as well as implementing measures to promote SD in all fields of action </a:t>
            </a:r>
            <a:endParaRPr lang="en-GB" sz="1600" dirty="0"/>
          </a:p>
        </p:txBody>
      </p:sp>
      <p:sp>
        <p:nvSpPr>
          <p:cNvPr id="11"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Sustainable Development</a:t>
            </a:r>
          </a:p>
          <a:p>
            <a:pPr eaLnBrk="1" hangingPunct="1"/>
            <a:r>
              <a:rPr lang="en-GB" altLang="en-US" dirty="0" smtClean="0">
                <a:solidFill>
                  <a:srgbClr val="336699"/>
                </a:solidFill>
                <a:cs typeface="Times New Roman" pitchFamily="18" charset="0"/>
              </a:rPr>
              <a:t>Today’s broadened understanding,</a:t>
            </a:r>
          </a:p>
          <a:p>
            <a:pPr eaLnBrk="1" hangingPunct="1"/>
            <a:r>
              <a:rPr lang="en-GB" altLang="en-US" dirty="0" smtClean="0">
                <a:solidFill>
                  <a:srgbClr val="336699"/>
                </a:solidFill>
                <a:cs typeface="Times New Roman" pitchFamily="18" charset="0"/>
              </a:rPr>
              <a:t>based on the UN understanding</a:t>
            </a: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Tree>
    <p:extLst>
      <p:ext uri="{BB962C8B-B14F-4D97-AF65-F5344CB8AC3E}">
        <p14:creationId xmlns:p14="http://schemas.microsoft.com/office/powerpoint/2010/main" val="204853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43396"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Sustainable Development</a:t>
            </a:r>
          </a:p>
          <a:p>
            <a:pPr eaLnBrk="1" hangingPunct="1"/>
            <a:r>
              <a:rPr lang="en-GB" altLang="en-US" sz="1800" dirty="0" smtClean="0">
                <a:solidFill>
                  <a:srgbClr val="336699"/>
                </a:solidFill>
                <a:cs typeface="Times New Roman" pitchFamily="18" charset="0"/>
              </a:rPr>
              <a:t>Different weighting of the dimensions</a:t>
            </a: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2" name="Foliennummernplatzhalter 1"/>
          <p:cNvSpPr>
            <a:spLocks noGrp="1"/>
          </p:cNvSpPr>
          <p:nvPr>
            <p:ph type="sldNum" sz="quarter" idx="12"/>
          </p:nvPr>
        </p:nvSpPr>
        <p:spPr/>
        <p:txBody>
          <a:bodyPr/>
          <a:lstStyle/>
          <a:p>
            <a:fld id="{5DCECA37-7FCC-45D4-BAD6-B8760F7664F4}" type="slidenum">
              <a:rPr lang="de-CH" smtClean="0"/>
              <a:pPr/>
              <a:t>7</a:t>
            </a:fld>
            <a:endParaRPr lang="de-CH" sz="1400"/>
          </a:p>
        </p:txBody>
      </p:sp>
      <p:sp>
        <p:nvSpPr>
          <p:cNvPr id="4" name="Textfeld 5"/>
          <p:cNvSpPr txBox="1">
            <a:spLocks noChangeArrowheads="1"/>
          </p:cNvSpPr>
          <p:nvPr/>
        </p:nvSpPr>
        <p:spPr bwMode="auto">
          <a:xfrm>
            <a:off x="3974754" y="6497951"/>
            <a:ext cx="4971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de-DE" altLang="de-DE" sz="1200" i="1" dirty="0" smtClean="0"/>
              <a:t>Fachkonferenz Umweltbildung</a:t>
            </a:r>
            <a:r>
              <a:rPr lang="de-DE" altLang="de-DE" sz="1200" dirty="0" smtClean="0"/>
              <a:t> </a:t>
            </a:r>
            <a:r>
              <a:rPr lang="en-GB" altLang="de-DE" sz="1200" dirty="0" smtClean="0"/>
              <a:t>2010, position paper (adapted)</a:t>
            </a:r>
            <a:endParaRPr lang="en-GB" altLang="de-DE" sz="1200" dirty="0"/>
          </a:p>
        </p:txBody>
      </p:sp>
      <p:sp>
        <p:nvSpPr>
          <p:cNvPr id="26" name="Rectangle 3"/>
          <p:cNvSpPr>
            <a:spLocks noChangeArrowheads="1"/>
          </p:cNvSpPr>
          <p:nvPr/>
        </p:nvSpPr>
        <p:spPr bwMode="auto">
          <a:xfrm>
            <a:off x="43321" y="4797152"/>
            <a:ext cx="4024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GB" altLang="en-US" sz="1200" dirty="0" smtClean="0">
                <a:latin typeface="Arial" pitchFamily="34" charset="0"/>
                <a:cs typeface="Arial" pitchFamily="34" charset="0"/>
              </a:rPr>
              <a:t>MONET system of indicators</a:t>
            </a:r>
          </a:p>
          <a:p>
            <a:pPr eaLnBrk="1" hangingPunct="1"/>
            <a:r>
              <a:rPr lang="en-GB" altLang="en-US" sz="1200" dirty="0" smtClean="0">
                <a:latin typeface="Arial" pitchFamily="34" charset="0"/>
                <a:cs typeface="Arial" pitchFamily="34" charset="0"/>
              </a:rPr>
              <a:t>(IDANE 2012: BFS, BAFU, ARE, DEZA) </a:t>
            </a:r>
            <a:endParaRPr lang="en-GB" altLang="en-US" sz="1200" dirty="0">
              <a:latin typeface="Arial" pitchFamily="34" charset="0"/>
              <a:cs typeface="Arial" pitchFamily="34" charset="0"/>
            </a:endParaRPr>
          </a:p>
        </p:txBody>
      </p:sp>
      <p:sp>
        <p:nvSpPr>
          <p:cNvPr id="27" name="Rectangle 26"/>
          <p:cNvSpPr/>
          <p:nvPr/>
        </p:nvSpPr>
        <p:spPr>
          <a:xfrm>
            <a:off x="4464496" y="1479083"/>
            <a:ext cx="4355976" cy="1077218"/>
          </a:xfrm>
          <a:prstGeom prst="rect">
            <a:avLst/>
          </a:prstGeom>
        </p:spPr>
        <p:txBody>
          <a:bodyPr wrap="square">
            <a:spAutoFit/>
          </a:bodyPr>
          <a:lstStyle/>
          <a:p>
            <a:r>
              <a:rPr lang="en-GB" sz="1600" dirty="0" smtClean="0"/>
              <a:t>Efforts towards a transparent negotiation of trade-offs means that the sustainability dimensions are not always given equal weighting. </a:t>
            </a:r>
            <a:endParaRPr lang="en-GB"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79082"/>
            <a:ext cx="4158087" cy="33180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345" y="2527309"/>
            <a:ext cx="4520933" cy="3710003"/>
          </a:xfrm>
          <a:prstGeom prst="rect">
            <a:avLst/>
          </a:prstGeom>
        </p:spPr>
      </p:pic>
    </p:spTree>
    <p:extLst>
      <p:ext uri="{BB962C8B-B14F-4D97-AF65-F5344CB8AC3E}">
        <p14:creationId xmlns:p14="http://schemas.microsoft.com/office/powerpoint/2010/main" val="73102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The UN Sustainable Development Goals</a:t>
            </a:r>
          </a:p>
          <a:p>
            <a:pPr eaLnBrk="1" hangingPunct="1"/>
            <a:endParaRPr lang="en-GB" altLang="en-US" sz="1800" dirty="0" smtClean="0">
              <a:solidFill>
                <a:srgbClr val="336699"/>
              </a:solidFill>
              <a:cs typeface="Times New Roman" pitchFamily="18" charset="0"/>
            </a:endParaRPr>
          </a:p>
          <a:p>
            <a:pPr eaLnBrk="1" hangingPunct="1"/>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2" name="Foliennummernplatzhalter 1"/>
          <p:cNvSpPr>
            <a:spLocks noGrp="1"/>
          </p:cNvSpPr>
          <p:nvPr>
            <p:ph type="sldNum" sz="quarter" idx="12"/>
          </p:nvPr>
        </p:nvSpPr>
        <p:spPr/>
        <p:txBody>
          <a:bodyPr/>
          <a:lstStyle/>
          <a:p>
            <a:fld id="{5DCECA37-7FCC-45D4-BAD6-B8760F7664F4}" type="slidenum">
              <a:rPr lang="de-CH" smtClean="0"/>
              <a:pPr/>
              <a:t>8</a:t>
            </a:fld>
            <a:endParaRPr lang="de-CH" sz="1400"/>
          </a:p>
        </p:txBody>
      </p:sp>
      <p:pic>
        <p:nvPicPr>
          <p:cNvPr id="3" name="Picture 2" descr="http://dochas.ie/sites/default/files/Sustainable%20Development%20Goa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592409"/>
            <a:ext cx="6336703" cy="3134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p:cNvSpPr txBox="1"/>
          <p:nvPr/>
        </p:nvSpPr>
        <p:spPr>
          <a:xfrm>
            <a:off x="140392" y="1052736"/>
            <a:ext cx="8680079" cy="369332"/>
          </a:xfrm>
          <a:prstGeom prst="rect">
            <a:avLst/>
          </a:prstGeom>
          <a:noFill/>
        </p:spPr>
        <p:txBody>
          <a:bodyPr wrap="square" rtlCol="0">
            <a:spAutoFit/>
          </a:bodyPr>
          <a:lstStyle/>
          <a:p>
            <a:r>
              <a:rPr lang="en-GB" sz="1800" dirty="0" smtClean="0">
                <a:solidFill>
                  <a:srgbClr val="336699"/>
                </a:solidFill>
              </a:rPr>
              <a:t>17 goals and 169 concrete targets</a:t>
            </a:r>
            <a:endParaRPr lang="en-GB" sz="1800" dirty="0">
              <a:solidFill>
                <a:srgbClr val="336699"/>
              </a:solidFill>
            </a:endParaRPr>
          </a:p>
        </p:txBody>
      </p:sp>
      <p:pic>
        <p:nvPicPr>
          <p:cNvPr id="6" name="Grafik 5"/>
          <p:cNvPicPr>
            <a:picLocks noChangeAspect="1"/>
          </p:cNvPicPr>
          <p:nvPr/>
        </p:nvPicPr>
        <p:blipFill>
          <a:blip r:embed="rId4">
            <a:extLst>
              <a:ext uri="{BEBA8EAE-BF5A-486C-A8C5-ECC9F3942E4B}">
                <a14:imgProps xmlns:a14="http://schemas.microsoft.com/office/drawing/2010/main">
                  <a14:imgLayer r:embed="rId5">
                    <a14:imgEffect>
                      <a14:backgroundRemoval t="4000" b="95667" l="2833" r="94667">
                        <a14:foregroundMark x1="52167" y1="11167" x2="52167" y2="11167"/>
                        <a14:foregroundMark x1="54667" y1="11167" x2="54667" y2="11167"/>
                        <a14:foregroundMark x1="57333" y1="11167" x2="57333" y2="11167"/>
                        <a14:foregroundMark x1="61333" y1="11500" x2="61333" y2="11500"/>
                        <a14:foregroundMark x1="79333" y1="36500" x2="79333" y2="36500"/>
                        <a14:foregroundMark x1="82667" y1="35833" x2="82667" y2="35833"/>
                        <a14:foregroundMark x1="34667" y1="29333" x2="34667" y2="29333"/>
                        <a14:foregroundMark x1="48000" y1="38167" x2="48000" y2="38167"/>
                        <a14:foregroundMark x1="55667" y1="36167" x2="55667" y2="36167"/>
                        <a14:foregroundMark x1="49167" y1="33833" x2="49167" y2="33833"/>
                        <a14:foregroundMark x1="25500" y1="66167" x2="25500" y2="66167"/>
                        <a14:foregroundMark x1="27833" y1="64500" x2="27833" y2="64500"/>
                        <a14:foregroundMark x1="16333" y1="73333" x2="16333" y2="73333"/>
                        <a14:foregroundMark x1="73000" y1="74500" x2="73000" y2="74500"/>
                        <a14:foregroundMark x1="60333" y1="60167" x2="60333" y2="60167"/>
                        <a14:foregroundMark x1="52500" y1="60500" x2="52500" y2="60500"/>
                        <a14:foregroundMark x1="43500" y1="63167" x2="43500" y2="63167"/>
                        <a14:foregroundMark x1="37167" y1="63167" x2="37167" y2="63167"/>
                        <a14:foregroundMark x1="36167" y1="59167" x2="36167" y2="59167"/>
                        <a14:foregroundMark x1="34667" y1="56167" x2="34667" y2="56167"/>
                        <a14:foregroundMark x1="30833" y1="47667" x2="30833" y2="47667"/>
                        <a14:foregroundMark x1="30667" y1="44500" x2="30667" y2="44500"/>
                      </a14:backgroundRemoval>
                    </a14:imgEffect>
                  </a14:imgLayer>
                </a14:imgProps>
              </a:ext>
              <a:ext uri="{28A0092B-C50C-407E-A947-70E740481C1C}">
                <a14:useLocalDpi xmlns:a14="http://schemas.microsoft.com/office/drawing/2010/main" val="0"/>
              </a:ext>
            </a:extLst>
          </a:blip>
          <a:stretch>
            <a:fillRect/>
          </a:stretch>
        </p:blipFill>
        <p:spPr>
          <a:xfrm>
            <a:off x="6084168" y="3429000"/>
            <a:ext cx="3145532" cy="3145532"/>
          </a:xfrm>
          <a:prstGeom prst="rect">
            <a:avLst/>
          </a:prstGeom>
        </p:spPr>
      </p:pic>
      <p:sp>
        <p:nvSpPr>
          <p:cNvPr id="7" name="Rectangle 6"/>
          <p:cNvSpPr/>
          <p:nvPr/>
        </p:nvSpPr>
        <p:spPr>
          <a:xfrm>
            <a:off x="267626" y="4811668"/>
            <a:ext cx="5240478" cy="1569660"/>
          </a:xfrm>
          <a:prstGeom prst="rect">
            <a:avLst/>
          </a:prstGeom>
        </p:spPr>
        <p:txBody>
          <a:bodyPr wrap="square">
            <a:spAutoFit/>
          </a:bodyPr>
          <a:lstStyle/>
          <a:p>
            <a:r>
              <a:rPr lang="en-GB" sz="1600" dirty="0" smtClean="0"/>
              <a:t>The UN </a:t>
            </a:r>
            <a:r>
              <a:rPr lang="en-GB" sz="1600" i="1" dirty="0" smtClean="0"/>
              <a:t>Sustainable Development Goals</a:t>
            </a:r>
            <a:r>
              <a:rPr lang="en-GB" sz="1600" dirty="0" smtClean="0"/>
              <a:t> or </a:t>
            </a:r>
            <a:r>
              <a:rPr lang="en-GB" sz="1600" i="1" dirty="0" smtClean="0"/>
              <a:t>SDGs</a:t>
            </a:r>
            <a:r>
              <a:rPr lang="en-GB" sz="1600" dirty="0" smtClean="0"/>
              <a:t> were approved on 25.9.2015 as the «2030 Agenda for Sustainable Development» by the 193 member states of the UN. They thus have broad global support and form the political basis for efforts towards SD in the coming years.</a:t>
            </a:r>
            <a:endParaRPr lang="en-GB" sz="1600" dirty="0"/>
          </a:p>
        </p:txBody>
      </p:sp>
    </p:spTree>
    <p:extLst>
      <p:ext uri="{BB962C8B-B14F-4D97-AF65-F5344CB8AC3E}">
        <p14:creationId xmlns:p14="http://schemas.microsoft.com/office/powerpoint/2010/main" val="204902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DCECA37-7FCC-45D4-BAD6-B8760F7664F4}" type="slidenum">
              <a:rPr lang="de-CH" smtClean="0"/>
              <a:pPr/>
              <a:t>9</a:t>
            </a:fld>
            <a:endParaRPr lang="de-CH" sz="1400"/>
          </a:p>
        </p:txBody>
      </p:sp>
      <p:sp>
        <p:nvSpPr>
          <p:cNvPr id="5" name="TextBox 3"/>
          <p:cNvSpPr txBox="1"/>
          <p:nvPr/>
        </p:nvSpPr>
        <p:spPr>
          <a:xfrm>
            <a:off x="140392" y="1052736"/>
            <a:ext cx="8680079" cy="369332"/>
          </a:xfrm>
          <a:prstGeom prst="rect">
            <a:avLst/>
          </a:prstGeom>
          <a:noFill/>
        </p:spPr>
        <p:txBody>
          <a:bodyPr wrap="square" rtlCol="0">
            <a:spAutoFit/>
          </a:bodyPr>
          <a:lstStyle/>
          <a:p>
            <a:r>
              <a:rPr lang="en-GB" sz="1800" dirty="0" smtClean="0">
                <a:solidFill>
                  <a:srgbClr val="336699"/>
                </a:solidFill>
              </a:rPr>
              <a:t>17 goals and 169 concrete targets</a:t>
            </a:r>
            <a:endParaRPr lang="en-GB" sz="1800" dirty="0">
              <a:solidFill>
                <a:srgbClr val="336699"/>
              </a:solidFill>
            </a:endParaRPr>
          </a:p>
        </p:txBody>
      </p:sp>
      <p:sp>
        <p:nvSpPr>
          <p:cNvPr id="6" name="Rechteck 5"/>
          <p:cNvSpPr/>
          <p:nvPr/>
        </p:nvSpPr>
        <p:spPr>
          <a:xfrm>
            <a:off x="251519" y="1479986"/>
            <a:ext cx="8568951" cy="5286062"/>
          </a:xfrm>
          <a:prstGeom prst="rect">
            <a:avLst/>
          </a:prstGeom>
        </p:spPr>
        <p:txBody>
          <a:bodyPr wrap="square">
            <a:spAutoFit/>
          </a:bodyPr>
          <a:lstStyle/>
          <a:p>
            <a:pPr marL="228600" lvl="0" indent="-228600">
              <a:buFont typeface="+mj-lt"/>
              <a:buAutoNum type="arabicPeriod"/>
            </a:pPr>
            <a:r>
              <a:rPr lang="en-GB" sz="1250" b="1" dirty="0" smtClean="0"/>
              <a:t>No Poverty</a:t>
            </a:r>
            <a:r>
              <a:rPr lang="en-GB" sz="1250" dirty="0" smtClean="0"/>
              <a:t> - End poverty in all its forms everywhere</a:t>
            </a:r>
          </a:p>
          <a:p>
            <a:pPr marL="228600" lvl="0" indent="-228600">
              <a:buFont typeface="+mj-lt"/>
              <a:buAutoNum type="arabicPeriod"/>
            </a:pPr>
            <a:r>
              <a:rPr lang="en-GB" sz="1250" b="1" dirty="0" smtClean="0"/>
              <a:t>Zero Hunger</a:t>
            </a:r>
            <a:r>
              <a:rPr lang="en-GB" sz="1250" dirty="0" smtClean="0"/>
              <a:t> - End hunger, achieve food security and improved nutrition and promote sustainable agriculture</a:t>
            </a:r>
          </a:p>
          <a:p>
            <a:pPr marL="228600" lvl="0" indent="-228600">
              <a:buFont typeface="+mj-lt"/>
              <a:buAutoNum type="arabicPeriod"/>
            </a:pPr>
            <a:r>
              <a:rPr lang="en-GB" sz="1250" b="1" dirty="0" smtClean="0"/>
              <a:t>Good Health and Well-being</a:t>
            </a:r>
            <a:r>
              <a:rPr lang="en-GB" sz="1250" dirty="0" smtClean="0"/>
              <a:t> - Ensure healthy lives and promote well-being for all at all ages</a:t>
            </a:r>
          </a:p>
          <a:p>
            <a:pPr marL="228600" lvl="0" indent="-228600">
              <a:buFont typeface="+mj-lt"/>
              <a:buAutoNum type="arabicPeriod"/>
            </a:pPr>
            <a:r>
              <a:rPr lang="en-GB" sz="1250" b="1" dirty="0" smtClean="0"/>
              <a:t>Quality Education</a:t>
            </a:r>
            <a:r>
              <a:rPr lang="en-GB" sz="1250" dirty="0" smtClean="0"/>
              <a:t> - Ensure inclusive and equitable quality education and promote lifelong learning opportunities for all</a:t>
            </a:r>
          </a:p>
          <a:p>
            <a:pPr marL="228600" lvl="0" indent="-228600">
              <a:buFont typeface="+mj-lt"/>
              <a:buAutoNum type="arabicPeriod"/>
            </a:pPr>
            <a:r>
              <a:rPr lang="en-GB" sz="1250" b="1" dirty="0" smtClean="0"/>
              <a:t>Gender Equality</a:t>
            </a:r>
            <a:r>
              <a:rPr lang="en-GB" sz="1250" dirty="0" smtClean="0"/>
              <a:t> - Achieve gender equality and empower all women and girls</a:t>
            </a:r>
          </a:p>
          <a:p>
            <a:pPr marL="228600" lvl="0" indent="-228600">
              <a:buFont typeface="+mj-lt"/>
              <a:buAutoNum type="arabicPeriod"/>
            </a:pPr>
            <a:r>
              <a:rPr lang="en-GB" sz="1250" b="1" dirty="0" smtClean="0"/>
              <a:t>Clean Water and Sanitation</a:t>
            </a:r>
            <a:r>
              <a:rPr lang="en-GB" sz="1250" dirty="0" smtClean="0"/>
              <a:t> - Ensure availability and sustainable management of water and sanitation for all</a:t>
            </a:r>
          </a:p>
          <a:p>
            <a:pPr marL="228600" lvl="0" indent="-228600">
              <a:buFont typeface="+mj-lt"/>
              <a:buAutoNum type="arabicPeriod"/>
            </a:pPr>
            <a:r>
              <a:rPr lang="en-GB" sz="1250" b="1" dirty="0" smtClean="0"/>
              <a:t>Affordable and Clean Energy</a:t>
            </a:r>
            <a:r>
              <a:rPr lang="en-GB" sz="1250" dirty="0" smtClean="0"/>
              <a:t> - Ensure access to affordable, reliable, sustainable and modern energy for all</a:t>
            </a:r>
          </a:p>
          <a:p>
            <a:pPr marL="228600" lvl="0" indent="-228600">
              <a:buFont typeface="+mj-lt"/>
              <a:buAutoNum type="arabicPeriod"/>
            </a:pPr>
            <a:r>
              <a:rPr lang="en-GB" sz="1250" b="1" dirty="0" smtClean="0"/>
              <a:t>Decent Work and Economic Growth</a:t>
            </a:r>
            <a:r>
              <a:rPr lang="en-GB" sz="1250" dirty="0" smtClean="0"/>
              <a:t> - Promote sustained, inclusive and sustainable economic growth, full and productive employment and decent work for all</a:t>
            </a:r>
          </a:p>
          <a:p>
            <a:pPr marL="228600" lvl="0" indent="-228600">
              <a:buFont typeface="+mj-lt"/>
              <a:buAutoNum type="arabicPeriod"/>
            </a:pPr>
            <a:r>
              <a:rPr lang="en-GB" sz="1250" b="1" dirty="0" smtClean="0"/>
              <a:t>Industry, Innovation and Infrastructure</a:t>
            </a:r>
            <a:r>
              <a:rPr lang="en-GB" sz="1250" dirty="0" smtClean="0"/>
              <a:t> - Build resilient infrastructure, promote inclusive and sustainable industrialization and foster innovation</a:t>
            </a:r>
          </a:p>
          <a:p>
            <a:pPr marL="228600" lvl="0" indent="-228600">
              <a:buFont typeface="+mj-lt"/>
              <a:buAutoNum type="arabicPeriod"/>
            </a:pPr>
            <a:r>
              <a:rPr lang="en-GB" sz="1250" b="1" dirty="0" smtClean="0"/>
              <a:t>Reduced Inequalities</a:t>
            </a:r>
            <a:r>
              <a:rPr lang="en-GB" sz="1250" dirty="0" smtClean="0"/>
              <a:t> - Reduce income inequality within and among countries</a:t>
            </a:r>
          </a:p>
          <a:p>
            <a:pPr marL="228600" lvl="0" indent="-228600">
              <a:buFont typeface="+mj-lt"/>
              <a:buAutoNum type="arabicPeriod"/>
            </a:pPr>
            <a:r>
              <a:rPr lang="en-GB" sz="1250" b="1" dirty="0" smtClean="0"/>
              <a:t>Sustainable Cities and Communities</a:t>
            </a:r>
            <a:r>
              <a:rPr lang="en-GB" sz="1250" dirty="0" smtClean="0"/>
              <a:t> - Make cities and human settlements inclusive, safe, resilient and sustainable</a:t>
            </a:r>
          </a:p>
          <a:p>
            <a:pPr marL="228600" lvl="0" indent="-228600">
              <a:buFont typeface="+mj-lt"/>
              <a:buAutoNum type="arabicPeriod"/>
            </a:pPr>
            <a:r>
              <a:rPr lang="en-GB" sz="1250" b="1" dirty="0" smtClean="0"/>
              <a:t>Responsible Consumption and Production</a:t>
            </a:r>
            <a:r>
              <a:rPr lang="en-GB" sz="1250" dirty="0" smtClean="0"/>
              <a:t> - Ensure sustainable consumption and production patterns</a:t>
            </a:r>
          </a:p>
          <a:p>
            <a:pPr marL="228600" lvl="0" indent="-228600">
              <a:buFont typeface="+mj-lt"/>
              <a:buAutoNum type="arabicPeriod"/>
            </a:pPr>
            <a:r>
              <a:rPr lang="en-GB" sz="1250" b="1" dirty="0" smtClean="0"/>
              <a:t>Climate Action</a:t>
            </a:r>
            <a:r>
              <a:rPr lang="en-GB" sz="1250" dirty="0" smtClean="0"/>
              <a:t> - Take urgent action to combat climate change and its impacts by regulating emissions and promoting developments in renewable energy</a:t>
            </a:r>
          </a:p>
          <a:p>
            <a:pPr marL="228600" lvl="0" indent="-228600">
              <a:buFont typeface="+mj-lt"/>
              <a:buAutoNum type="arabicPeriod"/>
            </a:pPr>
            <a:r>
              <a:rPr lang="en-GB" sz="1250" b="1" dirty="0" smtClean="0"/>
              <a:t>Life Below Water</a:t>
            </a:r>
            <a:r>
              <a:rPr lang="en-GB" sz="1250" dirty="0" smtClean="0"/>
              <a:t> - Conserve and sustainably use the oceans, seas and marine resources for sustainable development</a:t>
            </a:r>
          </a:p>
          <a:p>
            <a:pPr marL="228600" lvl="0" indent="-228600">
              <a:buFont typeface="+mj-lt"/>
              <a:buAutoNum type="arabicPeriod"/>
            </a:pPr>
            <a:r>
              <a:rPr lang="en-GB" sz="1250" b="1" dirty="0" smtClean="0"/>
              <a:t>Life on Land</a:t>
            </a:r>
            <a:r>
              <a:rPr lang="en-GB" sz="1250" dirty="0" smtClean="0"/>
              <a:t> - Protect, restore and promote sustainable use of terrestrial ecosystems, sustainably manage forests, combat desertification, and halt and reverse land degradation and halt biodiversity loss</a:t>
            </a:r>
          </a:p>
          <a:p>
            <a:pPr marL="228600" lvl="0" indent="-228600">
              <a:buFont typeface="+mj-lt"/>
              <a:buAutoNum type="arabicPeriod"/>
            </a:pPr>
            <a:r>
              <a:rPr lang="en-GB" sz="1250" b="1" dirty="0" smtClean="0"/>
              <a:t>Peace, Justice and Strong Institutions</a:t>
            </a:r>
            <a:r>
              <a:rPr lang="en-GB" sz="1250" dirty="0" smtClean="0"/>
              <a:t> - Promote peaceful and inclusive societies for sustainable development, provide access to justice for all and build effective, accountable and inclusive institutions at all levels</a:t>
            </a:r>
          </a:p>
          <a:p>
            <a:pPr marL="228600" lvl="0" indent="-228600">
              <a:buFont typeface="+mj-lt"/>
              <a:buAutoNum type="arabicPeriod"/>
            </a:pPr>
            <a:r>
              <a:rPr lang="en-GB" sz="1250" b="1" dirty="0" smtClean="0"/>
              <a:t>Partnerships for the Goals</a:t>
            </a:r>
            <a:r>
              <a:rPr lang="en-GB" sz="1250" dirty="0" smtClean="0"/>
              <a:t> - Strengthen the means of implementation and revitalize the global partnership for sustainable development</a:t>
            </a:r>
            <a:endParaRPr lang="en-GB" sz="1250" b="1" dirty="0"/>
          </a:p>
        </p:txBody>
      </p:sp>
      <p:sp>
        <p:nvSpPr>
          <p:cNvPr id="7" name="Rectangle 6"/>
          <p:cNvSpPr>
            <a:spLocks noChangeArrowheads="1"/>
          </p:cNvSpPr>
          <p:nvPr/>
        </p:nvSpPr>
        <p:spPr bwMode="auto">
          <a:xfrm>
            <a:off x="179512" y="260325"/>
            <a:ext cx="8101012" cy="360363"/>
          </a:xfrm>
          <a:prstGeom prst="rect">
            <a:avLst/>
          </a:prstGeom>
          <a:noFill/>
          <a:ln>
            <a:noFill/>
          </a:ln>
          <a:effectLst/>
          <a:extLst>
            <a:ext uri="{909E8E84-426E-40DD-AFC4-6F175D3DCCD1}">
              <a14:hiddenFill xmlns:a14="http://schemas.microsoft.com/office/drawing/2010/main">
                <a:solidFill>
                  <a:srgbClr val="DDDDDD">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GB" altLang="en-US" b="1" dirty="0" smtClean="0">
                <a:solidFill>
                  <a:srgbClr val="336699"/>
                </a:solidFill>
                <a:cs typeface="Times New Roman" pitchFamily="18" charset="0"/>
              </a:rPr>
              <a:t>The UN Sustainable Development Goals</a:t>
            </a:r>
          </a:p>
          <a:p>
            <a:pPr eaLnBrk="1" hangingPunct="1"/>
            <a:r>
              <a:rPr lang="en-GB" altLang="en-US" sz="1800" dirty="0" smtClean="0">
                <a:solidFill>
                  <a:srgbClr val="336699"/>
                </a:solidFill>
                <a:cs typeface="Times New Roman" pitchFamily="18" charset="0"/>
              </a:rPr>
              <a:t>approved on </a:t>
            </a:r>
            <a:r>
              <a:rPr lang="en-GB" sz="1800" dirty="0" smtClean="0">
                <a:solidFill>
                  <a:srgbClr val="336699"/>
                </a:solidFill>
                <a:cs typeface="Times New Roman" pitchFamily="18" charset="0"/>
              </a:rPr>
              <a:t>25.9.2015 by the 193 UN member states</a:t>
            </a:r>
            <a:r>
              <a:rPr lang="en-GB" altLang="en-US" b="1" dirty="0" smtClean="0">
                <a:solidFill>
                  <a:srgbClr val="336699"/>
                </a:solidFill>
                <a:cs typeface="Times New Roman" pitchFamily="18" charset="0"/>
              </a:rPr>
              <a:t> </a:t>
            </a:r>
            <a:endParaRPr lang="en-GB" altLang="en-US" b="1" dirty="0">
              <a:solidFill>
                <a:srgbClr val="336699"/>
              </a:solidFill>
            </a:endParaRPr>
          </a:p>
        </p:txBody>
      </p:sp>
      <p:sp>
        <p:nvSpPr>
          <p:cNvPr id="4" name="Rechteck 3"/>
          <p:cNvSpPr/>
          <p:nvPr/>
        </p:nvSpPr>
        <p:spPr>
          <a:xfrm>
            <a:off x="323528" y="6525344"/>
            <a:ext cx="8568952" cy="261610"/>
          </a:xfrm>
          <a:prstGeom prst="rect">
            <a:avLst/>
          </a:prstGeom>
        </p:spPr>
        <p:txBody>
          <a:bodyPr wrap="square">
            <a:spAutoFit/>
          </a:bodyPr>
          <a:lstStyle/>
          <a:p>
            <a:r>
              <a:rPr lang="de-CH" sz="1100" dirty="0">
                <a:solidFill>
                  <a:srgbClr val="336699"/>
                </a:solidFill>
              </a:rPr>
              <a:t>http://www.un.org/sustainabledevelopment/sustainable-development-goals/</a:t>
            </a:r>
          </a:p>
        </p:txBody>
      </p:sp>
    </p:spTree>
    <p:extLst>
      <p:ext uri="{BB962C8B-B14F-4D97-AF65-F5344CB8AC3E}">
        <p14:creationId xmlns:p14="http://schemas.microsoft.com/office/powerpoint/2010/main" val="3073023806"/>
      </p:ext>
    </p:extLst>
  </p:cSld>
  <p:clrMapOvr>
    <a:masterClrMapping/>
  </p:clrMapOvr>
</p:sld>
</file>

<file path=ppt/theme/theme1.xml><?xml version="1.0" encoding="utf-8"?>
<a:theme xmlns:a="http://schemas.openxmlformats.org/drawingml/2006/main" name="ub_powerpoint_weiss">
  <a:themeElements>
    <a:clrScheme name="">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DF2046"/>
      </a:hlink>
      <a:folHlink>
        <a:srgbClr val="99667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Arial" pitchFamily="3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Arial" pitchFamily="39"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ub_powerpoint_weiss</Template>
  <TotalTime>0</TotalTime>
  <Words>7169</Words>
  <Application>Microsoft Office PowerPoint</Application>
  <PresentationFormat>On-screen Show (4:3)</PresentationFormat>
  <Paragraphs>497</Paragraphs>
  <Slides>31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Arial</vt:lpstr>
      <vt:lpstr>Bradley Hand ITC</vt:lpstr>
      <vt:lpstr>Calibri</vt:lpstr>
      <vt:lpstr>MS Mincho</vt:lpstr>
      <vt:lpstr>Symbol</vt:lpstr>
      <vt:lpstr>Tahoma</vt:lpstr>
      <vt:lpstr>Times New Roman</vt:lpstr>
      <vt:lpstr>Wingdings</vt:lpstr>
      <vt:lpstr>ヒラギノ角ゴ Pro W3</vt:lpstr>
      <vt:lpstr>ub_powerpoint_weiss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CDE - University of Bern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Chinwe Ifejika Speranza</dc:creator>
  <cp:lastModifiedBy>Anne Zimmermann</cp:lastModifiedBy>
  <cp:revision>1360</cp:revision>
  <cp:lastPrinted>2016-03-18T08:27:09Z</cp:lastPrinted>
  <dcterms:created xsi:type="dcterms:W3CDTF">2016-02-24T10:46:14Z</dcterms:created>
  <dcterms:modified xsi:type="dcterms:W3CDTF">2017-11-14T13:21:29Z</dcterms:modified>
</cp:coreProperties>
</file>