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9" r:id="rId1"/>
  </p:sldMasterIdLst>
  <p:notesMasterIdLst>
    <p:notesMasterId r:id="rId33"/>
  </p:notesMasterIdLst>
  <p:handoutMasterIdLst>
    <p:handoutMasterId r:id="rId34"/>
  </p:handoutMasterIdLst>
  <p:sldIdLst>
    <p:sldId id="379" r:id="rId2"/>
    <p:sldId id="378" r:id="rId3"/>
    <p:sldId id="459" r:id="rId4"/>
    <p:sldId id="415" r:id="rId5"/>
    <p:sldId id="432" r:id="rId6"/>
    <p:sldId id="452" r:id="rId7"/>
    <p:sldId id="381" r:id="rId8"/>
    <p:sldId id="382" r:id="rId9"/>
    <p:sldId id="435" r:id="rId10"/>
    <p:sldId id="384" r:id="rId11"/>
    <p:sldId id="422" r:id="rId12"/>
    <p:sldId id="423" r:id="rId13"/>
    <p:sldId id="453" r:id="rId14"/>
    <p:sldId id="430" r:id="rId15"/>
    <p:sldId id="429" r:id="rId16"/>
    <p:sldId id="434" r:id="rId17"/>
    <p:sldId id="380" r:id="rId18"/>
    <p:sldId id="441" r:id="rId19"/>
    <p:sldId id="431" r:id="rId20"/>
    <p:sldId id="447" r:id="rId21"/>
    <p:sldId id="448" r:id="rId22"/>
    <p:sldId id="451" r:id="rId23"/>
    <p:sldId id="450" r:id="rId24"/>
    <p:sldId id="393" r:id="rId25"/>
    <p:sldId id="460" r:id="rId26"/>
    <p:sldId id="454" r:id="rId27"/>
    <p:sldId id="455" r:id="rId28"/>
    <p:sldId id="456" r:id="rId29"/>
    <p:sldId id="457" r:id="rId30"/>
    <p:sldId id="458" r:id="rId31"/>
    <p:sldId id="461" r:id="rId32"/>
  </p:sldIdLst>
  <p:sldSz cx="9144000" cy="6858000" type="screen4x3"/>
  <p:notesSz cx="6669088" cy="9775825"/>
  <p:defaultTextStyle>
    <a:defPPr>
      <a:defRPr lang="de-CH"/>
    </a:defPPr>
    <a:lvl1pPr algn="l" rtl="0" eaLnBrk="0" fontAlgn="base" hangingPunct="0">
      <a:spcBef>
        <a:spcPct val="0"/>
      </a:spcBef>
      <a:spcAft>
        <a:spcPct val="0"/>
      </a:spcAft>
      <a:defRPr sz="2400" kern="1200">
        <a:solidFill>
          <a:schemeClr val="tx1"/>
        </a:solidFill>
        <a:latin typeface="Arial" pitchFamily="39" charset="0"/>
        <a:ea typeface="+mn-ea"/>
        <a:cs typeface="+mn-cs"/>
      </a:defRPr>
    </a:lvl1pPr>
    <a:lvl2pPr marL="457200" algn="l" rtl="0" eaLnBrk="0" fontAlgn="base" hangingPunct="0">
      <a:spcBef>
        <a:spcPct val="0"/>
      </a:spcBef>
      <a:spcAft>
        <a:spcPct val="0"/>
      </a:spcAft>
      <a:defRPr sz="2400" kern="1200">
        <a:solidFill>
          <a:schemeClr val="tx1"/>
        </a:solidFill>
        <a:latin typeface="Arial" pitchFamily="39" charset="0"/>
        <a:ea typeface="+mn-ea"/>
        <a:cs typeface="+mn-cs"/>
      </a:defRPr>
    </a:lvl2pPr>
    <a:lvl3pPr marL="914400" algn="l" rtl="0" eaLnBrk="0" fontAlgn="base" hangingPunct="0">
      <a:spcBef>
        <a:spcPct val="0"/>
      </a:spcBef>
      <a:spcAft>
        <a:spcPct val="0"/>
      </a:spcAft>
      <a:defRPr sz="2400" kern="1200">
        <a:solidFill>
          <a:schemeClr val="tx1"/>
        </a:solidFill>
        <a:latin typeface="Arial" pitchFamily="39" charset="0"/>
        <a:ea typeface="+mn-ea"/>
        <a:cs typeface="+mn-cs"/>
      </a:defRPr>
    </a:lvl3pPr>
    <a:lvl4pPr marL="1371600" algn="l" rtl="0" eaLnBrk="0" fontAlgn="base" hangingPunct="0">
      <a:spcBef>
        <a:spcPct val="0"/>
      </a:spcBef>
      <a:spcAft>
        <a:spcPct val="0"/>
      </a:spcAft>
      <a:defRPr sz="2400" kern="1200">
        <a:solidFill>
          <a:schemeClr val="tx1"/>
        </a:solidFill>
        <a:latin typeface="Arial" pitchFamily="39" charset="0"/>
        <a:ea typeface="+mn-ea"/>
        <a:cs typeface="+mn-cs"/>
      </a:defRPr>
    </a:lvl4pPr>
    <a:lvl5pPr marL="1828800" algn="l" rtl="0" eaLnBrk="0" fontAlgn="base" hangingPunct="0">
      <a:spcBef>
        <a:spcPct val="0"/>
      </a:spcBef>
      <a:spcAft>
        <a:spcPct val="0"/>
      </a:spcAft>
      <a:defRPr sz="2400" kern="1200">
        <a:solidFill>
          <a:schemeClr val="tx1"/>
        </a:solidFill>
        <a:latin typeface="Arial" pitchFamily="39" charset="0"/>
        <a:ea typeface="+mn-ea"/>
        <a:cs typeface="+mn-cs"/>
      </a:defRPr>
    </a:lvl5pPr>
    <a:lvl6pPr marL="2286000" algn="l" defTabSz="457200" rtl="0" eaLnBrk="1" latinLnBrk="0" hangingPunct="1">
      <a:defRPr sz="2400" kern="1200">
        <a:solidFill>
          <a:schemeClr val="tx1"/>
        </a:solidFill>
        <a:latin typeface="Arial" pitchFamily="39" charset="0"/>
        <a:ea typeface="+mn-ea"/>
        <a:cs typeface="+mn-cs"/>
      </a:defRPr>
    </a:lvl6pPr>
    <a:lvl7pPr marL="2743200" algn="l" defTabSz="457200" rtl="0" eaLnBrk="1" latinLnBrk="0" hangingPunct="1">
      <a:defRPr sz="2400" kern="1200">
        <a:solidFill>
          <a:schemeClr val="tx1"/>
        </a:solidFill>
        <a:latin typeface="Arial" pitchFamily="39" charset="0"/>
        <a:ea typeface="+mn-ea"/>
        <a:cs typeface="+mn-cs"/>
      </a:defRPr>
    </a:lvl7pPr>
    <a:lvl8pPr marL="3200400" algn="l" defTabSz="457200" rtl="0" eaLnBrk="1" latinLnBrk="0" hangingPunct="1">
      <a:defRPr sz="2400" kern="1200">
        <a:solidFill>
          <a:schemeClr val="tx1"/>
        </a:solidFill>
        <a:latin typeface="Arial" pitchFamily="39" charset="0"/>
        <a:ea typeface="+mn-ea"/>
        <a:cs typeface="+mn-cs"/>
      </a:defRPr>
    </a:lvl8pPr>
    <a:lvl9pPr marL="3657600" algn="l" defTabSz="457200" rtl="0" eaLnBrk="1" latinLnBrk="0" hangingPunct="1">
      <a:defRPr sz="2400" kern="1200">
        <a:solidFill>
          <a:schemeClr val="tx1"/>
        </a:solidFill>
        <a:latin typeface="Arial" pitchFamily="39" charset="0"/>
        <a:ea typeface="+mn-ea"/>
        <a:cs typeface="+mn-cs"/>
      </a:defRPr>
    </a:lvl9pPr>
  </p:defaultTextStyle>
  <p:extLst>
    <p:ext uri="{EFAFB233-063F-42B5-8137-9DF3F51BA10A}">
      <p15:sldGuideLst xmlns:p15="http://schemas.microsoft.com/office/powerpoint/2012/main">
        <p15:guide id="1" orient="horz" pos="1078">
          <p15:clr>
            <a:srgbClr val="A4A3A4"/>
          </p15:clr>
        </p15:guide>
        <p15:guide id="2" pos="31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B43"/>
    <a:srgbClr val="FFCC00"/>
    <a:srgbClr val="336699"/>
    <a:srgbClr val="008000"/>
    <a:srgbClr val="008080"/>
    <a:srgbClr val="006666"/>
    <a:srgbClr val="0066FF"/>
    <a:srgbClr val="339933"/>
    <a:srgbClr val="FF9201"/>
    <a:srgbClr val="FFD5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85" autoAdjust="0"/>
    <p:restoredTop sz="74874" autoAdjust="0"/>
  </p:normalViewPr>
  <p:slideViewPr>
    <p:cSldViewPr showGuides="1">
      <p:cViewPr varScale="1">
        <p:scale>
          <a:sx n="98" d="100"/>
          <a:sy n="98" d="100"/>
        </p:scale>
        <p:origin x="1692" y="90"/>
      </p:cViewPr>
      <p:guideLst>
        <p:guide orient="horz" pos="1078"/>
        <p:guide pos="31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9" d="100"/>
        <a:sy n="79" d="100"/>
      </p:scale>
      <p:origin x="0" y="0"/>
    </p:cViewPr>
  </p:sorterViewPr>
  <p:notesViewPr>
    <p:cSldViewPr showGuides="1">
      <p:cViewPr varScale="1">
        <p:scale>
          <a:sx n="66" d="100"/>
          <a:sy n="66" d="100"/>
        </p:scale>
        <p:origin x="31" y="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1" y="0"/>
            <a:ext cx="2889938" cy="488792"/>
          </a:xfrm>
          <a:prstGeom prst="rect">
            <a:avLst/>
          </a:prstGeom>
          <a:noFill/>
          <a:ln w="9525">
            <a:noFill/>
            <a:miter lim="800000"/>
            <a:headEnd/>
            <a:tailEnd/>
          </a:ln>
          <a:effectLst/>
        </p:spPr>
        <p:txBody>
          <a:bodyPr vert="horz" wrap="square" lIns="89908" tIns="44954" rIns="89908" bIns="44954" numCol="1" anchor="t" anchorCtr="0" compatLnSpc="1">
            <a:prstTxWarp prst="textNoShape">
              <a:avLst/>
            </a:prstTxWarp>
          </a:bodyPr>
          <a:lstStyle>
            <a:lvl1pPr>
              <a:defRPr sz="1200"/>
            </a:lvl1pPr>
          </a:lstStyle>
          <a:p>
            <a:endParaRPr lang="de-CH"/>
          </a:p>
        </p:txBody>
      </p:sp>
      <p:sp>
        <p:nvSpPr>
          <p:cNvPr id="23555" name="Rectangle 3"/>
          <p:cNvSpPr>
            <a:spLocks noGrp="1" noChangeArrowheads="1"/>
          </p:cNvSpPr>
          <p:nvPr>
            <p:ph type="dt" sz="quarter" idx="1"/>
          </p:nvPr>
        </p:nvSpPr>
        <p:spPr bwMode="auto">
          <a:xfrm>
            <a:off x="3779151" y="0"/>
            <a:ext cx="2889938" cy="488792"/>
          </a:xfrm>
          <a:prstGeom prst="rect">
            <a:avLst/>
          </a:prstGeom>
          <a:noFill/>
          <a:ln w="9525">
            <a:noFill/>
            <a:miter lim="800000"/>
            <a:headEnd/>
            <a:tailEnd/>
          </a:ln>
          <a:effectLst/>
        </p:spPr>
        <p:txBody>
          <a:bodyPr vert="horz" wrap="square" lIns="89908" tIns="44954" rIns="89908" bIns="44954" numCol="1" anchor="t" anchorCtr="0" compatLnSpc="1">
            <a:prstTxWarp prst="textNoShape">
              <a:avLst/>
            </a:prstTxWarp>
          </a:bodyPr>
          <a:lstStyle>
            <a:lvl1pPr algn="r">
              <a:defRPr sz="1200"/>
            </a:lvl1pPr>
          </a:lstStyle>
          <a:p>
            <a:endParaRPr lang="de-CH"/>
          </a:p>
        </p:txBody>
      </p:sp>
      <p:sp>
        <p:nvSpPr>
          <p:cNvPr id="23556" name="Rectangle 4"/>
          <p:cNvSpPr>
            <a:spLocks noGrp="1" noChangeArrowheads="1"/>
          </p:cNvSpPr>
          <p:nvPr>
            <p:ph type="ftr" sz="quarter" idx="2"/>
          </p:nvPr>
        </p:nvSpPr>
        <p:spPr bwMode="auto">
          <a:xfrm>
            <a:off x="1" y="9287034"/>
            <a:ext cx="2889938" cy="488792"/>
          </a:xfrm>
          <a:prstGeom prst="rect">
            <a:avLst/>
          </a:prstGeom>
          <a:noFill/>
          <a:ln w="9525">
            <a:noFill/>
            <a:miter lim="800000"/>
            <a:headEnd/>
            <a:tailEnd/>
          </a:ln>
          <a:effectLst/>
        </p:spPr>
        <p:txBody>
          <a:bodyPr vert="horz" wrap="square" lIns="89908" tIns="44954" rIns="89908" bIns="44954" numCol="1" anchor="b" anchorCtr="0" compatLnSpc="1">
            <a:prstTxWarp prst="textNoShape">
              <a:avLst/>
            </a:prstTxWarp>
          </a:bodyPr>
          <a:lstStyle>
            <a:lvl1pPr>
              <a:defRPr sz="1200"/>
            </a:lvl1pPr>
          </a:lstStyle>
          <a:p>
            <a:endParaRPr lang="de-CH"/>
          </a:p>
        </p:txBody>
      </p:sp>
      <p:sp>
        <p:nvSpPr>
          <p:cNvPr id="23557" name="Rectangle 5"/>
          <p:cNvSpPr>
            <a:spLocks noGrp="1" noChangeArrowheads="1"/>
          </p:cNvSpPr>
          <p:nvPr>
            <p:ph type="sldNum" sz="quarter" idx="3"/>
          </p:nvPr>
        </p:nvSpPr>
        <p:spPr bwMode="auto">
          <a:xfrm>
            <a:off x="3779151" y="9287034"/>
            <a:ext cx="2889938" cy="488792"/>
          </a:xfrm>
          <a:prstGeom prst="rect">
            <a:avLst/>
          </a:prstGeom>
          <a:noFill/>
          <a:ln w="9525">
            <a:noFill/>
            <a:miter lim="800000"/>
            <a:headEnd/>
            <a:tailEnd/>
          </a:ln>
          <a:effectLst/>
        </p:spPr>
        <p:txBody>
          <a:bodyPr vert="horz" wrap="square" lIns="89908" tIns="44954" rIns="89908" bIns="44954" numCol="1" anchor="b" anchorCtr="0" compatLnSpc="1">
            <a:prstTxWarp prst="textNoShape">
              <a:avLst/>
            </a:prstTxWarp>
          </a:bodyPr>
          <a:lstStyle>
            <a:lvl1pPr algn="r">
              <a:defRPr sz="1200"/>
            </a:lvl1pPr>
          </a:lstStyle>
          <a:p>
            <a:fld id="{9A1557EE-0742-4568-A4D7-76102549A814}" type="slidenum">
              <a:rPr lang="de-CH"/>
              <a:pPr/>
              <a:t>‹Nr.›</a:t>
            </a:fld>
            <a:endParaRPr lang="de-CH"/>
          </a:p>
        </p:txBody>
      </p:sp>
    </p:spTree>
    <p:extLst>
      <p:ext uri="{BB962C8B-B14F-4D97-AF65-F5344CB8AC3E}">
        <p14:creationId xmlns:p14="http://schemas.microsoft.com/office/powerpoint/2010/main" val="314571991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1" y="0"/>
            <a:ext cx="2889938" cy="488792"/>
          </a:xfrm>
          <a:prstGeom prst="rect">
            <a:avLst/>
          </a:prstGeom>
          <a:noFill/>
          <a:ln w="9525">
            <a:noFill/>
            <a:miter lim="800000"/>
            <a:headEnd/>
            <a:tailEnd/>
          </a:ln>
          <a:effectLst/>
        </p:spPr>
        <p:txBody>
          <a:bodyPr vert="horz" wrap="square" lIns="89908" tIns="44954" rIns="89908" bIns="44954" numCol="1" anchor="t" anchorCtr="0" compatLnSpc="1">
            <a:prstTxWarp prst="textNoShape">
              <a:avLst/>
            </a:prstTxWarp>
          </a:bodyPr>
          <a:lstStyle>
            <a:lvl1pPr>
              <a:defRPr sz="1200"/>
            </a:lvl1pPr>
          </a:lstStyle>
          <a:p>
            <a:endParaRPr lang="de-CH"/>
          </a:p>
        </p:txBody>
      </p:sp>
      <p:sp>
        <p:nvSpPr>
          <p:cNvPr id="6147" name="Rectangle 3"/>
          <p:cNvSpPr>
            <a:spLocks noGrp="1" noChangeArrowheads="1"/>
          </p:cNvSpPr>
          <p:nvPr>
            <p:ph type="dt" idx="1"/>
          </p:nvPr>
        </p:nvSpPr>
        <p:spPr bwMode="auto">
          <a:xfrm>
            <a:off x="3779151" y="0"/>
            <a:ext cx="2889938" cy="488792"/>
          </a:xfrm>
          <a:prstGeom prst="rect">
            <a:avLst/>
          </a:prstGeom>
          <a:noFill/>
          <a:ln w="9525">
            <a:noFill/>
            <a:miter lim="800000"/>
            <a:headEnd/>
            <a:tailEnd/>
          </a:ln>
          <a:effectLst/>
        </p:spPr>
        <p:txBody>
          <a:bodyPr vert="horz" wrap="square" lIns="89908" tIns="44954" rIns="89908" bIns="44954" numCol="1" anchor="t" anchorCtr="0" compatLnSpc="1">
            <a:prstTxWarp prst="textNoShape">
              <a:avLst/>
            </a:prstTxWarp>
          </a:bodyPr>
          <a:lstStyle>
            <a:lvl1pPr algn="r">
              <a:defRPr sz="1200"/>
            </a:lvl1pPr>
          </a:lstStyle>
          <a:p>
            <a:endParaRPr lang="de-CH"/>
          </a:p>
        </p:txBody>
      </p:sp>
      <p:sp>
        <p:nvSpPr>
          <p:cNvPr id="6148" name="Rectangle 4"/>
          <p:cNvSpPr>
            <a:spLocks noGrp="1" noRot="1" noChangeAspect="1" noChangeArrowheads="1" noTextEdit="1"/>
          </p:cNvSpPr>
          <p:nvPr>
            <p:ph type="sldImg" idx="2"/>
          </p:nvPr>
        </p:nvSpPr>
        <p:spPr bwMode="auto">
          <a:xfrm>
            <a:off x="892175" y="735013"/>
            <a:ext cx="4884738" cy="3663950"/>
          </a:xfrm>
          <a:prstGeom prst="rect">
            <a:avLst/>
          </a:prstGeom>
          <a:noFill/>
          <a:ln w="9525">
            <a:solidFill>
              <a:srgbClr val="000000"/>
            </a:solidFill>
            <a:miter lim="800000"/>
            <a:headEnd/>
            <a:tailEnd/>
          </a:ln>
          <a:effectLst/>
        </p:spPr>
      </p:sp>
      <p:sp>
        <p:nvSpPr>
          <p:cNvPr id="6149" name="Rectangle 5"/>
          <p:cNvSpPr>
            <a:spLocks noGrp="1" noChangeArrowheads="1"/>
          </p:cNvSpPr>
          <p:nvPr>
            <p:ph type="body" sz="quarter" idx="3"/>
          </p:nvPr>
        </p:nvSpPr>
        <p:spPr bwMode="auto">
          <a:xfrm>
            <a:off x="889212" y="4643517"/>
            <a:ext cx="4890665" cy="4399121"/>
          </a:xfrm>
          <a:prstGeom prst="rect">
            <a:avLst/>
          </a:prstGeom>
          <a:noFill/>
          <a:ln w="9525">
            <a:noFill/>
            <a:miter lim="800000"/>
            <a:headEnd/>
            <a:tailEnd/>
          </a:ln>
          <a:effectLst/>
        </p:spPr>
        <p:txBody>
          <a:bodyPr vert="horz" wrap="square" lIns="89908" tIns="44954" rIns="89908" bIns="44954" numCol="1" anchor="t" anchorCtr="0" compatLnSpc="1">
            <a:prstTxWarp prst="textNoShape">
              <a:avLst/>
            </a:prstTxWarp>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6150" name="Rectangle 6"/>
          <p:cNvSpPr>
            <a:spLocks noGrp="1" noChangeArrowheads="1"/>
          </p:cNvSpPr>
          <p:nvPr>
            <p:ph type="ftr" sz="quarter" idx="4"/>
          </p:nvPr>
        </p:nvSpPr>
        <p:spPr bwMode="auto">
          <a:xfrm>
            <a:off x="1" y="9287034"/>
            <a:ext cx="2889938" cy="488792"/>
          </a:xfrm>
          <a:prstGeom prst="rect">
            <a:avLst/>
          </a:prstGeom>
          <a:noFill/>
          <a:ln w="9525">
            <a:noFill/>
            <a:miter lim="800000"/>
            <a:headEnd/>
            <a:tailEnd/>
          </a:ln>
          <a:effectLst/>
        </p:spPr>
        <p:txBody>
          <a:bodyPr vert="horz" wrap="square" lIns="89908" tIns="44954" rIns="89908" bIns="44954" numCol="1" anchor="b" anchorCtr="0" compatLnSpc="1">
            <a:prstTxWarp prst="textNoShape">
              <a:avLst/>
            </a:prstTxWarp>
          </a:bodyPr>
          <a:lstStyle>
            <a:lvl1pPr>
              <a:defRPr sz="1200"/>
            </a:lvl1pPr>
          </a:lstStyle>
          <a:p>
            <a:endParaRPr lang="de-CH"/>
          </a:p>
        </p:txBody>
      </p:sp>
      <p:sp>
        <p:nvSpPr>
          <p:cNvPr id="6151" name="Rectangle 7"/>
          <p:cNvSpPr>
            <a:spLocks noGrp="1" noChangeArrowheads="1"/>
          </p:cNvSpPr>
          <p:nvPr>
            <p:ph type="sldNum" sz="quarter" idx="5"/>
          </p:nvPr>
        </p:nvSpPr>
        <p:spPr bwMode="auto">
          <a:xfrm>
            <a:off x="3779151" y="9287034"/>
            <a:ext cx="2889938" cy="488792"/>
          </a:xfrm>
          <a:prstGeom prst="rect">
            <a:avLst/>
          </a:prstGeom>
          <a:noFill/>
          <a:ln w="9525">
            <a:noFill/>
            <a:miter lim="800000"/>
            <a:headEnd/>
            <a:tailEnd/>
          </a:ln>
          <a:effectLst/>
        </p:spPr>
        <p:txBody>
          <a:bodyPr vert="horz" wrap="square" lIns="89908" tIns="44954" rIns="89908" bIns="44954" numCol="1" anchor="b" anchorCtr="0" compatLnSpc="1">
            <a:prstTxWarp prst="textNoShape">
              <a:avLst/>
            </a:prstTxWarp>
          </a:bodyPr>
          <a:lstStyle>
            <a:lvl1pPr algn="r">
              <a:defRPr sz="1200"/>
            </a:lvl1pPr>
          </a:lstStyle>
          <a:p>
            <a:fld id="{E5700854-19FB-4351-BFDC-90AAE5F621F4}" type="slidenum">
              <a:rPr lang="de-CH"/>
              <a:pPr/>
              <a:t>‹Nr.›</a:t>
            </a:fld>
            <a:endParaRPr lang="de-CH"/>
          </a:p>
        </p:txBody>
      </p:sp>
    </p:spTree>
    <p:extLst>
      <p:ext uri="{BB962C8B-B14F-4D97-AF65-F5344CB8AC3E}">
        <p14:creationId xmlns:p14="http://schemas.microsoft.com/office/powerpoint/2010/main" val="171967272"/>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pitchFamily="39" charset="0"/>
        <a:ea typeface="+mn-ea"/>
        <a:cs typeface="+mn-cs"/>
      </a:defRPr>
    </a:lvl1pPr>
    <a:lvl2pPr marL="457200" algn="l" rtl="0" fontAlgn="base">
      <a:spcBef>
        <a:spcPct val="30000"/>
      </a:spcBef>
      <a:spcAft>
        <a:spcPct val="0"/>
      </a:spcAft>
      <a:defRPr sz="1200" kern="1200">
        <a:solidFill>
          <a:schemeClr val="tx1"/>
        </a:solidFill>
        <a:latin typeface="Arial" pitchFamily="39" charset="0"/>
        <a:ea typeface="ＭＳ Ｐゴシック" pitchFamily="39" charset="-128"/>
        <a:cs typeface="+mn-cs"/>
      </a:defRPr>
    </a:lvl2pPr>
    <a:lvl3pPr marL="914400" algn="l" rtl="0" fontAlgn="base">
      <a:spcBef>
        <a:spcPct val="30000"/>
      </a:spcBef>
      <a:spcAft>
        <a:spcPct val="0"/>
      </a:spcAft>
      <a:defRPr sz="1200" kern="1200">
        <a:solidFill>
          <a:schemeClr val="tx1"/>
        </a:solidFill>
        <a:latin typeface="Arial" pitchFamily="39" charset="0"/>
        <a:ea typeface="ＭＳ Ｐゴシック" pitchFamily="39" charset="-128"/>
        <a:cs typeface="+mn-cs"/>
      </a:defRPr>
    </a:lvl3pPr>
    <a:lvl4pPr marL="1371600" algn="l" rtl="0" fontAlgn="base">
      <a:spcBef>
        <a:spcPct val="30000"/>
      </a:spcBef>
      <a:spcAft>
        <a:spcPct val="0"/>
      </a:spcAft>
      <a:defRPr sz="1200" kern="1200">
        <a:solidFill>
          <a:schemeClr val="tx1"/>
        </a:solidFill>
        <a:latin typeface="Arial" pitchFamily="39" charset="0"/>
        <a:ea typeface="ＭＳ Ｐゴシック" pitchFamily="39" charset="-128"/>
        <a:cs typeface="+mn-cs"/>
      </a:defRPr>
    </a:lvl4pPr>
    <a:lvl5pPr marL="1828800" algn="l" rtl="0" fontAlgn="base">
      <a:spcBef>
        <a:spcPct val="30000"/>
      </a:spcBef>
      <a:spcAft>
        <a:spcPct val="0"/>
      </a:spcAft>
      <a:defRPr sz="1200" kern="1200">
        <a:solidFill>
          <a:schemeClr val="tx1"/>
        </a:solidFill>
        <a:latin typeface="Arial" pitchFamily="39" charset="0"/>
        <a:ea typeface="ＭＳ Ｐゴシック" pitchFamily="3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Wenn nicht anders vermerkt, sind die Quellen der Folien und der Notizen:</a:t>
            </a:r>
          </a:p>
          <a:p>
            <a:endParaRPr lang="de-CH" dirty="0" smtClean="0"/>
          </a:p>
          <a:p>
            <a:r>
              <a:rPr lang="de-CH" sz="1200" kern="1200" dirty="0" smtClean="0">
                <a:solidFill>
                  <a:schemeClr val="tx1"/>
                </a:solidFill>
                <a:effectLst/>
                <a:latin typeface="Arial" pitchFamily="39" charset="0"/>
                <a:ea typeface="+mn-ea"/>
                <a:cs typeface="+mn-cs"/>
              </a:rPr>
              <a:t>Herweg K, Zimmermann AB, Lundsgaard Hansen L, Tribelhorn T, Hammer T, Tanner RP, Trechsel L, Bieri S, </a:t>
            </a:r>
            <a:r>
              <a:rPr lang="de-CH" sz="1200" kern="1200" dirty="0" err="1" smtClean="0">
                <a:solidFill>
                  <a:schemeClr val="tx1"/>
                </a:solidFill>
                <a:effectLst/>
                <a:latin typeface="Arial" pitchFamily="39" charset="0"/>
                <a:ea typeface="+mn-ea"/>
                <a:cs typeface="+mn-cs"/>
              </a:rPr>
              <a:t>Kläy</a:t>
            </a:r>
            <a:r>
              <a:rPr lang="de-CH" sz="1200" kern="1200" dirty="0" smtClean="0">
                <a:solidFill>
                  <a:schemeClr val="tx1"/>
                </a:solidFill>
                <a:effectLst/>
                <a:latin typeface="Arial" pitchFamily="39" charset="0"/>
                <a:ea typeface="+mn-ea"/>
                <a:cs typeface="+mn-cs"/>
              </a:rPr>
              <a:t> A. 2016.</a:t>
            </a:r>
          </a:p>
          <a:p>
            <a:r>
              <a:rPr lang="de-CH" sz="1200" i="1" kern="1200" dirty="0" smtClean="0">
                <a:solidFill>
                  <a:schemeClr val="tx1"/>
                </a:solidFill>
                <a:effectLst/>
                <a:latin typeface="Arial" pitchFamily="39" charset="0"/>
                <a:ea typeface="+mn-ea"/>
                <a:cs typeface="+mn-cs"/>
              </a:rPr>
              <a:t>Nachhaltige Entwicklung in die Hochschullehre integrieren — Ein Leitfaden mit Vertiefungen für die Universität Bern. Grundlagen.</a:t>
            </a:r>
          </a:p>
          <a:p>
            <a:r>
              <a:rPr lang="de-CH" sz="1200" kern="1200" dirty="0" smtClean="0">
                <a:solidFill>
                  <a:schemeClr val="tx1"/>
                </a:solidFill>
                <a:effectLst/>
                <a:latin typeface="Arial" pitchFamily="39" charset="0"/>
                <a:ea typeface="+mn-ea"/>
                <a:cs typeface="+mn-cs"/>
              </a:rPr>
              <a:t>Bern: Universität Bern, Vizerektorat Qualität, Vizerektorat Lehre, </a:t>
            </a:r>
            <a:r>
              <a:rPr lang="de-CH" sz="1200" kern="1200" dirty="0" err="1" smtClean="0">
                <a:solidFill>
                  <a:schemeClr val="tx1"/>
                </a:solidFill>
                <a:effectLst/>
                <a:latin typeface="Arial" pitchFamily="39" charset="0"/>
                <a:ea typeface="+mn-ea"/>
                <a:cs typeface="+mn-cs"/>
              </a:rPr>
              <a:t>Centre</a:t>
            </a:r>
            <a:r>
              <a:rPr lang="de-CH" sz="1200" kern="1200" dirty="0" smtClean="0">
                <a:solidFill>
                  <a:schemeClr val="tx1"/>
                </a:solidFill>
                <a:effectLst/>
                <a:latin typeface="Arial" pitchFamily="39" charset="0"/>
                <a:ea typeface="+mn-ea"/>
                <a:cs typeface="+mn-cs"/>
              </a:rPr>
              <a:t> </a:t>
            </a:r>
            <a:r>
              <a:rPr lang="de-CH" sz="1200" kern="1200" dirty="0" err="1" smtClean="0">
                <a:solidFill>
                  <a:schemeClr val="tx1"/>
                </a:solidFill>
                <a:effectLst/>
                <a:latin typeface="Arial" pitchFamily="39" charset="0"/>
                <a:ea typeface="+mn-ea"/>
                <a:cs typeface="+mn-cs"/>
              </a:rPr>
              <a:t>for</a:t>
            </a:r>
            <a:r>
              <a:rPr lang="de-CH" sz="1200" kern="1200" dirty="0" smtClean="0">
                <a:solidFill>
                  <a:schemeClr val="tx1"/>
                </a:solidFill>
                <a:effectLst/>
                <a:latin typeface="Arial" pitchFamily="39" charset="0"/>
                <a:ea typeface="+mn-ea"/>
                <a:cs typeface="+mn-cs"/>
              </a:rPr>
              <a:t> Development </a:t>
            </a:r>
            <a:r>
              <a:rPr lang="de-CH" sz="1200" kern="1200" dirty="0" err="1" smtClean="0">
                <a:solidFill>
                  <a:schemeClr val="tx1"/>
                </a:solidFill>
                <a:effectLst/>
                <a:latin typeface="Arial" pitchFamily="39" charset="0"/>
                <a:ea typeface="+mn-ea"/>
                <a:cs typeface="+mn-cs"/>
              </a:rPr>
              <a:t>and</a:t>
            </a:r>
            <a:r>
              <a:rPr lang="de-CH" sz="1200" kern="1200" dirty="0" smtClean="0">
                <a:solidFill>
                  <a:schemeClr val="tx1"/>
                </a:solidFill>
                <a:effectLst/>
                <a:latin typeface="Arial" pitchFamily="39" charset="0"/>
                <a:ea typeface="+mn-ea"/>
                <a:cs typeface="+mn-cs"/>
              </a:rPr>
              <a:t> Environment (CDE), Bereich Hochschuldidaktik &amp; Lehrentwicklung, und Bern Open Publishing (BOP). DOI: 10.7892/boris.81842</a:t>
            </a:r>
          </a:p>
          <a:p>
            <a:endParaRPr lang="de-CH" sz="1200" kern="1200" dirty="0" smtClean="0">
              <a:solidFill>
                <a:schemeClr val="tx1"/>
              </a:solidFill>
              <a:effectLst/>
              <a:latin typeface="Arial" pitchFamily="39" charset="0"/>
              <a:ea typeface="+mn-ea"/>
              <a:cs typeface="+mn-cs"/>
            </a:endParaRPr>
          </a:p>
          <a:p>
            <a:r>
              <a:rPr lang="de-CH" sz="1200" kern="1200" dirty="0" smtClean="0">
                <a:solidFill>
                  <a:schemeClr val="tx1"/>
                </a:solidFill>
                <a:effectLst/>
                <a:latin typeface="Arial" pitchFamily="39" charset="0"/>
                <a:ea typeface="+mn-ea"/>
                <a:cs typeface="+mn-cs"/>
              </a:rPr>
              <a:t>Herweg K, Zimmermann AB, Lundsgaard Hansen L, Tribelhorn T, Rufer L, Hammer T, Tanner RP, Trechsel L, Bieri S, </a:t>
            </a:r>
            <a:r>
              <a:rPr lang="de-CH" sz="1200" kern="1200" dirty="0" err="1" smtClean="0">
                <a:solidFill>
                  <a:schemeClr val="tx1"/>
                </a:solidFill>
                <a:effectLst/>
                <a:latin typeface="Arial" pitchFamily="39" charset="0"/>
                <a:ea typeface="+mn-ea"/>
                <a:cs typeface="+mn-cs"/>
              </a:rPr>
              <a:t>Kläy</a:t>
            </a:r>
            <a:r>
              <a:rPr lang="de-CH" sz="1200" kern="1200" dirty="0" smtClean="0">
                <a:solidFill>
                  <a:schemeClr val="tx1"/>
                </a:solidFill>
                <a:effectLst/>
                <a:latin typeface="Arial" pitchFamily="39" charset="0"/>
                <a:ea typeface="+mn-ea"/>
                <a:cs typeface="+mn-cs"/>
              </a:rPr>
              <a:t> A. 2016.</a:t>
            </a:r>
          </a:p>
          <a:p>
            <a:r>
              <a:rPr lang="de-CH" sz="1200" i="1" kern="1200" dirty="0" smtClean="0">
                <a:solidFill>
                  <a:schemeClr val="tx1"/>
                </a:solidFill>
                <a:effectLst/>
                <a:latin typeface="Arial" pitchFamily="39" charset="0"/>
                <a:ea typeface="+mn-ea"/>
                <a:cs typeface="+mn-cs"/>
              </a:rPr>
              <a:t>Nachhaltige Entwicklung in die Hochschullehre integrieren — Ein Leitfaden mit Vertiefungen für die Universität Bern. Vertiefung 1: Konzepte, Instrumente, Anleitungen, Hinweise und Beispiele.</a:t>
            </a:r>
          </a:p>
          <a:p>
            <a:r>
              <a:rPr lang="de-CH" sz="1200" kern="1200" dirty="0" smtClean="0">
                <a:solidFill>
                  <a:schemeClr val="tx1"/>
                </a:solidFill>
                <a:effectLst/>
                <a:latin typeface="Arial" pitchFamily="39" charset="0"/>
                <a:ea typeface="+mn-ea"/>
                <a:cs typeface="+mn-cs"/>
              </a:rPr>
              <a:t>Bern: Universität Bern, Vizerektorat Qualität, Vizerektorat Lehre, </a:t>
            </a:r>
            <a:r>
              <a:rPr lang="de-CH" sz="1200" kern="1200" dirty="0" err="1" smtClean="0">
                <a:solidFill>
                  <a:schemeClr val="tx1"/>
                </a:solidFill>
                <a:effectLst/>
                <a:latin typeface="Arial" pitchFamily="39" charset="0"/>
                <a:ea typeface="+mn-ea"/>
                <a:cs typeface="+mn-cs"/>
              </a:rPr>
              <a:t>Centre</a:t>
            </a:r>
            <a:r>
              <a:rPr lang="de-CH" sz="1200" kern="1200" dirty="0" smtClean="0">
                <a:solidFill>
                  <a:schemeClr val="tx1"/>
                </a:solidFill>
                <a:effectLst/>
                <a:latin typeface="Arial" pitchFamily="39" charset="0"/>
                <a:ea typeface="+mn-ea"/>
                <a:cs typeface="+mn-cs"/>
              </a:rPr>
              <a:t> </a:t>
            </a:r>
            <a:r>
              <a:rPr lang="de-CH" sz="1200" kern="1200" dirty="0" err="1" smtClean="0">
                <a:solidFill>
                  <a:schemeClr val="tx1"/>
                </a:solidFill>
                <a:effectLst/>
                <a:latin typeface="Arial" pitchFamily="39" charset="0"/>
                <a:ea typeface="+mn-ea"/>
                <a:cs typeface="+mn-cs"/>
              </a:rPr>
              <a:t>for</a:t>
            </a:r>
            <a:r>
              <a:rPr lang="de-CH" sz="1200" kern="1200" dirty="0" smtClean="0">
                <a:solidFill>
                  <a:schemeClr val="tx1"/>
                </a:solidFill>
                <a:effectLst/>
                <a:latin typeface="Arial" pitchFamily="39" charset="0"/>
                <a:ea typeface="+mn-ea"/>
                <a:cs typeface="+mn-cs"/>
              </a:rPr>
              <a:t> Development </a:t>
            </a:r>
            <a:r>
              <a:rPr lang="de-CH" sz="1200" kern="1200" dirty="0" err="1" smtClean="0">
                <a:solidFill>
                  <a:schemeClr val="tx1"/>
                </a:solidFill>
                <a:effectLst/>
                <a:latin typeface="Arial" pitchFamily="39" charset="0"/>
                <a:ea typeface="+mn-ea"/>
                <a:cs typeface="+mn-cs"/>
              </a:rPr>
              <a:t>and</a:t>
            </a:r>
            <a:r>
              <a:rPr lang="de-CH" sz="1200" kern="1200" dirty="0" smtClean="0">
                <a:solidFill>
                  <a:schemeClr val="tx1"/>
                </a:solidFill>
                <a:effectLst/>
                <a:latin typeface="Arial" pitchFamily="39" charset="0"/>
                <a:ea typeface="+mn-ea"/>
                <a:cs typeface="+mn-cs"/>
              </a:rPr>
              <a:t> Environment (CDE), Bereich Hochschuldidaktik &amp; Lehrentwicklung, und Bern Open Publishing (BOP). DOI: 10.7892/boris.82668</a:t>
            </a:r>
            <a:endParaRPr lang="de-CH" dirty="0"/>
          </a:p>
        </p:txBody>
      </p:sp>
      <p:sp>
        <p:nvSpPr>
          <p:cNvPr id="4" name="Foliennummernplatzhalter 3"/>
          <p:cNvSpPr>
            <a:spLocks noGrp="1"/>
          </p:cNvSpPr>
          <p:nvPr>
            <p:ph type="sldNum" sz="quarter" idx="10"/>
          </p:nvPr>
        </p:nvSpPr>
        <p:spPr/>
        <p:txBody>
          <a:bodyPr/>
          <a:lstStyle/>
          <a:p>
            <a:fld id="{E5700854-19FB-4351-BFDC-90AAE5F621F4}" type="slidenum">
              <a:rPr lang="de-CH" smtClean="0"/>
              <a:pPr/>
              <a:t>1</a:t>
            </a:fld>
            <a:endParaRPr lang="de-CH"/>
          </a:p>
        </p:txBody>
      </p:sp>
    </p:spTree>
    <p:extLst>
      <p:ext uri="{BB962C8B-B14F-4D97-AF65-F5344CB8AC3E}">
        <p14:creationId xmlns:p14="http://schemas.microsoft.com/office/powerpoint/2010/main" val="547076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200" kern="1200" dirty="0" smtClean="0">
                <a:solidFill>
                  <a:schemeClr val="tx1"/>
                </a:solidFill>
                <a:effectLst/>
                <a:latin typeface="Arial" pitchFamily="39" charset="0"/>
                <a:ea typeface="+mn-ea"/>
                <a:cs typeface="+mn-cs"/>
              </a:rPr>
              <a:t>Fundiertes Wissen ist eine zentrale Entscheidungsgrundlage im Aushandlungsprozess um eine NE. Durch bestehende (disziplinäre) Forschung und Lehre wurden bereits viele Grundlagen geschaffen, die zum Verständnis von Umwelt, Gesellschaft und Wirtschaft beitragen. Die verschiedenen Disziplinen haben Forschungsansätze, Instrumente und Massnahmen entwickelt, die für die NE direkt oder indirekt von Bedeutung sind, beispielsweise Methoden zur Erfassung von Entwicklungstrends, Analyse- und Kommunikationsmethoden, Früherkennung von Problemlagen, Modelle und Vorhersageszenarien, Technologien zur Nutzung erneuerbarer Energien, Verstehen von Motivations- und Entscheidungswegen, Bedeutung von kultureller Vielfalt und Biodiversität etc. Damit spielen die Disziplinen eine bedeutende Rolle im Ausleuchten von abgrenzbaren Problembereichen und liefern dort wichtige Beiträge zu Lösungen. Von ihnen kommen auch entscheidende Impulse für NE-relevante Innovationen, die ihre Umsetzung in der Industrie, Gesellschaft, Politik oder Kultur finden. Allerdings können Ergebnisse wissenschaftlicher Arbeit von verschiedenen Akteuren für die unterschiedlichsten Zwecke genutzt werden, auch für Aktionen mit nicht nachhaltiger Wirkung. Es bedarf also auch einer Wissenschaftsethik.</a:t>
            </a:r>
          </a:p>
          <a:p>
            <a:endParaRPr lang="de-CH" sz="1200" kern="1200" dirty="0" smtClean="0">
              <a:solidFill>
                <a:schemeClr val="tx1"/>
              </a:solidFill>
              <a:effectLst/>
              <a:latin typeface="Arial" pitchFamily="39" charset="0"/>
              <a:ea typeface="+mn-ea"/>
              <a:cs typeface="+mn-cs"/>
            </a:endParaRPr>
          </a:p>
          <a:p>
            <a:r>
              <a:rPr lang="de-CH" sz="1200" kern="1200" dirty="0" smtClean="0">
                <a:solidFill>
                  <a:schemeClr val="tx1"/>
                </a:solidFill>
                <a:effectLst/>
                <a:latin typeface="Arial" pitchFamily="39" charset="0"/>
                <a:ea typeface="+mn-ea"/>
                <a:cs typeface="+mn-cs"/>
              </a:rPr>
              <a:t>Jede Disziplin hat ihre spezifische, gewachsene Bedeutung für die Gesellschaft und damit auch für die NE. Dieser Bezug kann unterschiedlich ausgeprägt und mehr oder weniger offensichtlich sein. Ein erster Schritt in Richtung NE — und ein wichtiges Signal gegenüber der Gesellschaft — ist, dass die Universität die Bedeutung dieser vielfältigen impliziten Bezüge für NE explizit macht. Ein entscheidender Zugang für Forschung und Lehre für NE ist eine Reflexion der eigenen ontologischen und epistemologischen Grundlagen, der Abgrenzung gegenüber anderen Disziplinen und der Potenziale interdisziplinärer Zusammenarbeit. Es können wesentliche Fragen gestellt werden, z.B. welche Wertvorstellungen die Basis der jeweiligen wissenschaftlichen Tätigkeit ist, wie eine Disziplin grundsätzlich zur normativen Ausrichtung der NE steht, und wie sie zum gesamtgesellschaftlichen Such-, Lern- und Gestaltungsprozess beitragen kann. Wie steht eine Disziplin zum Wert der Natur für die Menschen, zu Gerechtigkeit und Menschenrechten, zum Postulat des Wirtschaftswachstums, zur Technologieentwicklung, zu Ethik und Zukunftsverantwortung der Wissenschaft usw.?</a:t>
            </a:r>
          </a:p>
          <a:p>
            <a:endParaRPr lang="de-CH" sz="1200" kern="1200" dirty="0" smtClean="0">
              <a:solidFill>
                <a:schemeClr val="tx1"/>
              </a:solidFill>
              <a:effectLst/>
              <a:latin typeface="Arial" pitchFamily="39" charset="0"/>
              <a:ea typeface="+mn-ea"/>
              <a:cs typeface="+mn-cs"/>
            </a:endParaRPr>
          </a:p>
          <a:p>
            <a:r>
              <a:rPr lang="de-CH" sz="1200" kern="1200" dirty="0" smtClean="0">
                <a:solidFill>
                  <a:schemeClr val="tx1"/>
                </a:solidFill>
                <a:effectLst/>
                <a:latin typeface="Arial" pitchFamily="39" charset="0"/>
                <a:ea typeface="+mn-ea"/>
                <a:cs typeface="+mn-cs"/>
              </a:rPr>
              <a:t>Wenn die </a:t>
            </a:r>
            <a:r>
              <a:rPr lang="de-CH" sz="1200" i="1" kern="1200" dirty="0" smtClean="0">
                <a:solidFill>
                  <a:schemeClr val="tx1"/>
                </a:solidFill>
                <a:effectLst/>
                <a:latin typeface="Arial" pitchFamily="39" charset="0"/>
                <a:ea typeface="+mn-ea"/>
                <a:cs typeface="+mn-cs"/>
              </a:rPr>
              <a:t>disziplinären</a:t>
            </a:r>
            <a:r>
              <a:rPr lang="de-CH" sz="1200" kern="1200" dirty="0" smtClean="0">
                <a:solidFill>
                  <a:schemeClr val="tx1"/>
                </a:solidFill>
                <a:effectLst/>
                <a:latin typeface="Arial" pitchFamily="39" charset="0"/>
                <a:ea typeface="+mn-ea"/>
                <a:cs typeface="+mn-cs"/>
              </a:rPr>
              <a:t> Verbindungen zu NE geklärt sind, können weitere Schritte folgen, wie der Ausbau </a:t>
            </a:r>
            <a:r>
              <a:rPr lang="de-CH" sz="1200" i="1" kern="1200" dirty="0" smtClean="0">
                <a:solidFill>
                  <a:schemeClr val="tx1"/>
                </a:solidFill>
                <a:effectLst/>
                <a:latin typeface="Arial" pitchFamily="39" charset="0"/>
                <a:ea typeface="+mn-ea"/>
                <a:cs typeface="+mn-cs"/>
              </a:rPr>
              <a:t>inter- </a:t>
            </a:r>
            <a:r>
              <a:rPr lang="de-CH" sz="1200" kern="1200" dirty="0" smtClean="0">
                <a:solidFill>
                  <a:schemeClr val="tx1"/>
                </a:solidFill>
                <a:effectLst/>
                <a:latin typeface="Arial" pitchFamily="39" charset="0"/>
                <a:ea typeface="+mn-ea"/>
                <a:cs typeface="+mn-cs"/>
              </a:rPr>
              <a:t>und </a:t>
            </a:r>
            <a:r>
              <a:rPr lang="de-CH" sz="1200" i="1" kern="1200" dirty="0" smtClean="0">
                <a:solidFill>
                  <a:schemeClr val="tx1"/>
                </a:solidFill>
                <a:effectLst/>
                <a:latin typeface="Arial" pitchFamily="39" charset="0"/>
                <a:ea typeface="+mn-ea"/>
                <a:cs typeface="+mn-cs"/>
              </a:rPr>
              <a:t>transdisziplinärer</a:t>
            </a:r>
            <a:r>
              <a:rPr lang="de-CH" sz="1200" kern="1200" dirty="0" smtClean="0">
                <a:solidFill>
                  <a:schemeClr val="tx1"/>
                </a:solidFill>
                <a:effectLst/>
                <a:latin typeface="Arial" pitchFamily="39" charset="0"/>
                <a:ea typeface="+mn-ea"/>
                <a:cs typeface="+mn-cs"/>
              </a:rPr>
              <a:t> </a:t>
            </a:r>
            <a:r>
              <a:rPr lang="de-CH" sz="1200" i="1" kern="1200" dirty="0" smtClean="0">
                <a:solidFill>
                  <a:schemeClr val="tx1"/>
                </a:solidFill>
                <a:effectLst/>
                <a:latin typeface="Arial" pitchFamily="39" charset="0"/>
                <a:ea typeface="+mn-ea"/>
                <a:cs typeface="+mn-cs"/>
              </a:rPr>
              <a:t>Forschungsarbeiten</a:t>
            </a:r>
            <a:r>
              <a:rPr lang="de-CH" sz="1200" kern="1200" dirty="0" smtClean="0">
                <a:solidFill>
                  <a:schemeClr val="tx1"/>
                </a:solidFill>
                <a:effectLst/>
                <a:latin typeface="Arial" pitchFamily="39" charset="0"/>
                <a:ea typeface="+mn-ea"/>
                <a:cs typeface="+mn-cs"/>
              </a:rPr>
              <a:t> im Bereich komplexer Gesellschaft–Umwelt-Verflechtungen. Interdisziplinäre Zusammenarbeit ist eine Integrationsleistung. Um komplexe </a:t>
            </a:r>
            <a:r>
              <a:rPr lang="de-DE" sz="1200" kern="1200" dirty="0" smtClean="0">
                <a:solidFill>
                  <a:schemeClr val="tx1"/>
                </a:solidFill>
                <a:effectLst/>
                <a:latin typeface="Arial" pitchFamily="39" charset="0"/>
                <a:ea typeface="+mn-ea"/>
                <a:cs typeface="+mn-cs"/>
              </a:rPr>
              <a:t>Veränderungen und Trends erfassen, analysieren und beurteilen</a:t>
            </a:r>
            <a:r>
              <a:rPr lang="de-CH" sz="1200" kern="1200" dirty="0" smtClean="0">
                <a:solidFill>
                  <a:schemeClr val="tx1"/>
                </a:solidFill>
                <a:effectLst/>
                <a:latin typeface="Arial" pitchFamily="39" charset="0"/>
                <a:ea typeface="+mn-ea"/>
                <a:cs typeface="+mn-cs"/>
              </a:rPr>
              <a:t> zu können, werden beispielsweise integrative Mess- und Datenerfassungskonzepte, </a:t>
            </a:r>
            <a:r>
              <a:rPr lang="de-DE" sz="1200" kern="1200" dirty="0" smtClean="0">
                <a:solidFill>
                  <a:schemeClr val="tx1"/>
                </a:solidFill>
                <a:effectLst/>
                <a:latin typeface="Arial" pitchFamily="39" charset="0"/>
                <a:ea typeface="+mn-ea"/>
                <a:cs typeface="+mn-cs"/>
              </a:rPr>
              <a:t>Methodenpakete </a:t>
            </a:r>
            <a:r>
              <a:rPr lang="de-CH" sz="1200" kern="1200" dirty="0" smtClean="0">
                <a:solidFill>
                  <a:schemeClr val="tx1"/>
                </a:solidFill>
                <a:effectLst/>
                <a:latin typeface="Arial" pitchFamily="39" charset="0"/>
                <a:ea typeface="+mn-ea"/>
                <a:cs typeface="+mn-cs"/>
              </a:rPr>
              <a:t>sowie Analyseverfahren benötigt. Voraussetzung dafür ist, dass alle beteiligten Gruppen ein minimales Grundverständnis der jeweils anderen Wissenschaftstraditionen, </a:t>
            </a:r>
            <a:r>
              <a:rPr lang="de-CH" sz="1200" kern="1200" dirty="0" err="1" smtClean="0">
                <a:solidFill>
                  <a:schemeClr val="tx1"/>
                </a:solidFill>
                <a:effectLst/>
                <a:latin typeface="Arial" pitchFamily="39" charset="0"/>
                <a:ea typeface="+mn-ea"/>
                <a:cs typeface="+mn-cs"/>
              </a:rPr>
              <a:t>Epistemologien</a:t>
            </a:r>
            <a:r>
              <a:rPr lang="de-CH" sz="1200" kern="1200" dirty="0" smtClean="0">
                <a:solidFill>
                  <a:schemeClr val="tx1"/>
                </a:solidFill>
                <a:effectLst/>
                <a:latin typeface="Arial" pitchFamily="39" charset="0"/>
                <a:ea typeface="+mn-ea"/>
                <a:cs typeface="+mn-cs"/>
              </a:rPr>
              <a:t>, Methoden, Vorgehensweisen etc. haben. Dies ist kaum möglich, ohne vorher über das eigene disziplinäre Verständnis und den Bezug der eigenen Disziplin zu NE reflektiert zu haben. Doch dadurch eröffnen sich neue Perspektiven für alle beteiligten Disziplinen, ihre Innovationspotenziale zu stärken und ihre jeweiligen Wissenschaftsverständnisse weiterzuentwickeln.</a:t>
            </a:r>
            <a:endParaRPr lang="de-CH" dirty="0"/>
          </a:p>
        </p:txBody>
      </p:sp>
      <p:sp>
        <p:nvSpPr>
          <p:cNvPr id="4" name="Slide Number Placeholder 3"/>
          <p:cNvSpPr>
            <a:spLocks noGrp="1"/>
          </p:cNvSpPr>
          <p:nvPr>
            <p:ph type="sldNum" sz="quarter" idx="10"/>
          </p:nvPr>
        </p:nvSpPr>
        <p:spPr/>
        <p:txBody>
          <a:bodyPr/>
          <a:lstStyle/>
          <a:p>
            <a:fld id="{E5700854-19FB-4351-BFDC-90AAE5F621F4}" type="slidenum">
              <a:rPr lang="de-CH" smtClean="0"/>
              <a:pPr/>
              <a:t>20</a:t>
            </a:fld>
            <a:endParaRPr lang="de-CH"/>
          </a:p>
        </p:txBody>
      </p:sp>
    </p:spTree>
    <p:extLst>
      <p:ext uri="{BB962C8B-B14F-4D97-AF65-F5344CB8AC3E}">
        <p14:creationId xmlns:p14="http://schemas.microsoft.com/office/powerpoint/2010/main" val="568200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200" kern="1200" dirty="0" smtClean="0">
                <a:solidFill>
                  <a:schemeClr val="tx1"/>
                </a:solidFill>
                <a:effectLst/>
                <a:latin typeface="Arial" pitchFamily="39" charset="0"/>
                <a:ea typeface="+mn-ea"/>
                <a:cs typeface="+mn-cs"/>
              </a:rPr>
              <a:t>Mögliche Bildungsinhalte NE-relevanter Lehrveranstaltungen ergeben sich aus der Verbindung zwischen den thematischen und epistemologischen Schwerpunkten einer wissenschaftlichen Disziplin einerseits und NE andererseits. In einigen Disziplinen sind solche Verknüpfungen offensichtlich; in vielen disziplinären Arbeiten ist der Bezug implizit gegeben, wird aber nicht explizit benannt; in wieder anderen muss dieser noch identifiziert werden.</a:t>
            </a:r>
          </a:p>
          <a:p>
            <a:endParaRPr lang="de-CH" sz="1200" kern="1200" dirty="0" smtClean="0">
              <a:solidFill>
                <a:schemeClr val="tx1"/>
              </a:solidFill>
              <a:effectLst/>
              <a:latin typeface="Arial" pitchFamily="39" charset="0"/>
              <a:ea typeface="+mn-ea"/>
              <a:cs typeface="+mn-cs"/>
            </a:endParaRPr>
          </a:p>
          <a:p>
            <a:pPr>
              <a:spcBef>
                <a:spcPts val="0"/>
              </a:spcBef>
              <a:spcAft>
                <a:spcPts val="0"/>
              </a:spcAft>
            </a:pPr>
            <a:r>
              <a:rPr lang="de-CH" sz="1200" dirty="0" smtClean="0"/>
              <a:t>Wir schlagen vor, Modelle und konzeptionelle Rahmen der NE pragmatisch zu verwenden: Einfache Modelle (z.B. mit drei Dimensionen der NE) ermöglichen einen Einstieg in die Materie, ignorieren aber viele wichtige Aspekte oder machen sie nicht explizit. Komplexe Modelle enthalten dagegen weniger Lücken, sind aber schwer zu kommunizieren.</a:t>
            </a:r>
          </a:p>
          <a:p>
            <a:pPr>
              <a:spcBef>
                <a:spcPts val="0"/>
              </a:spcBef>
              <a:spcAft>
                <a:spcPts val="0"/>
              </a:spcAft>
            </a:pPr>
            <a:endParaRPr lang="de-CH" sz="1200" dirty="0" smtClean="0"/>
          </a:p>
          <a:p>
            <a:pPr>
              <a:spcBef>
                <a:spcPts val="0"/>
              </a:spcBef>
              <a:spcAft>
                <a:spcPts val="0"/>
              </a:spcAft>
            </a:pPr>
            <a:r>
              <a:rPr lang="de-CH" sz="1200" dirty="0" smtClean="0"/>
              <a:t>Keine Vorlage wird die Verbindungsmöglichkeiten aller Disziplinen beinhalten können. Deshalb müssen Modelle und Konzepte aber nicht gleich verworfen werden, wenn die eigene Disziplin und ihre Themenbereiche darin nicht offensichtlich sind. Sie sollten vielmehr als Aufforderung betrachtet werden, wichtige Aspekte und Perspektiven zu ergänzen.</a:t>
            </a:r>
          </a:p>
          <a:p>
            <a:pPr>
              <a:spcBef>
                <a:spcPts val="0"/>
              </a:spcBef>
              <a:spcAft>
                <a:spcPts val="0"/>
              </a:spcAft>
            </a:pPr>
            <a:endParaRPr lang="de-CH" sz="1200" kern="50" dirty="0" smtClean="0">
              <a:latin typeface="Arial"/>
              <a:ea typeface="MS Mincho"/>
              <a:cs typeface="Times New Roman"/>
            </a:endParaRPr>
          </a:p>
          <a:p>
            <a:r>
              <a:rPr lang="de-CH" sz="1200" kern="1200" dirty="0" smtClean="0">
                <a:solidFill>
                  <a:schemeClr val="tx1"/>
                </a:solidFill>
                <a:effectLst/>
                <a:latin typeface="Arial" pitchFamily="39" charset="0"/>
                <a:ea typeface="+mn-ea"/>
                <a:cs typeface="+mn-cs"/>
              </a:rPr>
              <a:t>Diese Übung ist eine Möglichkeit, die Verbindungen zwischen NE und Ihrer Disziplin – z.B. durch Studierende – identifizieren zu lassen.</a:t>
            </a:r>
            <a:endParaRPr lang="de-CH" dirty="0"/>
          </a:p>
        </p:txBody>
      </p:sp>
      <p:sp>
        <p:nvSpPr>
          <p:cNvPr id="4" name="Slide Number Placeholder 3"/>
          <p:cNvSpPr>
            <a:spLocks noGrp="1"/>
          </p:cNvSpPr>
          <p:nvPr>
            <p:ph type="sldNum" sz="quarter" idx="10"/>
          </p:nvPr>
        </p:nvSpPr>
        <p:spPr/>
        <p:txBody>
          <a:bodyPr/>
          <a:lstStyle/>
          <a:p>
            <a:fld id="{E5700854-19FB-4351-BFDC-90AAE5F621F4}" type="slidenum">
              <a:rPr lang="de-CH" smtClean="0"/>
              <a:pPr/>
              <a:t>21</a:t>
            </a:fld>
            <a:endParaRPr lang="de-CH"/>
          </a:p>
        </p:txBody>
      </p:sp>
    </p:spTree>
    <p:extLst>
      <p:ext uri="{BB962C8B-B14F-4D97-AF65-F5344CB8AC3E}">
        <p14:creationId xmlns:p14="http://schemas.microsoft.com/office/powerpoint/2010/main" val="807038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200" kern="1200" dirty="0" smtClean="0">
                <a:solidFill>
                  <a:schemeClr val="tx1"/>
                </a:solidFill>
                <a:effectLst/>
                <a:latin typeface="Arial" pitchFamily="39" charset="0"/>
                <a:ea typeface="+mn-ea"/>
                <a:cs typeface="+mn-cs"/>
              </a:rPr>
              <a:t>Die Verortung der eigenen Themenbereiche im </a:t>
            </a:r>
            <a:r>
              <a:rPr lang="de-CH" sz="1200" kern="1200" dirty="0" err="1" smtClean="0">
                <a:solidFill>
                  <a:schemeClr val="tx1"/>
                </a:solidFill>
                <a:effectLst/>
                <a:latin typeface="Arial" pitchFamily="39" charset="0"/>
                <a:ea typeface="+mn-ea"/>
                <a:cs typeface="+mn-cs"/>
              </a:rPr>
              <a:t>Doughnut</a:t>
            </a:r>
            <a:r>
              <a:rPr lang="de-CH" sz="1200" kern="1200" dirty="0" smtClean="0">
                <a:solidFill>
                  <a:schemeClr val="tx1"/>
                </a:solidFill>
                <a:effectLst/>
                <a:latin typeface="Arial" pitchFamily="39" charset="0"/>
                <a:ea typeface="+mn-ea"/>
                <a:cs typeface="+mn-cs"/>
              </a:rPr>
              <a:t>-Modell oder in den UN Nachhaltigkeitszielen dient einer ersten Positionierung der jeweiligen Disziplin im Bereich NE. Sie sind Ausgangspunkte, um vorhandene Bezüge zu NE explizit zu machen und zu klären, und weitere Anknüpfungspunkte zur NE zu erkennen. Sind die inhaltlichen Verknüpfungen identifiziert, stellt sich zur weiteren Konkretisierung die Frage, welche Arten von Wissen in einer Disziplin in Bezug auf NE von Bedeutung sind:</a:t>
            </a:r>
          </a:p>
          <a:p>
            <a:r>
              <a:rPr lang="de-CH" sz="1200" kern="1200" dirty="0" smtClean="0">
                <a:solidFill>
                  <a:schemeClr val="tx1"/>
                </a:solidFill>
                <a:effectLst/>
                <a:latin typeface="Arial" pitchFamily="39" charset="0"/>
                <a:ea typeface="+mn-ea"/>
                <a:cs typeface="+mn-cs"/>
              </a:rPr>
              <a:t> </a:t>
            </a:r>
          </a:p>
          <a:p>
            <a:pPr lvl="0"/>
            <a:r>
              <a:rPr lang="de-CH" sz="1200" b="1" kern="1200" dirty="0" smtClean="0">
                <a:solidFill>
                  <a:schemeClr val="tx1"/>
                </a:solidFill>
                <a:effectLst/>
                <a:latin typeface="Arial" pitchFamily="39" charset="0"/>
                <a:ea typeface="+mn-ea"/>
                <a:cs typeface="+mn-cs"/>
              </a:rPr>
              <a:t>Systemwissen</a:t>
            </a:r>
            <a:r>
              <a:rPr lang="de-CH" sz="1200" kern="1200" dirty="0" smtClean="0">
                <a:solidFill>
                  <a:schemeClr val="tx1"/>
                </a:solidFill>
                <a:effectLst/>
                <a:latin typeface="Arial" pitchFamily="39" charset="0"/>
                <a:ea typeface="+mn-ea"/>
                <a:cs typeface="+mn-cs"/>
              </a:rPr>
              <a:t> — Wissen darüber, wie unsere Umwelt, Gesellschaft und Wirtschaft funktionieren, einzeln oder als komplexe Verflechtungen;</a:t>
            </a:r>
          </a:p>
          <a:p>
            <a:pPr lvl="0"/>
            <a:r>
              <a:rPr lang="de-CH" sz="1200" b="1" kern="1200" dirty="0" smtClean="0">
                <a:solidFill>
                  <a:schemeClr val="tx1"/>
                </a:solidFill>
                <a:effectLst/>
                <a:latin typeface="Arial" pitchFamily="39" charset="0"/>
                <a:ea typeface="+mn-ea"/>
                <a:cs typeface="+mn-cs"/>
              </a:rPr>
              <a:t>Zielwissen</a:t>
            </a:r>
            <a:r>
              <a:rPr lang="de-CH" sz="1200" kern="1200" dirty="0" smtClean="0">
                <a:solidFill>
                  <a:schemeClr val="tx1"/>
                </a:solidFill>
                <a:effectLst/>
                <a:latin typeface="Arial" pitchFamily="39" charset="0"/>
                <a:ea typeface="+mn-ea"/>
                <a:cs typeface="+mn-cs"/>
              </a:rPr>
              <a:t> — wissenschaftliche Beiträge zur Bestimmung der Richtung, in die diese Beziehungen im Sinne einer nachhaltigeren Entwicklung gelenkt werden können; und</a:t>
            </a:r>
          </a:p>
          <a:p>
            <a:pPr lvl="0"/>
            <a:r>
              <a:rPr lang="de-CH" sz="1200" b="1" kern="1200" dirty="0" smtClean="0">
                <a:solidFill>
                  <a:schemeClr val="tx1"/>
                </a:solidFill>
                <a:effectLst/>
                <a:latin typeface="Arial" pitchFamily="39" charset="0"/>
                <a:ea typeface="+mn-ea"/>
                <a:cs typeface="+mn-cs"/>
              </a:rPr>
              <a:t>Transformationswissen</a:t>
            </a:r>
            <a:r>
              <a:rPr lang="de-CH" sz="1200" kern="1200" dirty="0" smtClean="0">
                <a:solidFill>
                  <a:schemeClr val="tx1"/>
                </a:solidFill>
                <a:effectLst/>
                <a:latin typeface="Arial" pitchFamily="39" charset="0"/>
                <a:ea typeface="+mn-ea"/>
                <a:cs typeface="+mn-cs"/>
              </a:rPr>
              <a:t> — wissenschaftliche Beiträge zur Umsetzung, z.B. in Form von Regeln, Lösungswegen, Massnahmen, oder Technologien zur Förderung von NE; dies schliesst das Monitoring, die Überprüfung der Zielerreichung mit disziplinären und interdisziplinären wissenschaftlichen Methoden mit ein.</a:t>
            </a:r>
          </a:p>
          <a:p>
            <a:r>
              <a:rPr lang="de-CH" sz="1200" kern="1200" dirty="0" smtClean="0">
                <a:solidFill>
                  <a:schemeClr val="tx1"/>
                </a:solidFill>
                <a:effectLst/>
                <a:latin typeface="Arial" pitchFamily="39" charset="0"/>
                <a:ea typeface="+mn-ea"/>
                <a:cs typeface="+mn-cs"/>
              </a:rPr>
              <a:t> </a:t>
            </a:r>
          </a:p>
          <a:p>
            <a:r>
              <a:rPr lang="de-CH" sz="1200" kern="1200" dirty="0" smtClean="0">
                <a:solidFill>
                  <a:schemeClr val="tx1"/>
                </a:solidFill>
                <a:effectLst/>
                <a:latin typeface="Arial" pitchFamily="39" charset="0"/>
                <a:ea typeface="+mn-ea"/>
                <a:cs typeface="+mn-cs"/>
              </a:rPr>
              <a:t>Prinzipiell kann jede Disziplin zu allen drei Wissensarten beitragen, wenn auch in unterschiedlichem Mass. Diese Konkretisierung erfordert eine Auseinandersetzung mit dem Wissenschaftsverständnis der eigenen Disziplin bzw. eine Reflexion darüber. Während Systemwissen sozusagen das Kerngeschäft vieler Wissenschaftsdisziplinen ist, sind Ziel- und Transformationswissen normative, von Wertvorstellungen geprägte Kategorien. Um möglichst viele ihrer Zugänge zu NE zu erfassen, sollte jede Disziplin versuchen, Beiträge zu allen drei Wissensarten zu definieren. Diese Unterscheidung ist heuristisch, d.h. nicht die endgültige Zuordnung an sich ist entscheidend, sondern die durch diese Unterscheidung erfolgende Reflexion über den Bezug zwischen wissenschaftlichem Arbeiten und NE.</a:t>
            </a:r>
          </a:p>
        </p:txBody>
      </p:sp>
      <p:sp>
        <p:nvSpPr>
          <p:cNvPr id="4" name="Slide Number Placeholder 3"/>
          <p:cNvSpPr>
            <a:spLocks noGrp="1"/>
          </p:cNvSpPr>
          <p:nvPr>
            <p:ph type="sldNum" sz="quarter" idx="10"/>
          </p:nvPr>
        </p:nvSpPr>
        <p:spPr/>
        <p:txBody>
          <a:bodyPr/>
          <a:lstStyle/>
          <a:p>
            <a:fld id="{E5700854-19FB-4351-BFDC-90AAE5F621F4}" type="slidenum">
              <a:rPr lang="de-CH" smtClean="0"/>
              <a:pPr/>
              <a:t>25</a:t>
            </a:fld>
            <a:endParaRPr lang="de-CH"/>
          </a:p>
        </p:txBody>
      </p:sp>
    </p:spTree>
    <p:extLst>
      <p:ext uri="{BB962C8B-B14F-4D97-AF65-F5344CB8AC3E}">
        <p14:creationId xmlns:p14="http://schemas.microsoft.com/office/powerpoint/2010/main" val="2417458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de-CH" altLang="en-US" sz="1200" b="1" dirty="0" smtClean="0">
              <a:solidFill>
                <a:srgbClr val="336699"/>
              </a:solidFill>
            </a:endParaRPr>
          </a:p>
          <a:p>
            <a:endParaRPr lang="de-CH" dirty="0"/>
          </a:p>
        </p:txBody>
      </p:sp>
      <p:sp>
        <p:nvSpPr>
          <p:cNvPr id="4" name="Foliennummernplatzhalter 3"/>
          <p:cNvSpPr>
            <a:spLocks noGrp="1"/>
          </p:cNvSpPr>
          <p:nvPr>
            <p:ph type="sldNum" sz="quarter" idx="10"/>
          </p:nvPr>
        </p:nvSpPr>
        <p:spPr/>
        <p:txBody>
          <a:bodyPr/>
          <a:lstStyle/>
          <a:p>
            <a:fld id="{E5700854-19FB-4351-BFDC-90AAE5F621F4}" type="slidenum">
              <a:rPr lang="de-CH" smtClean="0"/>
              <a:pPr/>
              <a:t>26</a:t>
            </a:fld>
            <a:endParaRPr lang="de-CH"/>
          </a:p>
        </p:txBody>
      </p:sp>
    </p:spTree>
    <p:extLst>
      <p:ext uri="{BB962C8B-B14F-4D97-AF65-F5344CB8AC3E}">
        <p14:creationId xmlns:p14="http://schemas.microsoft.com/office/powerpoint/2010/main" val="13888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200" kern="1200" dirty="0" smtClean="0">
                <a:solidFill>
                  <a:schemeClr val="tx1"/>
                </a:solidFill>
                <a:effectLst/>
                <a:latin typeface="Arial" pitchFamily="39" charset="0"/>
                <a:ea typeface="+mn-ea"/>
                <a:cs typeface="+mn-cs"/>
              </a:rPr>
              <a:t>Der Begriff «Nachhaltige Entwicklung» (NE) wird seit der Veröffentlichung des Berichtes der Brundtland-Kommission 1987 als generelle Orientierung für die globale gesellschaftliche Entwicklung verwendet. Ihr Bericht </a:t>
            </a:r>
            <a:r>
              <a:rPr lang="de-CH" sz="1200" i="1" kern="1200" dirty="0" err="1" smtClean="0">
                <a:solidFill>
                  <a:schemeClr val="tx1"/>
                </a:solidFill>
                <a:effectLst/>
                <a:latin typeface="Arial" pitchFamily="39" charset="0"/>
                <a:ea typeface="+mn-ea"/>
                <a:cs typeface="+mn-cs"/>
              </a:rPr>
              <a:t>Our</a:t>
            </a:r>
            <a:r>
              <a:rPr lang="de-CH" sz="1200" i="1" kern="1200" dirty="0" smtClean="0">
                <a:solidFill>
                  <a:schemeClr val="tx1"/>
                </a:solidFill>
                <a:effectLst/>
                <a:latin typeface="Arial" pitchFamily="39" charset="0"/>
                <a:ea typeface="+mn-ea"/>
                <a:cs typeface="+mn-cs"/>
              </a:rPr>
              <a:t> Common Future</a:t>
            </a:r>
            <a:r>
              <a:rPr lang="de-CH" sz="1200" kern="1200" dirty="0" smtClean="0">
                <a:solidFill>
                  <a:schemeClr val="tx1"/>
                </a:solidFill>
                <a:effectLst/>
                <a:latin typeface="Arial" pitchFamily="39" charset="0"/>
                <a:ea typeface="+mn-ea"/>
                <a:cs typeface="+mn-cs"/>
              </a:rPr>
              <a:t> definiert NE als eine Entwicklung, die die Bedürfnisse der jetzigen Generation deckt, ohne die Möglichkeiten der nächsten Generationen zu beeinträchtigen, ihre Bedürfnisse zu decken. Dieses NE-Verständnis wurde 1992 von der United </a:t>
            </a:r>
            <a:r>
              <a:rPr lang="de-CH" sz="1200" kern="1200" dirty="0" err="1" smtClean="0">
                <a:solidFill>
                  <a:schemeClr val="tx1"/>
                </a:solidFill>
                <a:effectLst/>
                <a:latin typeface="Arial" pitchFamily="39" charset="0"/>
                <a:ea typeface="+mn-ea"/>
                <a:cs typeface="+mn-cs"/>
              </a:rPr>
              <a:t>Nations</a:t>
            </a:r>
            <a:r>
              <a:rPr lang="de-CH" sz="1200" kern="1200" dirty="0" smtClean="0">
                <a:solidFill>
                  <a:schemeClr val="tx1"/>
                </a:solidFill>
                <a:effectLst/>
                <a:latin typeface="Arial" pitchFamily="39" charset="0"/>
                <a:ea typeface="+mn-ea"/>
                <a:cs typeface="+mn-cs"/>
              </a:rPr>
              <a:t> Conference on Environment </a:t>
            </a:r>
            <a:r>
              <a:rPr lang="de-CH" sz="1200" kern="1200" dirty="0" err="1" smtClean="0">
                <a:solidFill>
                  <a:schemeClr val="tx1"/>
                </a:solidFill>
                <a:effectLst/>
                <a:latin typeface="Arial" pitchFamily="39" charset="0"/>
                <a:ea typeface="+mn-ea"/>
                <a:cs typeface="+mn-cs"/>
              </a:rPr>
              <a:t>and</a:t>
            </a:r>
            <a:r>
              <a:rPr lang="de-CH" sz="1200" kern="1200" dirty="0" smtClean="0">
                <a:solidFill>
                  <a:schemeClr val="tx1"/>
                </a:solidFill>
                <a:effectLst/>
                <a:latin typeface="Arial" pitchFamily="39" charset="0"/>
                <a:ea typeface="+mn-ea"/>
                <a:cs typeface="+mn-cs"/>
              </a:rPr>
              <a:t> Development (UNCED, auch Rio-Konferenz genannt) und später von zahlreichen Organisationen und Regierungen übernommen und ist seither die meistgebrauchte globale Referenz. Wie viele andere Staaten vertritt auch die Schweiz dieses Verständnis im Innern und gegen aussen. Das UN-Verständnis umfasst neben der ökologischen, sozialen (oder soziokulturellen) und ökonomischen auch eine räumliche und eine zeitliche Nachhaltigkeitsdimension.</a:t>
            </a:r>
            <a:endParaRPr lang="de-CH" dirty="0"/>
          </a:p>
        </p:txBody>
      </p:sp>
      <p:sp>
        <p:nvSpPr>
          <p:cNvPr id="4" name="Slide Number Placeholder 3"/>
          <p:cNvSpPr>
            <a:spLocks noGrp="1"/>
          </p:cNvSpPr>
          <p:nvPr>
            <p:ph type="sldNum" sz="quarter" idx="10"/>
          </p:nvPr>
        </p:nvSpPr>
        <p:spPr/>
        <p:txBody>
          <a:bodyPr/>
          <a:lstStyle/>
          <a:p>
            <a:fld id="{E5700854-19FB-4351-BFDC-90AAE5F621F4}" type="slidenum">
              <a:rPr lang="de-CH" smtClean="0"/>
              <a:pPr/>
              <a:t>2</a:t>
            </a:fld>
            <a:endParaRPr lang="de-CH"/>
          </a:p>
        </p:txBody>
      </p:sp>
    </p:spTree>
    <p:extLst>
      <p:ext uri="{BB962C8B-B14F-4D97-AF65-F5344CB8AC3E}">
        <p14:creationId xmlns:p14="http://schemas.microsoft.com/office/powerpoint/2010/main" val="529595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200" kern="1200" dirty="0" smtClean="0">
                <a:solidFill>
                  <a:schemeClr val="tx1"/>
                </a:solidFill>
                <a:effectLst/>
                <a:latin typeface="Arial" pitchFamily="39" charset="0"/>
                <a:ea typeface="+mn-ea"/>
                <a:cs typeface="+mn-cs"/>
              </a:rPr>
              <a:t>Die Grenzen des Wachstums (</a:t>
            </a:r>
            <a:r>
              <a:rPr lang="de-CH" sz="1200" i="1" kern="1200" dirty="0" smtClean="0">
                <a:solidFill>
                  <a:schemeClr val="tx1"/>
                </a:solidFill>
                <a:effectLst/>
                <a:latin typeface="Arial" pitchFamily="39" charset="0"/>
                <a:ea typeface="+mn-ea"/>
                <a:cs typeface="+mn-cs"/>
              </a:rPr>
              <a:t>The Limits </a:t>
            </a:r>
            <a:r>
              <a:rPr lang="de-CH" sz="1200" i="1" kern="1200" dirty="0" err="1" smtClean="0">
                <a:solidFill>
                  <a:schemeClr val="tx1"/>
                </a:solidFill>
                <a:effectLst/>
                <a:latin typeface="Arial" pitchFamily="39" charset="0"/>
                <a:ea typeface="+mn-ea"/>
                <a:cs typeface="+mn-cs"/>
              </a:rPr>
              <a:t>to</a:t>
            </a:r>
            <a:r>
              <a:rPr lang="de-CH" sz="1200" i="1" kern="1200" dirty="0" smtClean="0">
                <a:solidFill>
                  <a:schemeClr val="tx1"/>
                </a:solidFill>
                <a:effectLst/>
                <a:latin typeface="Arial" pitchFamily="39" charset="0"/>
                <a:ea typeface="+mn-ea"/>
                <a:cs typeface="+mn-cs"/>
              </a:rPr>
              <a:t> Growth</a:t>
            </a:r>
            <a:r>
              <a:rPr lang="de-CH" sz="1200" kern="1200" dirty="0" smtClean="0">
                <a:solidFill>
                  <a:schemeClr val="tx1"/>
                </a:solidFill>
                <a:effectLst/>
                <a:latin typeface="Arial" pitchFamily="39" charset="0"/>
                <a:ea typeface="+mn-ea"/>
                <a:cs typeface="+mn-cs"/>
              </a:rPr>
              <a:t>) ist eine Studie, die im Auftrag des Club of </a:t>
            </a:r>
            <a:r>
              <a:rPr lang="de-CH" sz="1200" kern="1200" dirty="0" err="1" smtClean="0">
                <a:solidFill>
                  <a:schemeClr val="tx1"/>
                </a:solidFill>
                <a:effectLst/>
                <a:latin typeface="Arial" pitchFamily="39" charset="0"/>
                <a:ea typeface="+mn-ea"/>
                <a:cs typeface="+mn-cs"/>
              </a:rPr>
              <a:t>Rome</a:t>
            </a:r>
            <a:r>
              <a:rPr lang="de-CH" sz="1200" kern="1200" dirty="0" smtClean="0">
                <a:solidFill>
                  <a:schemeClr val="tx1"/>
                </a:solidFill>
                <a:effectLst/>
                <a:latin typeface="Arial" pitchFamily="39" charset="0"/>
                <a:ea typeface="+mn-ea"/>
                <a:cs typeface="+mn-cs"/>
              </a:rPr>
              <a:t> erstellt und 1972 vorgestellt wurde. Sie untersuchte fünf Tendenzen mit globaler Wirkung: Industrialisierung, Bevölkerungswachstum, Unterernährung, Ausbeutung von Rohstoff­reserven und Zerstörung von Lebensraum. Die Schlussfolgerung der Studie ist der oben zitierte Text. In den Jahren danach wurden die Resultate der Studie von vielen Seiten kritisiert, beispielweise, dass sie den technischen Fortschritt ausblende. </a:t>
            </a:r>
          </a:p>
          <a:p>
            <a:endParaRPr lang="de-CH" sz="1200" kern="1200" dirty="0" smtClean="0">
              <a:solidFill>
                <a:schemeClr val="tx1"/>
              </a:solidFill>
              <a:effectLst/>
              <a:latin typeface="Arial" pitchFamily="39" charset="0"/>
              <a:ea typeface="+mn-ea"/>
              <a:cs typeface="+mn-cs"/>
            </a:endParaRPr>
          </a:p>
          <a:p>
            <a:r>
              <a:rPr lang="de-CH" sz="1200" kern="1200" dirty="0" smtClean="0">
                <a:solidFill>
                  <a:schemeClr val="tx1"/>
                </a:solidFill>
                <a:effectLst/>
                <a:latin typeface="Arial" pitchFamily="39" charset="0"/>
                <a:ea typeface="+mn-ea"/>
                <a:cs typeface="+mn-cs"/>
              </a:rPr>
              <a:t>In einer neuen Version 1992 konnten aufgrund einer besseren Datenlage die jüngsten Entwicklungen berücksichtigt sowie die Simulationen verbessert werden, ohne dass sich dadurch die Vorhersagen grundsätzlich änderten. Auch das 30 jährige Update der Studie 2004 sagte das Überschreiten der Wachstumsgrenzen und einen anschließenden Kollaps bis spätestens 2100 voraus, der ohne energische Gegenmassnahmen sogar schon ab 2030 eintreten könnte.</a:t>
            </a:r>
          </a:p>
          <a:p>
            <a:endParaRPr lang="de-CH" sz="1200" kern="1200" dirty="0" smtClean="0">
              <a:solidFill>
                <a:schemeClr val="tx1"/>
              </a:solidFill>
              <a:effectLst/>
              <a:latin typeface="Arial" pitchFamily="39" charset="0"/>
              <a:ea typeface="+mn-ea"/>
              <a:cs typeface="+mn-cs"/>
            </a:endParaRPr>
          </a:p>
          <a:p>
            <a:r>
              <a:rPr lang="de-CH" sz="1200" kern="1200" dirty="0" smtClean="0">
                <a:solidFill>
                  <a:schemeClr val="tx1"/>
                </a:solidFill>
                <a:effectLst/>
                <a:latin typeface="Arial" pitchFamily="39" charset="0"/>
                <a:ea typeface="+mn-ea"/>
                <a:cs typeface="+mn-cs"/>
              </a:rPr>
              <a:t>Der neueste Bericht an den Club</a:t>
            </a:r>
            <a:r>
              <a:rPr lang="de-CH" sz="1200" kern="1200" baseline="0" dirty="0" smtClean="0">
                <a:solidFill>
                  <a:schemeClr val="tx1"/>
                </a:solidFill>
                <a:effectLst/>
                <a:latin typeface="Arial" pitchFamily="39" charset="0"/>
                <a:ea typeface="+mn-ea"/>
                <a:cs typeface="+mn-cs"/>
              </a:rPr>
              <a:t> </a:t>
            </a:r>
            <a:r>
              <a:rPr lang="de-CH" sz="1200" kern="1200" baseline="0" dirty="0" err="1" smtClean="0">
                <a:solidFill>
                  <a:schemeClr val="tx1"/>
                </a:solidFill>
                <a:effectLst/>
                <a:latin typeface="Arial" pitchFamily="39" charset="0"/>
                <a:ea typeface="+mn-ea"/>
                <a:cs typeface="+mn-cs"/>
              </a:rPr>
              <a:t>of</a:t>
            </a:r>
            <a:r>
              <a:rPr lang="de-CH" sz="1200" kern="1200" baseline="0" dirty="0" smtClean="0">
                <a:solidFill>
                  <a:schemeClr val="tx1"/>
                </a:solidFill>
                <a:effectLst/>
                <a:latin typeface="Arial" pitchFamily="39" charset="0"/>
                <a:ea typeface="+mn-ea"/>
                <a:cs typeface="+mn-cs"/>
              </a:rPr>
              <a:t> </a:t>
            </a:r>
            <a:r>
              <a:rPr lang="de-CH" sz="1200" kern="1200" baseline="0" dirty="0" err="1" smtClean="0">
                <a:solidFill>
                  <a:schemeClr val="tx1"/>
                </a:solidFill>
                <a:effectLst/>
                <a:latin typeface="Arial" pitchFamily="39" charset="0"/>
                <a:ea typeface="+mn-ea"/>
                <a:cs typeface="+mn-cs"/>
              </a:rPr>
              <a:t>Rome</a:t>
            </a:r>
            <a:r>
              <a:rPr lang="de-CH" sz="1200" kern="1200" baseline="0" dirty="0" smtClean="0">
                <a:solidFill>
                  <a:schemeClr val="tx1"/>
                </a:solidFill>
                <a:effectLst/>
                <a:latin typeface="Arial" pitchFamily="39" charset="0"/>
                <a:ea typeface="+mn-ea"/>
                <a:cs typeface="+mn-cs"/>
              </a:rPr>
              <a:t> (</a:t>
            </a:r>
            <a:r>
              <a:rPr lang="de-CH" sz="1200" kern="1200" baseline="0" dirty="0" err="1" smtClean="0">
                <a:solidFill>
                  <a:schemeClr val="tx1"/>
                </a:solidFill>
                <a:effectLst/>
                <a:latin typeface="Arial" pitchFamily="39" charset="0"/>
                <a:ea typeface="+mn-ea"/>
                <a:cs typeface="+mn-cs"/>
              </a:rPr>
              <a:t>Jørgen</a:t>
            </a:r>
            <a:r>
              <a:rPr lang="de-CH" sz="1200" kern="1200" baseline="0" dirty="0" smtClean="0">
                <a:solidFill>
                  <a:schemeClr val="tx1"/>
                </a:solidFill>
                <a:effectLst/>
                <a:latin typeface="Arial" pitchFamily="39" charset="0"/>
                <a:ea typeface="+mn-ea"/>
                <a:cs typeface="+mn-cs"/>
              </a:rPr>
              <a:t> </a:t>
            </a:r>
            <a:r>
              <a:rPr lang="de-CH" sz="1200" kern="1200" baseline="0" dirty="0" err="1" smtClean="0">
                <a:solidFill>
                  <a:schemeClr val="tx1"/>
                </a:solidFill>
                <a:effectLst/>
                <a:latin typeface="Arial" pitchFamily="39" charset="0"/>
                <a:ea typeface="+mn-ea"/>
                <a:cs typeface="+mn-cs"/>
              </a:rPr>
              <a:t>Randers</a:t>
            </a:r>
            <a:r>
              <a:rPr lang="de-CH" sz="1200" kern="1200" baseline="0" dirty="0" smtClean="0">
                <a:solidFill>
                  <a:schemeClr val="tx1"/>
                </a:solidFill>
                <a:effectLst/>
                <a:latin typeface="Arial" pitchFamily="39" charset="0"/>
                <a:ea typeface="+mn-ea"/>
                <a:cs typeface="+mn-cs"/>
              </a:rPr>
              <a:t> 2012: </a:t>
            </a:r>
            <a:r>
              <a:rPr lang="en-US" sz="1200" kern="1200" dirty="0" smtClean="0">
                <a:solidFill>
                  <a:schemeClr val="tx1"/>
                </a:solidFill>
                <a:effectLst/>
                <a:latin typeface="Arial" pitchFamily="39" charset="0"/>
                <a:ea typeface="+mn-ea"/>
                <a:cs typeface="+mn-cs"/>
              </a:rPr>
              <a:t>2052 – </a:t>
            </a:r>
            <a:r>
              <a:rPr lang="en-US" sz="1200" kern="1200" dirty="0" err="1" smtClean="0">
                <a:solidFill>
                  <a:schemeClr val="tx1"/>
                </a:solidFill>
                <a:effectLst/>
                <a:latin typeface="Arial" pitchFamily="39" charset="0"/>
                <a:ea typeface="+mn-ea"/>
                <a:cs typeface="+mn-cs"/>
              </a:rPr>
              <a:t>Eine</a:t>
            </a:r>
            <a:r>
              <a:rPr lang="en-US" sz="1200" kern="1200" baseline="0" dirty="0" smtClean="0">
                <a:solidFill>
                  <a:schemeClr val="tx1"/>
                </a:solidFill>
                <a:effectLst/>
                <a:latin typeface="Arial" pitchFamily="39" charset="0"/>
                <a:ea typeface="+mn-ea"/>
                <a:cs typeface="+mn-cs"/>
              </a:rPr>
              <a:t> </a:t>
            </a:r>
            <a:r>
              <a:rPr lang="en-US" sz="1200" kern="1200" baseline="0" dirty="0" err="1" smtClean="0">
                <a:solidFill>
                  <a:schemeClr val="tx1"/>
                </a:solidFill>
                <a:effectLst/>
                <a:latin typeface="Arial" pitchFamily="39" charset="0"/>
                <a:ea typeface="+mn-ea"/>
                <a:cs typeface="+mn-cs"/>
              </a:rPr>
              <a:t>globale</a:t>
            </a:r>
            <a:r>
              <a:rPr lang="en-US" sz="1200" kern="1200" baseline="0" dirty="0" smtClean="0">
                <a:solidFill>
                  <a:schemeClr val="tx1"/>
                </a:solidFill>
                <a:effectLst/>
                <a:latin typeface="Arial" pitchFamily="39" charset="0"/>
                <a:ea typeface="+mn-ea"/>
                <a:cs typeface="+mn-cs"/>
              </a:rPr>
              <a:t> </a:t>
            </a:r>
            <a:r>
              <a:rPr lang="en-US" sz="1200" kern="1200" baseline="0" dirty="0" err="1" smtClean="0">
                <a:solidFill>
                  <a:schemeClr val="tx1"/>
                </a:solidFill>
                <a:effectLst/>
                <a:latin typeface="Arial" pitchFamily="39" charset="0"/>
                <a:ea typeface="+mn-ea"/>
                <a:cs typeface="+mn-cs"/>
              </a:rPr>
              <a:t>Prognose</a:t>
            </a:r>
            <a:r>
              <a:rPr lang="en-US" sz="1200" kern="1200" baseline="0" dirty="0" smtClean="0">
                <a:solidFill>
                  <a:schemeClr val="tx1"/>
                </a:solidFill>
                <a:effectLst/>
                <a:latin typeface="Arial" pitchFamily="39" charset="0"/>
                <a:ea typeface="+mn-ea"/>
                <a:cs typeface="+mn-cs"/>
              </a:rPr>
              <a:t> </a:t>
            </a:r>
            <a:r>
              <a:rPr lang="en-US" sz="1200" kern="1200" baseline="0" dirty="0" err="1" smtClean="0">
                <a:solidFill>
                  <a:schemeClr val="tx1"/>
                </a:solidFill>
                <a:effectLst/>
                <a:latin typeface="Arial" pitchFamily="39" charset="0"/>
                <a:ea typeface="+mn-ea"/>
                <a:cs typeface="+mn-cs"/>
              </a:rPr>
              <a:t>für</a:t>
            </a:r>
            <a:r>
              <a:rPr lang="en-US" sz="1200" kern="1200" baseline="0" dirty="0" smtClean="0">
                <a:solidFill>
                  <a:schemeClr val="tx1"/>
                </a:solidFill>
                <a:effectLst/>
                <a:latin typeface="Arial" pitchFamily="39" charset="0"/>
                <a:ea typeface="+mn-ea"/>
                <a:cs typeface="+mn-cs"/>
              </a:rPr>
              <a:t> die </a:t>
            </a:r>
            <a:r>
              <a:rPr lang="en-US" sz="1200" kern="1200" baseline="0" dirty="0" err="1" smtClean="0">
                <a:solidFill>
                  <a:schemeClr val="tx1"/>
                </a:solidFill>
                <a:effectLst/>
                <a:latin typeface="Arial" pitchFamily="39" charset="0"/>
                <a:ea typeface="+mn-ea"/>
                <a:cs typeface="+mn-cs"/>
              </a:rPr>
              <a:t>nächsten</a:t>
            </a:r>
            <a:r>
              <a:rPr lang="en-US" sz="1200" kern="1200" baseline="0" dirty="0" smtClean="0">
                <a:solidFill>
                  <a:schemeClr val="tx1"/>
                </a:solidFill>
                <a:effectLst/>
                <a:latin typeface="Arial" pitchFamily="39" charset="0"/>
                <a:ea typeface="+mn-ea"/>
                <a:cs typeface="+mn-cs"/>
              </a:rPr>
              <a:t> 40 </a:t>
            </a:r>
            <a:r>
              <a:rPr lang="en-US" sz="1200" kern="1200" baseline="0" dirty="0" err="1" smtClean="0">
                <a:solidFill>
                  <a:schemeClr val="tx1"/>
                </a:solidFill>
                <a:effectLst/>
                <a:latin typeface="Arial" pitchFamily="39" charset="0"/>
                <a:ea typeface="+mn-ea"/>
                <a:cs typeface="+mn-cs"/>
              </a:rPr>
              <a:t>Jahre</a:t>
            </a:r>
            <a:r>
              <a:rPr lang="en-US" sz="1200" kern="1200" baseline="0" dirty="0" smtClean="0">
                <a:solidFill>
                  <a:schemeClr val="tx1"/>
                </a:solidFill>
                <a:effectLst/>
                <a:latin typeface="Arial" pitchFamily="39" charset="0"/>
                <a:ea typeface="+mn-ea"/>
                <a:cs typeface="+mn-cs"/>
              </a:rPr>
              <a:t>) </a:t>
            </a:r>
            <a:r>
              <a:rPr lang="de-CH" sz="1200" kern="1200" baseline="0" dirty="0" smtClean="0">
                <a:solidFill>
                  <a:schemeClr val="tx1"/>
                </a:solidFill>
                <a:effectLst/>
                <a:latin typeface="Arial" pitchFamily="39" charset="0"/>
                <a:ea typeface="+mn-ea"/>
                <a:cs typeface="+mn-cs"/>
              </a:rPr>
              <a:t>enthält «wohlbegründete Vermutungen» über die zukünftige Entwicklung; es ist ein erneuter Versuch, die Gesellschaft zum Handeln zu bewegen.</a:t>
            </a:r>
            <a:r>
              <a:rPr lang="en-US" sz="1200" kern="1200" dirty="0" smtClean="0">
                <a:solidFill>
                  <a:schemeClr val="tx1"/>
                </a:solidFill>
                <a:effectLst/>
                <a:latin typeface="Arial" pitchFamily="39" charset="0"/>
                <a:ea typeface="+mn-ea"/>
                <a:cs typeface="+mn-cs"/>
              </a:rPr>
              <a:t> </a:t>
            </a:r>
            <a:endParaRPr lang="de-CH" sz="1200" kern="1200" dirty="0" smtClean="0">
              <a:solidFill>
                <a:schemeClr val="tx1"/>
              </a:solidFill>
              <a:effectLst/>
              <a:latin typeface="Arial" pitchFamily="39" charset="0"/>
              <a:ea typeface="+mn-ea"/>
              <a:cs typeface="+mn-cs"/>
            </a:endParaRPr>
          </a:p>
          <a:p>
            <a:endParaRPr lang="de-DE" altLang="en-US" dirty="0" smtClean="0">
              <a:latin typeface="Arial" pitchFamily="34" charset="0"/>
            </a:endParaRPr>
          </a:p>
          <a:p>
            <a:endParaRPr lang="de-CH" dirty="0"/>
          </a:p>
        </p:txBody>
      </p:sp>
      <p:sp>
        <p:nvSpPr>
          <p:cNvPr id="4" name="Slide Number Placeholder 3"/>
          <p:cNvSpPr>
            <a:spLocks noGrp="1"/>
          </p:cNvSpPr>
          <p:nvPr>
            <p:ph type="sldNum" sz="quarter" idx="10"/>
          </p:nvPr>
        </p:nvSpPr>
        <p:spPr/>
        <p:txBody>
          <a:bodyPr/>
          <a:lstStyle/>
          <a:p>
            <a:fld id="{E5700854-19FB-4351-BFDC-90AAE5F621F4}" type="slidenum">
              <a:rPr lang="de-CH" smtClean="0"/>
              <a:pPr/>
              <a:t>3</a:t>
            </a:fld>
            <a:endParaRPr lang="de-CH"/>
          </a:p>
        </p:txBody>
      </p:sp>
    </p:spTree>
    <p:extLst>
      <p:ext uri="{BB962C8B-B14F-4D97-AF65-F5344CB8AC3E}">
        <p14:creationId xmlns:p14="http://schemas.microsoft.com/office/powerpoint/2010/main" val="751325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200" kern="1200" dirty="0" smtClean="0">
                <a:solidFill>
                  <a:schemeClr val="tx1"/>
                </a:solidFill>
                <a:effectLst/>
                <a:latin typeface="Arial" pitchFamily="39" charset="0"/>
                <a:ea typeface="+mn-ea"/>
                <a:cs typeface="+mn-cs"/>
              </a:rPr>
              <a:t>Drei Dimensionen der Nachhaltigen Entwicklung (NE): das UN Verständnis, wie es in der Schweiz für das Monitoring</a:t>
            </a:r>
            <a:r>
              <a:rPr lang="de-CH" sz="1200" kern="1200" baseline="0" dirty="0" smtClean="0">
                <a:solidFill>
                  <a:schemeClr val="tx1"/>
                </a:solidFill>
                <a:effectLst/>
                <a:latin typeface="Arial" pitchFamily="39" charset="0"/>
                <a:ea typeface="+mn-ea"/>
                <a:cs typeface="+mn-cs"/>
              </a:rPr>
              <a:t> der Nachhaltigen Entwicklung (MONET) </a:t>
            </a:r>
            <a:r>
              <a:rPr lang="de-CH" sz="1200" kern="1200" dirty="0" smtClean="0">
                <a:solidFill>
                  <a:schemeClr val="tx1"/>
                </a:solidFill>
                <a:effectLst/>
                <a:latin typeface="Arial" pitchFamily="39" charset="0"/>
                <a:ea typeface="+mn-ea"/>
                <a:cs typeface="+mn-cs"/>
              </a:rPr>
              <a:t>verwendet wird (links), und die Anpassung im </a:t>
            </a:r>
            <a:r>
              <a:rPr lang="de-CH" sz="1200" i="1" kern="1200" dirty="0" smtClean="0">
                <a:solidFill>
                  <a:schemeClr val="tx1"/>
                </a:solidFill>
                <a:effectLst/>
                <a:latin typeface="Arial" pitchFamily="39" charset="0"/>
                <a:ea typeface="+mn-ea"/>
                <a:cs typeface="+mn-cs"/>
              </a:rPr>
              <a:t>Positionspapier</a:t>
            </a:r>
            <a:r>
              <a:rPr lang="de-CH" sz="1200" kern="1200" dirty="0" smtClean="0">
                <a:solidFill>
                  <a:schemeClr val="tx1"/>
                </a:solidFill>
                <a:effectLst/>
                <a:latin typeface="Arial" pitchFamily="39" charset="0"/>
                <a:ea typeface="+mn-ea"/>
                <a:cs typeface="+mn-cs"/>
              </a:rPr>
              <a:t> der Fachkonferenz Umweltbildung (2010, rechts). Das Bemühen um eine transparente Aushandlung von Trade-Offs bedeutet, dass die Gewichtung der Nachhaltigkeitsdimensionen nicht immer gleich sein wird. Modelle der NE mit drei Dimensionen sind leicht verständlich und daher weit verbreitet. In einem universitären Umfeld könnten sie jedoch den Eindruck erwecken, dass wichtige Aspekte wie Kultur, Technologie, Gesundheit etc. vergessen wurden. Es ist daher wichtig, diese nicht erwähnten aber implizit vorhandenen Komponenten bei der weiteren Arbeit mit den Modellen explizit zu machen.</a:t>
            </a:r>
            <a:endParaRPr lang="de-CH" dirty="0"/>
          </a:p>
        </p:txBody>
      </p:sp>
      <p:sp>
        <p:nvSpPr>
          <p:cNvPr id="4" name="Slide Number Placeholder 3"/>
          <p:cNvSpPr>
            <a:spLocks noGrp="1"/>
          </p:cNvSpPr>
          <p:nvPr>
            <p:ph type="sldNum" sz="quarter" idx="10"/>
          </p:nvPr>
        </p:nvSpPr>
        <p:spPr/>
        <p:txBody>
          <a:bodyPr/>
          <a:lstStyle/>
          <a:p>
            <a:fld id="{E5700854-19FB-4351-BFDC-90AAE5F621F4}" type="slidenum">
              <a:rPr lang="de-CH" smtClean="0"/>
              <a:pPr/>
              <a:t>7</a:t>
            </a:fld>
            <a:endParaRPr lang="de-CH"/>
          </a:p>
        </p:txBody>
      </p:sp>
    </p:spTree>
    <p:extLst>
      <p:ext uri="{BB962C8B-B14F-4D97-AF65-F5344CB8AC3E}">
        <p14:creationId xmlns:p14="http://schemas.microsoft.com/office/powerpoint/2010/main" val="1397670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200" b="1" kern="1200" baseline="0" dirty="0" smtClean="0">
                <a:solidFill>
                  <a:schemeClr val="tx1"/>
                </a:solidFill>
                <a:effectLst/>
                <a:latin typeface="Arial" panose="020B0604020202020204" pitchFamily="34" charset="0"/>
                <a:ea typeface="+mn-ea"/>
                <a:cs typeface="Arial" panose="020B0604020202020204" pitchFamily="34" charset="0"/>
              </a:rPr>
              <a:t>UN Nachhaltigkeitsziele</a:t>
            </a:r>
            <a:endParaRPr lang="de-CH" sz="1200" kern="1200" baseline="0" dirty="0" smtClean="0">
              <a:solidFill>
                <a:schemeClr val="tx1"/>
              </a:solidFill>
              <a:effectLst/>
              <a:latin typeface="Arial" panose="020B0604020202020204" pitchFamily="34" charset="0"/>
              <a:ea typeface="+mn-ea"/>
              <a:cs typeface="Arial" panose="020B0604020202020204" pitchFamily="34" charset="0"/>
            </a:endParaRPr>
          </a:p>
          <a:p>
            <a:r>
              <a:rPr lang="de-CH" sz="1200" kern="1200" baseline="0" dirty="0" smtClean="0">
                <a:solidFill>
                  <a:schemeClr val="tx1"/>
                </a:solidFill>
                <a:effectLst/>
                <a:latin typeface="Arial" panose="020B0604020202020204" pitchFamily="34" charset="0"/>
                <a:ea typeface="+mn-ea"/>
                <a:cs typeface="Arial" panose="020B0604020202020204" pitchFamily="34" charset="0"/>
              </a:rPr>
              <a:t>Im Jahr 2000 formulierten </a:t>
            </a:r>
            <a:r>
              <a:rPr lang="de-CH" sz="1200" kern="1200" baseline="0" dirty="0" err="1" smtClean="0">
                <a:solidFill>
                  <a:schemeClr val="tx1"/>
                </a:solidFill>
                <a:effectLst/>
                <a:latin typeface="Arial" panose="020B0604020202020204" pitchFamily="34" charset="0"/>
                <a:ea typeface="+mn-ea"/>
                <a:cs typeface="Arial" panose="020B0604020202020204" pitchFamily="34" charset="0"/>
              </a:rPr>
              <a:t>VertreterInnen</a:t>
            </a:r>
            <a:r>
              <a:rPr lang="de-CH" sz="1200" kern="1200" baseline="0" dirty="0" smtClean="0">
                <a:solidFill>
                  <a:schemeClr val="tx1"/>
                </a:solidFill>
                <a:effectLst/>
                <a:latin typeface="Arial" panose="020B0604020202020204" pitchFamily="34" charset="0"/>
                <a:ea typeface="+mn-ea"/>
                <a:cs typeface="Arial" panose="020B0604020202020204" pitchFamily="34" charset="0"/>
              </a:rPr>
              <a:t> der UN, der Weltbank, des Internationalen Währungsfonds (IWF) und der Organisation für wirtschaftliche Zusammenarbeit und Entwicklung (OECD) acht </a:t>
            </a:r>
            <a:r>
              <a:rPr lang="de-CH" sz="1200" i="1" kern="1200" baseline="0" dirty="0" smtClean="0">
                <a:solidFill>
                  <a:schemeClr val="tx1"/>
                </a:solidFill>
                <a:effectLst/>
                <a:latin typeface="Arial" panose="020B0604020202020204" pitchFamily="34" charset="0"/>
                <a:ea typeface="+mn-ea"/>
                <a:cs typeface="Arial" panose="020B0604020202020204" pitchFamily="34" charset="0"/>
              </a:rPr>
              <a:t>Millennium Entwicklungsziele</a:t>
            </a:r>
            <a:r>
              <a:rPr lang="de-CH" sz="1200" kern="1200" baseline="0" dirty="0" smtClean="0">
                <a:solidFill>
                  <a:schemeClr val="tx1"/>
                </a:solidFill>
                <a:effectLst/>
                <a:latin typeface="Arial" panose="020B0604020202020204" pitchFamily="34" charset="0"/>
                <a:ea typeface="+mn-ea"/>
                <a:cs typeface="Arial" panose="020B0604020202020204" pitchFamily="34" charset="0"/>
              </a:rPr>
              <a:t> (</a:t>
            </a:r>
            <a:r>
              <a:rPr lang="de-CH" sz="1200" i="1" kern="1200" baseline="0" dirty="0" smtClean="0">
                <a:solidFill>
                  <a:schemeClr val="tx1"/>
                </a:solidFill>
                <a:effectLst/>
                <a:latin typeface="Arial" panose="020B0604020202020204" pitchFamily="34" charset="0"/>
                <a:ea typeface="+mn-ea"/>
                <a:cs typeface="Arial" panose="020B0604020202020204" pitchFamily="34" charset="0"/>
              </a:rPr>
              <a:t>Millennium Development Goals</a:t>
            </a:r>
            <a:r>
              <a:rPr lang="de-CH" sz="1200" kern="1200" baseline="0" dirty="0" smtClean="0">
                <a:solidFill>
                  <a:schemeClr val="tx1"/>
                </a:solidFill>
                <a:effectLst/>
                <a:latin typeface="Arial" panose="020B0604020202020204" pitchFamily="34" charset="0"/>
                <a:ea typeface="+mn-ea"/>
                <a:cs typeface="Arial" panose="020B0604020202020204" pitchFamily="34" charset="0"/>
              </a:rPr>
              <a:t> oder </a:t>
            </a:r>
            <a:r>
              <a:rPr lang="de-CH" sz="1200" i="1" kern="1200" baseline="0" dirty="0" smtClean="0">
                <a:solidFill>
                  <a:schemeClr val="tx1"/>
                </a:solidFill>
                <a:effectLst/>
                <a:latin typeface="Arial" panose="020B0604020202020204" pitchFamily="34" charset="0"/>
                <a:ea typeface="+mn-ea"/>
                <a:cs typeface="Arial" panose="020B0604020202020204" pitchFamily="34" charset="0"/>
              </a:rPr>
              <a:t>MDGs</a:t>
            </a:r>
            <a:r>
              <a:rPr lang="de-CH" sz="1200" kern="1200" baseline="0" dirty="0" smtClean="0">
                <a:solidFill>
                  <a:schemeClr val="tx1"/>
                </a:solidFill>
                <a:effectLst/>
                <a:latin typeface="Arial" panose="020B0604020202020204" pitchFamily="34" charset="0"/>
                <a:ea typeface="+mn-ea"/>
                <a:cs typeface="Arial" panose="020B0604020202020204" pitchFamily="34" charset="0"/>
              </a:rPr>
              <a:t>). Sowohl die Ziele als auch die Zielfindung waren umstritten. Es wurde beispielsweise kritisiert, die Auswahl sei unvollständig, vorgegeben von Industrieländern, ohne bindende Verpflichtungen, ohne Abstimmung der Einzelziele untereinander — und die Indikatoren und Zielgrössen seien unrealistisch. Aufgrund dieser Kritik sowie der Absicht, globale Umweltpolitik und Armutsbekämpfung in einer einzigen Initiative zu vereinen, wurden neu die UN </a:t>
            </a:r>
            <a:r>
              <a:rPr lang="de-CH" sz="1200" i="1" kern="1200" baseline="0" dirty="0" smtClean="0">
                <a:solidFill>
                  <a:schemeClr val="tx1"/>
                </a:solidFill>
                <a:effectLst/>
                <a:latin typeface="Arial" panose="020B0604020202020204" pitchFamily="34" charset="0"/>
                <a:ea typeface="+mn-ea"/>
                <a:cs typeface="Arial" panose="020B0604020202020204" pitchFamily="34" charset="0"/>
              </a:rPr>
              <a:t>Nachhaltigkeitsziele</a:t>
            </a:r>
            <a:r>
              <a:rPr lang="de-CH" sz="1200" kern="1200" baseline="0" dirty="0" smtClean="0">
                <a:solidFill>
                  <a:schemeClr val="tx1"/>
                </a:solidFill>
                <a:effectLst/>
                <a:latin typeface="Arial" panose="020B0604020202020204" pitchFamily="34" charset="0"/>
                <a:ea typeface="+mn-ea"/>
                <a:cs typeface="Arial" panose="020B0604020202020204" pitchFamily="34" charset="0"/>
              </a:rPr>
              <a:t> (</a:t>
            </a:r>
            <a:r>
              <a:rPr lang="de-CH" sz="1200" i="1" kern="1200" baseline="0" dirty="0" err="1" smtClean="0">
                <a:solidFill>
                  <a:schemeClr val="tx1"/>
                </a:solidFill>
                <a:effectLst/>
                <a:latin typeface="Arial" panose="020B0604020202020204" pitchFamily="34" charset="0"/>
                <a:ea typeface="+mn-ea"/>
                <a:cs typeface="Arial" panose="020B0604020202020204" pitchFamily="34" charset="0"/>
              </a:rPr>
              <a:t>Sustainable</a:t>
            </a:r>
            <a:r>
              <a:rPr lang="de-CH" sz="1200" i="1" kern="1200" baseline="0" dirty="0" smtClean="0">
                <a:solidFill>
                  <a:schemeClr val="tx1"/>
                </a:solidFill>
                <a:effectLst/>
                <a:latin typeface="Arial" panose="020B0604020202020204" pitchFamily="34" charset="0"/>
                <a:ea typeface="+mn-ea"/>
                <a:cs typeface="Arial" panose="020B0604020202020204" pitchFamily="34" charset="0"/>
              </a:rPr>
              <a:t> Development Goals</a:t>
            </a:r>
            <a:r>
              <a:rPr lang="de-CH" sz="1200" kern="1200" baseline="0" dirty="0" smtClean="0">
                <a:solidFill>
                  <a:schemeClr val="tx1"/>
                </a:solidFill>
                <a:effectLst/>
                <a:latin typeface="Arial" panose="020B0604020202020204" pitchFamily="34" charset="0"/>
                <a:ea typeface="+mn-ea"/>
                <a:cs typeface="Arial" panose="020B0604020202020204" pitchFamily="34" charset="0"/>
              </a:rPr>
              <a:t> oder </a:t>
            </a:r>
            <a:r>
              <a:rPr lang="de-CH" sz="1200" i="1" kern="1200" baseline="0" dirty="0" smtClean="0">
                <a:solidFill>
                  <a:schemeClr val="tx1"/>
                </a:solidFill>
                <a:effectLst/>
                <a:latin typeface="Arial" panose="020B0604020202020204" pitchFamily="34" charset="0"/>
                <a:ea typeface="+mn-ea"/>
                <a:cs typeface="Arial" panose="020B0604020202020204" pitchFamily="34" charset="0"/>
              </a:rPr>
              <a:t>SDGs</a:t>
            </a:r>
            <a:r>
              <a:rPr lang="de-CH" sz="1200" kern="1200" baseline="0" dirty="0" smtClean="0">
                <a:solidFill>
                  <a:schemeClr val="tx1"/>
                </a:solidFill>
                <a:effectLst/>
                <a:latin typeface="Arial" panose="020B0604020202020204" pitchFamily="34" charset="0"/>
                <a:ea typeface="+mn-ea"/>
                <a:cs typeface="Arial" panose="020B0604020202020204" pitchFamily="34" charset="0"/>
              </a:rPr>
              <a:t>) formuliert, die am 25.9.2015 als «Agenda 2030» von 193 Mitgliedstaaten der UN verabschiedet wurden. Damit sind die SDGs breit abgestützt und bilden die globale politische Grundlage für NE-Bemühungen in den kommenden Jahren. </a:t>
            </a:r>
          </a:p>
        </p:txBody>
      </p:sp>
      <p:sp>
        <p:nvSpPr>
          <p:cNvPr id="4" name="Slide Number Placeholder 3"/>
          <p:cNvSpPr>
            <a:spLocks noGrp="1"/>
          </p:cNvSpPr>
          <p:nvPr>
            <p:ph type="sldNum" sz="quarter" idx="10"/>
          </p:nvPr>
        </p:nvSpPr>
        <p:spPr/>
        <p:txBody>
          <a:bodyPr/>
          <a:lstStyle/>
          <a:p>
            <a:fld id="{E5700854-19FB-4351-BFDC-90AAE5F621F4}" type="slidenum">
              <a:rPr lang="de-CH" smtClean="0"/>
              <a:pPr/>
              <a:t>8</a:t>
            </a:fld>
            <a:endParaRPr lang="de-CH"/>
          </a:p>
        </p:txBody>
      </p:sp>
    </p:spTree>
    <p:extLst>
      <p:ext uri="{BB962C8B-B14F-4D97-AF65-F5344CB8AC3E}">
        <p14:creationId xmlns:p14="http://schemas.microsoft.com/office/powerpoint/2010/main" val="169654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200" b="1" kern="1200" dirty="0" err="1" smtClean="0">
                <a:solidFill>
                  <a:schemeClr val="tx1"/>
                </a:solidFill>
                <a:effectLst/>
                <a:latin typeface="Arial" pitchFamily="39" charset="0"/>
                <a:ea typeface="+mn-ea"/>
                <a:cs typeface="+mn-cs"/>
              </a:rPr>
              <a:t>Doughnut</a:t>
            </a:r>
            <a:r>
              <a:rPr lang="de-CH" sz="1200" b="1" kern="1200" dirty="0" smtClean="0">
                <a:solidFill>
                  <a:schemeClr val="tx1"/>
                </a:solidFill>
                <a:effectLst/>
                <a:latin typeface="Arial" pitchFamily="39" charset="0"/>
                <a:ea typeface="+mn-ea"/>
                <a:cs typeface="+mn-cs"/>
              </a:rPr>
              <a:t>-Modell</a:t>
            </a:r>
            <a:endParaRPr lang="de-CH" sz="1200" kern="1200" dirty="0" smtClean="0">
              <a:solidFill>
                <a:schemeClr val="tx1"/>
              </a:solidFill>
              <a:effectLst/>
              <a:latin typeface="Arial" pitchFamily="39" charset="0"/>
              <a:ea typeface="+mn-ea"/>
              <a:cs typeface="+mn-cs"/>
            </a:endParaRPr>
          </a:p>
          <a:p>
            <a:r>
              <a:rPr lang="de-CH" sz="1200" kern="1200" dirty="0" smtClean="0">
                <a:solidFill>
                  <a:schemeClr val="tx1"/>
                </a:solidFill>
                <a:effectLst/>
                <a:latin typeface="Arial" pitchFamily="39" charset="0"/>
                <a:ea typeface="+mn-ea"/>
                <a:cs typeface="+mn-cs"/>
              </a:rPr>
              <a:t>Das </a:t>
            </a:r>
            <a:r>
              <a:rPr lang="de-CH" sz="1200" kern="1200" dirty="0" err="1" smtClean="0">
                <a:solidFill>
                  <a:schemeClr val="tx1"/>
                </a:solidFill>
                <a:effectLst/>
                <a:latin typeface="Arial" pitchFamily="39" charset="0"/>
                <a:ea typeface="+mn-ea"/>
                <a:cs typeface="+mn-cs"/>
              </a:rPr>
              <a:t>Doughnut</a:t>
            </a:r>
            <a:r>
              <a:rPr lang="de-CH" sz="1200" kern="1200" dirty="0" smtClean="0">
                <a:solidFill>
                  <a:schemeClr val="tx1"/>
                </a:solidFill>
                <a:effectLst/>
                <a:latin typeface="Arial" pitchFamily="39" charset="0"/>
                <a:ea typeface="+mn-ea"/>
                <a:cs typeface="+mn-cs"/>
              </a:rPr>
              <a:t>-Modell (</a:t>
            </a:r>
            <a:r>
              <a:rPr lang="de-CH" sz="1200" kern="1200" dirty="0" err="1" smtClean="0">
                <a:solidFill>
                  <a:schemeClr val="tx1"/>
                </a:solidFill>
                <a:effectLst/>
                <a:latin typeface="Arial" pitchFamily="39" charset="0"/>
                <a:ea typeface="+mn-ea"/>
                <a:cs typeface="+mn-cs"/>
              </a:rPr>
              <a:t>Raworth</a:t>
            </a:r>
            <a:r>
              <a:rPr lang="de-CH" sz="1200" kern="1200" dirty="0" smtClean="0">
                <a:solidFill>
                  <a:schemeClr val="tx1"/>
                </a:solidFill>
                <a:effectLst/>
                <a:latin typeface="Arial" pitchFamily="39" charset="0"/>
                <a:ea typeface="+mn-ea"/>
                <a:cs typeface="+mn-cs"/>
              </a:rPr>
              <a:t> 2012) ist ein Versuch, die allgemeinen Dimensionen der Nachhaltigkeit zu konkretisieren und NE dadurch zu operationalisieren. Hierzu knüpft </a:t>
            </a:r>
            <a:r>
              <a:rPr lang="de-CH" sz="1200" kern="1200" dirty="0" err="1" smtClean="0">
                <a:solidFill>
                  <a:schemeClr val="tx1"/>
                </a:solidFill>
                <a:effectLst/>
                <a:latin typeface="Arial" pitchFamily="39" charset="0"/>
                <a:ea typeface="+mn-ea"/>
                <a:cs typeface="+mn-cs"/>
              </a:rPr>
              <a:t>Raworth</a:t>
            </a:r>
            <a:r>
              <a:rPr lang="de-CH" sz="1200" kern="1200" dirty="0" smtClean="0">
                <a:solidFill>
                  <a:schemeClr val="tx1"/>
                </a:solidFill>
                <a:effectLst/>
                <a:latin typeface="Arial" pitchFamily="39" charset="0"/>
                <a:ea typeface="+mn-ea"/>
                <a:cs typeface="+mn-cs"/>
              </a:rPr>
              <a:t> zunächst an die internationale wissenschaftliche und politische Debatte um planetare Grenzen der Nutzung und Schädigung natürlicher Ressourcen an (Rockström et al. 2009). In ihrem Vorschlag erweitert sie diese Debatte dann um minimale Schwellenwerte sozialer und wirtschaftlicher Grundlagen, die nicht unterschritten werden dürfen, um allen Menschen ein lebenswertes Dasein zu ermöglichen. </a:t>
            </a:r>
          </a:p>
          <a:p>
            <a:r>
              <a:rPr lang="de-CH" sz="1200" kern="1200" dirty="0" smtClean="0">
                <a:solidFill>
                  <a:schemeClr val="tx1"/>
                </a:solidFill>
                <a:effectLst/>
                <a:latin typeface="Arial" pitchFamily="39" charset="0"/>
                <a:ea typeface="+mn-ea"/>
                <a:cs typeface="+mn-cs"/>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de-CH" sz="1200" kern="1200" dirty="0" smtClean="0">
                <a:solidFill>
                  <a:schemeClr val="tx1"/>
                </a:solidFill>
                <a:effectLst/>
                <a:latin typeface="Arial" pitchFamily="39" charset="0"/>
                <a:ea typeface="+mn-ea"/>
                <a:cs typeface="+mn-cs"/>
              </a:rPr>
              <a:t>Der für die Menschheit ökologisch sichere, soziokulturell gerechte und ökonomisch tragfähige Bereich der nachhaltigen Entwicklung wird durch den hellgrünen Bereich symbolisiert. Eine genaue «Vorgabe», wie NE auszusehen hat, gibt es nicht. Das Modell beruht auf dem Verständnis von NE als gesamtgesellschaftlichem Such-, Lern- und Gestaltungsprozess, der eine Partizipation aller Akteure erfordert. Das Modell nimmt diesen Aushandlungsprozess also nicht vorweg, sondern deutet verschiedene mögliche Pfade der NE innerhalb des hellgrünen Korridors an. Dieser wird durch zwei «Leitplanken» begrenzt, die eine Gefährdung der NE anzeigen. Die äussere Leitplanke bilden dabei die sogenannten </a:t>
            </a:r>
            <a:r>
              <a:rPr lang="de-CH" sz="1200" i="1" kern="1200" dirty="0" smtClean="0">
                <a:solidFill>
                  <a:schemeClr val="tx1"/>
                </a:solidFill>
                <a:effectLst/>
                <a:latin typeface="Arial" pitchFamily="39" charset="0"/>
                <a:ea typeface="+mn-ea"/>
                <a:cs typeface="+mn-cs"/>
              </a:rPr>
              <a:t>planetaren Grenzen</a:t>
            </a:r>
            <a:r>
              <a:rPr lang="de-CH" sz="1200" kern="1200" dirty="0" smtClean="0">
                <a:solidFill>
                  <a:schemeClr val="tx1"/>
                </a:solidFill>
                <a:effectLst/>
                <a:latin typeface="Arial" pitchFamily="39" charset="0"/>
                <a:ea typeface="+mn-ea"/>
                <a:cs typeface="+mn-cs"/>
              </a:rPr>
              <a:t>, die eine massive Schädigung natürlicher Ressourcen (Wasser, Luft, Boden, Biodiversität etc.) durch menschliche Nutzung anzeigen. Die innere Leitplanke bilden die </a:t>
            </a:r>
            <a:r>
              <a:rPr lang="de-CH" sz="1200" i="1" kern="1200" dirty="0" smtClean="0">
                <a:solidFill>
                  <a:schemeClr val="tx1"/>
                </a:solidFill>
                <a:effectLst/>
                <a:latin typeface="Arial" pitchFamily="39" charset="0"/>
                <a:ea typeface="+mn-ea"/>
                <a:cs typeface="+mn-cs"/>
              </a:rPr>
              <a:t>sozioökonomischen Fundamente</a:t>
            </a:r>
            <a:r>
              <a:rPr lang="de-CH" sz="1200" kern="1200" dirty="0" smtClean="0">
                <a:solidFill>
                  <a:schemeClr val="tx1"/>
                </a:solidFill>
                <a:effectLst/>
                <a:latin typeface="Arial" pitchFamily="39" charset="0"/>
                <a:ea typeface="+mn-ea"/>
                <a:cs typeface="+mn-cs"/>
              </a:rPr>
              <a:t>, d.h. Mindestanforderungen, ohne die es kein menschliches Wohlergehen gibt.</a:t>
            </a:r>
          </a:p>
          <a:p>
            <a:pPr marL="0" marR="0" indent="0" algn="l" defTabSz="914400" rtl="0" eaLnBrk="1" fontAlgn="base" latinLnBrk="0" hangingPunct="1">
              <a:lnSpc>
                <a:spcPct val="100000"/>
              </a:lnSpc>
              <a:spcBef>
                <a:spcPct val="30000"/>
              </a:spcBef>
              <a:spcAft>
                <a:spcPct val="0"/>
              </a:spcAft>
              <a:buClrTx/>
              <a:buSzTx/>
              <a:buFontTx/>
              <a:buNone/>
              <a:tabLst/>
              <a:defRPr/>
            </a:pPr>
            <a:endParaRPr lang="de-CH" sz="1200" kern="1200" dirty="0" smtClean="0">
              <a:solidFill>
                <a:schemeClr val="tx1"/>
              </a:solidFill>
              <a:effectLst/>
              <a:latin typeface="Arial" pitchFamily="39" charset="0"/>
              <a:ea typeface="+mn-ea"/>
              <a:cs typeface="+mn-cs"/>
            </a:endParaRPr>
          </a:p>
          <a:p>
            <a:r>
              <a:rPr lang="de-CH" sz="1200" kern="1200" dirty="0" smtClean="0">
                <a:solidFill>
                  <a:schemeClr val="tx1"/>
                </a:solidFill>
                <a:effectLst/>
                <a:latin typeface="Arial" pitchFamily="39" charset="0"/>
                <a:ea typeface="+mn-ea"/>
                <a:cs typeface="+mn-cs"/>
              </a:rPr>
              <a:t>Die entsprechenden Grenzen der Umweltbelastung und der sozioökonomischen Mindestanforderungen sind nicht universell festgelegt, und auch die Indikatoren zur Messung von aktuellen Werten und Trends sind Gegenstand laufender Forschungen und Verhandlungen zwischen verschiedenen Akteuren mit unterschiedlichen Interessen und Einflussmöglichkeiten. Die politischen Entscheidungen zur Steuerung künftiger Entwicklungen basieren auf Informationen, darunter prominenten wissenschaftlichen Beiträgen zur Erfassung der ökologischen, ökonomischen und soziokulturellen Systeme und deren Dynamiken.</a:t>
            </a:r>
          </a:p>
          <a:p>
            <a:endParaRPr lang="de-CH" sz="1200" kern="1200" dirty="0" smtClean="0">
              <a:solidFill>
                <a:schemeClr val="tx1"/>
              </a:solidFill>
              <a:effectLst/>
              <a:latin typeface="Arial" pitchFamily="39" charset="0"/>
              <a:ea typeface="+mn-ea"/>
              <a:cs typeface="+mn-cs"/>
            </a:endParaRPr>
          </a:p>
        </p:txBody>
      </p:sp>
      <p:sp>
        <p:nvSpPr>
          <p:cNvPr id="4" name="Slide Number Placeholder 3"/>
          <p:cNvSpPr>
            <a:spLocks noGrp="1"/>
          </p:cNvSpPr>
          <p:nvPr>
            <p:ph type="sldNum" sz="quarter" idx="10"/>
          </p:nvPr>
        </p:nvSpPr>
        <p:spPr/>
        <p:txBody>
          <a:bodyPr/>
          <a:lstStyle/>
          <a:p>
            <a:fld id="{E5700854-19FB-4351-BFDC-90AAE5F621F4}" type="slidenum">
              <a:rPr lang="de-CH" smtClean="0"/>
              <a:pPr/>
              <a:t>10</a:t>
            </a:fld>
            <a:endParaRPr lang="de-CH"/>
          </a:p>
        </p:txBody>
      </p:sp>
    </p:spTree>
    <p:extLst>
      <p:ext uri="{BB962C8B-B14F-4D97-AF65-F5344CB8AC3E}">
        <p14:creationId xmlns:p14="http://schemas.microsoft.com/office/powerpoint/2010/main" val="4091397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E5700854-19FB-4351-BFDC-90AAE5F621F4}" type="slidenum">
              <a:rPr lang="de-CH" smtClean="0"/>
              <a:pPr/>
              <a:t>12</a:t>
            </a:fld>
            <a:endParaRPr lang="de-CH"/>
          </a:p>
        </p:txBody>
      </p:sp>
    </p:spTree>
    <p:extLst>
      <p:ext uri="{BB962C8B-B14F-4D97-AF65-F5344CB8AC3E}">
        <p14:creationId xmlns:p14="http://schemas.microsoft.com/office/powerpoint/2010/main" val="2462740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200" kern="1200" dirty="0" smtClean="0">
                <a:solidFill>
                  <a:schemeClr val="tx1"/>
                </a:solidFill>
                <a:effectLst/>
                <a:latin typeface="Arial" pitchFamily="39" charset="0"/>
                <a:ea typeface="+mn-ea"/>
                <a:cs typeface="+mn-cs"/>
              </a:rPr>
              <a:t>Trotz vieler Bemühungen in den letzten Jahrzehnten ist die gegenwärtige globale Entwicklung bei weitem nicht nachhaltig. Globale Umweltprobleme durch Übernutzung natürlicher Ressourcen, soziale Ungerechtigkeiten sowie Armut bestehen weiterhin oder nehmen sogar zu. Das heisst, die bisherigen Anstrengungen waren offensichtlich nicht ausreichend. Aggregierte Indikatoren wie der «ökologische Fussabdruck» (Wackernagel und Beyers 2010) weisen darauf hin, dass ein signifikanter globaler Rückgang von Energie- und Ressourcenverbrauch nur erreicht werden kann, wenn die weltweit grössten Konsumenten, die Industrieländer, ihren Verbrauch einschränken. Dies ist zwingend notwendig, um die Ökosystemfunktionen für die Menschen noch über Generationen hinweg zu erhalten. Parallel dazu zeigt der Human Development Index (UNDP 2015), dass die grössten Defizite in der sozioökonomischen Entwicklung nach wie vor in den Ländern des globalen Südens zu finden sind. Auch hier besteht dringender Handlungsbedarf.</a:t>
            </a:r>
            <a:endParaRPr lang="de-CH" dirty="0"/>
          </a:p>
        </p:txBody>
      </p:sp>
      <p:sp>
        <p:nvSpPr>
          <p:cNvPr id="4" name="Slide Number Placeholder 3"/>
          <p:cNvSpPr>
            <a:spLocks noGrp="1"/>
          </p:cNvSpPr>
          <p:nvPr>
            <p:ph type="sldNum" sz="quarter" idx="10"/>
          </p:nvPr>
        </p:nvSpPr>
        <p:spPr/>
        <p:txBody>
          <a:bodyPr/>
          <a:lstStyle/>
          <a:p>
            <a:fld id="{E5700854-19FB-4351-BFDC-90AAE5F621F4}" type="slidenum">
              <a:rPr lang="de-CH" smtClean="0"/>
              <a:pPr/>
              <a:t>15</a:t>
            </a:fld>
            <a:endParaRPr lang="de-CH"/>
          </a:p>
        </p:txBody>
      </p:sp>
    </p:spTree>
    <p:extLst>
      <p:ext uri="{BB962C8B-B14F-4D97-AF65-F5344CB8AC3E}">
        <p14:creationId xmlns:p14="http://schemas.microsoft.com/office/powerpoint/2010/main" val="2827171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200" kern="1200" dirty="0" smtClean="0">
                <a:solidFill>
                  <a:schemeClr val="tx1"/>
                </a:solidFill>
                <a:effectLst/>
                <a:latin typeface="Arial" pitchFamily="39" charset="0"/>
                <a:ea typeface="+mn-ea"/>
                <a:cs typeface="+mn-cs"/>
              </a:rPr>
              <a:t>Phänomene wie Klimawandel, Biodiversitätsverlust, Armut, soziale Ungerechtigkeiten etc. können zwar aus verschiedenen disziplinären Perspektiven betrachtet werden. Gesamtheitlich lassen sie sich jedoch nur durch eine Vielzahl von biophysischen und sozioökonomischen Prozessen erklären, die sich wechselseitig beeinflussen und deren Vernetzung und Dynamik durch die zunehmende Globalisierung noch verstärkt werden.</a:t>
            </a:r>
          </a:p>
          <a:p>
            <a:endParaRPr lang="de-CH" sz="1200" kern="1200" dirty="0" smtClean="0">
              <a:solidFill>
                <a:schemeClr val="tx1"/>
              </a:solidFill>
              <a:effectLst/>
              <a:latin typeface="Arial" pitchFamily="39" charset="0"/>
              <a:ea typeface="+mn-ea"/>
              <a:cs typeface="+mn-cs"/>
            </a:endParaRPr>
          </a:p>
          <a:p>
            <a:r>
              <a:rPr lang="de-CH" sz="1200" b="1" kern="1200" dirty="0" smtClean="0">
                <a:solidFill>
                  <a:schemeClr val="tx1"/>
                </a:solidFill>
                <a:effectLst/>
                <a:latin typeface="Arial" pitchFamily="39" charset="0"/>
                <a:ea typeface="+mn-ea"/>
                <a:cs typeface="+mn-cs"/>
              </a:rPr>
              <a:t>Ein Beispiel</a:t>
            </a:r>
          </a:p>
          <a:p>
            <a:pPr marL="0" marR="0" indent="0" algn="l" defTabSz="914400" rtl="0" eaLnBrk="1" fontAlgn="base" latinLnBrk="0" hangingPunct="1">
              <a:lnSpc>
                <a:spcPct val="100000"/>
              </a:lnSpc>
              <a:spcBef>
                <a:spcPct val="30000"/>
              </a:spcBef>
              <a:spcAft>
                <a:spcPct val="0"/>
              </a:spcAft>
              <a:buClrTx/>
              <a:buSzTx/>
              <a:buFontTx/>
              <a:buNone/>
              <a:tabLst/>
              <a:defRPr/>
            </a:pPr>
            <a:r>
              <a:rPr lang="de-CH" sz="1200" dirty="0" smtClean="0"/>
              <a:t>Die intensive Landnutzung im Hochland von Äthiopien verursacht messbare Prozesse der Degradation natürlicher Ressourcen wie Pflanzen, Wasser und Böden. Degradationsprozesse können im</a:t>
            </a:r>
            <a:br>
              <a:rPr lang="de-CH" sz="1200" dirty="0" smtClean="0"/>
            </a:br>
            <a:r>
              <a:rPr lang="de-CH" sz="1200" dirty="0" smtClean="0"/>
              <a:t>Prinzip mit rein naturwissenschaftlichen</a:t>
            </a:r>
            <a:r>
              <a:rPr lang="de-CH" sz="1200" baseline="0" dirty="0" smtClean="0"/>
              <a:t> </a:t>
            </a:r>
            <a:r>
              <a:rPr lang="de-CH" sz="1200" dirty="0" smtClean="0"/>
              <a:t>(biophysischen) Methoden untersucht werden.</a:t>
            </a:r>
          </a:p>
          <a:p>
            <a:pPr marL="0" marR="0" indent="0" algn="l" defTabSz="914400" rtl="0" eaLnBrk="1" fontAlgn="base" latinLnBrk="0" hangingPunct="1">
              <a:lnSpc>
                <a:spcPct val="100000"/>
              </a:lnSpc>
              <a:spcBef>
                <a:spcPct val="30000"/>
              </a:spcBef>
              <a:spcAft>
                <a:spcPct val="0"/>
              </a:spcAft>
              <a:buClrTx/>
              <a:buSzTx/>
              <a:buFontTx/>
              <a:buNone/>
              <a:tabLst/>
              <a:defRPr/>
            </a:pPr>
            <a:r>
              <a:rPr lang="de-CH" sz="1200" dirty="0" smtClean="0"/>
              <a:t>Diese Ressourcen sind Lebensgrundlage für 80% der Bevölkerung, die nur wenig Handlungsspielraum haben. Lösungen (Ressourcenschutzmassnahmen) müssen also nicht nur umweltverträglich, sondern gleichzeitig wirtschaftlich und sozialverträglich sein. Die Lösungsfindung und das spätere Monitoring ihrer Wirkungen erfordern eine Integration aus z.B. biophysischen und sozioökonomischen Methoden in </a:t>
            </a:r>
            <a:r>
              <a:rPr lang="de-CH" sz="1200" i="1" dirty="0" smtClean="0"/>
              <a:t>einem</a:t>
            </a:r>
            <a:r>
              <a:rPr lang="de-CH" sz="1200" dirty="0" smtClean="0"/>
              <a:t> Forschungsansatz.</a:t>
            </a:r>
          </a:p>
          <a:p>
            <a:endParaRPr lang="de-CH" sz="1200" kern="1200" dirty="0" smtClean="0">
              <a:solidFill>
                <a:schemeClr val="tx1"/>
              </a:solidFill>
              <a:effectLst/>
              <a:latin typeface="Arial" pitchFamily="39" charset="0"/>
              <a:ea typeface="+mn-ea"/>
              <a:cs typeface="+mn-cs"/>
            </a:endParaRPr>
          </a:p>
          <a:p>
            <a:r>
              <a:rPr lang="de-CH" sz="1200" kern="1200" dirty="0" smtClean="0">
                <a:solidFill>
                  <a:schemeClr val="tx1"/>
                </a:solidFill>
                <a:effectLst/>
                <a:latin typeface="Arial" pitchFamily="39" charset="0"/>
                <a:ea typeface="+mn-ea"/>
                <a:cs typeface="+mn-cs"/>
              </a:rPr>
              <a:t>Entsprechend sind eindimensionale Steuerungsversuche oder nationale politische Steuerungsinstrumente nicht in der Lage, negative Entwicklungen zu kontrollieren oder umzukehren und führen nicht selten zu neuen Problemen wie gewaltsamen Konflikten und Flüchtlingsströmen. Beispielsweise haben vorwiegend ökonomisch ausgerichtete Strukturanpassungsprogramme der Weltbank in den 1990er Jahren (Liberalisierung der Märkte, Deregulierung etc.) in vielen Entwicklungsländern die Armut breiter Bevölkerungsschichten sowie soziale Konflikte und Umweltzerstörung noch intensiviert. Ohne markantes Umdenken werden nur immer wieder dieselben oder ähnliche Lösungsansätze propagiert — mit mässigem Erfolg — während alternative Ansätze gar nicht erst in Betracht gezogen werden. </a:t>
            </a:r>
            <a:endParaRPr lang="de-CH" dirty="0"/>
          </a:p>
        </p:txBody>
      </p:sp>
      <p:sp>
        <p:nvSpPr>
          <p:cNvPr id="4" name="Slide Number Placeholder 3"/>
          <p:cNvSpPr>
            <a:spLocks noGrp="1"/>
          </p:cNvSpPr>
          <p:nvPr>
            <p:ph type="sldNum" sz="quarter" idx="10"/>
          </p:nvPr>
        </p:nvSpPr>
        <p:spPr/>
        <p:txBody>
          <a:bodyPr/>
          <a:lstStyle/>
          <a:p>
            <a:fld id="{E5700854-19FB-4351-BFDC-90AAE5F621F4}" type="slidenum">
              <a:rPr lang="de-CH" smtClean="0"/>
              <a:pPr/>
              <a:t>19</a:t>
            </a:fld>
            <a:endParaRPr lang="de-CH"/>
          </a:p>
        </p:txBody>
      </p:sp>
    </p:spTree>
    <p:extLst>
      <p:ext uri="{BB962C8B-B14F-4D97-AF65-F5344CB8AC3E}">
        <p14:creationId xmlns:p14="http://schemas.microsoft.com/office/powerpoint/2010/main" val="35731391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5125" name="Rectangle 5"/>
          <p:cNvSpPr>
            <a:spLocks noGrp="1" noChangeArrowheads="1"/>
          </p:cNvSpPr>
          <p:nvPr>
            <p:ph type="ctrTitle"/>
          </p:nvPr>
        </p:nvSpPr>
        <p:spPr>
          <a:xfrm>
            <a:off x="539750" y="1654175"/>
            <a:ext cx="6621463" cy="1143000"/>
          </a:xfrm>
        </p:spPr>
        <p:txBody>
          <a:bodyPr/>
          <a:lstStyle>
            <a:lvl1pPr>
              <a:defRPr/>
            </a:lvl1pPr>
          </a:lstStyle>
          <a:p>
            <a:r>
              <a:rPr lang="en-US" smtClean="0"/>
              <a:t>Click to edit Master title style</a:t>
            </a:r>
            <a:endParaRPr lang="de-CH"/>
          </a:p>
        </p:txBody>
      </p:sp>
      <p:sp>
        <p:nvSpPr>
          <p:cNvPr id="5126" name="Rectangle 6"/>
          <p:cNvSpPr>
            <a:spLocks noGrp="1" noChangeArrowheads="1"/>
          </p:cNvSpPr>
          <p:nvPr>
            <p:ph type="subTitle" idx="1"/>
          </p:nvPr>
        </p:nvSpPr>
        <p:spPr>
          <a:xfrm>
            <a:off x="539750" y="3022600"/>
            <a:ext cx="6621463" cy="1752600"/>
          </a:xfrm>
        </p:spPr>
        <p:txBody>
          <a:bodyPr/>
          <a:lstStyle>
            <a:lvl1pPr marL="0" indent="0">
              <a:buFontTx/>
              <a:buNone/>
              <a:defRPr/>
            </a:lvl1pPr>
          </a:lstStyle>
          <a:p>
            <a:r>
              <a:rPr lang="en-US" smtClean="0"/>
              <a:t>Click to edit Master subtitle style</a:t>
            </a:r>
            <a:endParaRPr lang="de-CH"/>
          </a:p>
        </p:txBody>
      </p:sp>
      <p:sp>
        <p:nvSpPr>
          <p:cNvPr id="5127" name="Rectangle 7"/>
          <p:cNvSpPr>
            <a:spLocks noGrp="1" noChangeArrowheads="1"/>
          </p:cNvSpPr>
          <p:nvPr>
            <p:ph type="dt" sz="half" idx="2"/>
          </p:nvPr>
        </p:nvSpPr>
        <p:spPr>
          <a:xfrm>
            <a:off x="539750" y="6548438"/>
            <a:ext cx="2889250" cy="252412"/>
          </a:xfrm>
        </p:spPr>
        <p:txBody>
          <a:bodyPr wrap="none"/>
          <a:lstStyle>
            <a:lvl1pPr>
              <a:defRPr/>
            </a:lvl1pPr>
          </a:lstStyle>
          <a:p>
            <a:r>
              <a:rPr lang="de-CH" smtClean="0"/>
              <a:t>Datum, Titel der Veranstaltung</a:t>
            </a:r>
            <a:endParaRPr lang="de-CH"/>
          </a:p>
        </p:txBody>
      </p:sp>
      <p:sp>
        <p:nvSpPr>
          <p:cNvPr id="5128" name="Rectangle 8"/>
          <p:cNvSpPr>
            <a:spLocks noGrp="1" noChangeArrowheads="1"/>
          </p:cNvSpPr>
          <p:nvPr>
            <p:ph type="ftr" sz="quarter" idx="3"/>
          </p:nvPr>
        </p:nvSpPr>
        <p:spPr>
          <a:xfrm>
            <a:off x="107950" y="179388"/>
            <a:ext cx="4464050" cy="252412"/>
          </a:xfrm>
        </p:spPr>
        <p:txBody>
          <a:bodyPr wrap="square"/>
          <a:lstStyle>
            <a:lvl1pPr>
              <a:defRPr/>
            </a:lvl1pPr>
          </a:lstStyle>
          <a:p>
            <a:r>
              <a:rPr lang="de-CH"/>
              <a:t>Titel der Präsentation (ändern unter Ansicht&gt;Fusszeile)</a:t>
            </a:r>
          </a:p>
        </p:txBody>
      </p:sp>
      <p:sp>
        <p:nvSpPr>
          <p:cNvPr id="5129" name="Rectangle 9"/>
          <p:cNvSpPr>
            <a:spLocks noGrp="1" noChangeArrowheads="1"/>
          </p:cNvSpPr>
          <p:nvPr>
            <p:ph type="sldNum" sz="quarter" idx="4"/>
          </p:nvPr>
        </p:nvSpPr>
        <p:spPr>
          <a:xfrm>
            <a:off x="8743950" y="6548438"/>
            <a:ext cx="360363" cy="215900"/>
          </a:xfrm>
        </p:spPr>
        <p:txBody>
          <a:bodyPr/>
          <a:lstStyle>
            <a:lvl1pPr>
              <a:defRPr>
                <a:solidFill>
                  <a:schemeClr val="tx1"/>
                </a:solidFill>
              </a:defRPr>
            </a:lvl1pPr>
          </a:lstStyle>
          <a:p>
            <a:fld id="{8A052E73-FDF8-4D4B-B0FA-91CDBB88F1E8}" type="slidenum">
              <a:rPr lang="de-CH"/>
              <a:pPr/>
              <a:t>‹Nr.›</a:t>
            </a:fld>
            <a:endParaRPr lang="de-CH" sz="1400"/>
          </a:p>
        </p:txBody>
      </p:sp>
      <p:pic>
        <p:nvPicPr>
          <p:cNvPr id="12" name="Picture 10" descr="ub_8pt_rgb.jpg                                                 000546B7mg                             B9C1C449:"/>
          <p:cNvPicPr>
            <a:picLocks noChangeAspect="1" noChangeArrowheads="1"/>
          </p:cNvPicPr>
          <p:nvPr userDrawn="1"/>
        </p:nvPicPr>
        <p:blipFill>
          <a:blip r:embed="rId2"/>
          <a:srcRect/>
          <a:stretch>
            <a:fillRect/>
          </a:stretch>
        </p:blipFill>
        <p:spPr bwMode="auto">
          <a:xfrm>
            <a:off x="7737475" y="107950"/>
            <a:ext cx="1306513" cy="1006475"/>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Vertikaler Textplatzhalt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umsplatzhalter 3"/>
          <p:cNvSpPr>
            <a:spLocks noGrp="1"/>
          </p:cNvSpPr>
          <p:nvPr>
            <p:ph type="dt" sz="half" idx="10"/>
          </p:nvPr>
        </p:nvSpPr>
        <p:spPr/>
        <p:txBody>
          <a:bodyPr/>
          <a:lstStyle>
            <a:lvl1pPr>
              <a:defRPr smtClean="0"/>
            </a:lvl1pPr>
          </a:lstStyle>
          <a:p>
            <a:r>
              <a:rPr lang="de-CH" smtClean="0"/>
              <a:t>Datum, Titel der Veranstaltung</a:t>
            </a:r>
            <a:endParaRPr lang="de-CH">
              <a:solidFill>
                <a:schemeClr val="tx1"/>
              </a:solidFill>
            </a:endParaRPr>
          </a:p>
        </p:txBody>
      </p:sp>
      <p:sp>
        <p:nvSpPr>
          <p:cNvPr id="5" name="Fußzeilenplatzhalter 4"/>
          <p:cNvSpPr>
            <a:spLocks noGrp="1"/>
          </p:cNvSpPr>
          <p:nvPr>
            <p:ph type="ftr" sz="quarter" idx="11"/>
          </p:nvPr>
        </p:nvSpPr>
        <p:spPr/>
        <p:txBody>
          <a:bodyPr/>
          <a:lstStyle>
            <a:lvl1pPr>
              <a:defRPr/>
            </a:lvl1pPr>
          </a:lstStyle>
          <a:p>
            <a:r>
              <a:rPr lang="de-CH"/>
              <a:t>Titel der Präsentation (ändern unter Ansicht&gt;Fusszeile)</a:t>
            </a:r>
          </a:p>
        </p:txBody>
      </p:sp>
      <p:sp>
        <p:nvSpPr>
          <p:cNvPr id="6" name="Foliennummernplatzhalter 5"/>
          <p:cNvSpPr>
            <a:spLocks noGrp="1"/>
          </p:cNvSpPr>
          <p:nvPr>
            <p:ph type="sldNum" sz="quarter" idx="12"/>
          </p:nvPr>
        </p:nvSpPr>
        <p:spPr/>
        <p:txBody>
          <a:bodyPr/>
          <a:lstStyle>
            <a:lvl1pPr>
              <a:defRPr smtClean="0"/>
            </a:lvl1pPr>
          </a:lstStyle>
          <a:p>
            <a:fld id="{8A7FBFD4-27D3-441B-B411-330638585F4B}" type="slidenum">
              <a:rPr lang="de-CH"/>
              <a:pPr/>
              <a:t>‹Nr.›</a:t>
            </a:fld>
            <a:endParaRPr lang="de-CH" sz="140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80188" y="647700"/>
            <a:ext cx="2014537" cy="5527675"/>
          </a:xfrm>
        </p:spPr>
        <p:txBody>
          <a:bodyPr vert="eaVert"/>
          <a:lstStyle/>
          <a:p>
            <a:r>
              <a:rPr lang="en-US" smtClean="0"/>
              <a:t>Click to edit Master title style</a:t>
            </a:r>
            <a:endParaRPr lang="de-DE"/>
          </a:p>
        </p:txBody>
      </p:sp>
      <p:sp>
        <p:nvSpPr>
          <p:cNvPr id="3" name="Vertikaler Textplatzhalter 2"/>
          <p:cNvSpPr>
            <a:spLocks noGrp="1"/>
          </p:cNvSpPr>
          <p:nvPr>
            <p:ph type="body" orient="vert" idx="1"/>
          </p:nvPr>
        </p:nvSpPr>
        <p:spPr>
          <a:xfrm>
            <a:off x="533400" y="647700"/>
            <a:ext cx="5894388" cy="5527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umsplatzhalter 3"/>
          <p:cNvSpPr>
            <a:spLocks noGrp="1"/>
          </p:cNvSpPr>
          <p:nvPr>
            <p:ph type="dt" sz="half" idx="10"/>
          </p:nvPr>
        </p:nvSpPr>
        <p:spPr/>
        <p:txBody>
          <a:bodyPr/>
          <a:lstStyle>
            <a:lvl1pPr>
              <a:defRPr smtClean="0"/>
            </a:lvl1pPr>
          </a:lstStyle>
          <a:p>
            <a:r>
              <a:rPr lang="de-CH" smtClean="0"/>
              <a:t>Datum, Titel der Veranstaltung</a:t>
            </a:r>
            <a:endParaRPr lang="de-CH">
              <a:solidFill>
                <a:schemeClr val="tx1"/>
              </a:solidFill>
            </a:endParaRPr>
          </a:p>
        </p:txBody>
      </p:sp>
      <p:sp>
        <p:nvSpPr>
          <p:cNvPr id="5" name="Fußzeilenplatzhalter 4"/>
          <p:cNvSpPr>
            <a:spLocks noGrp="1"/>
          </p:cNvSpPr>
          <p:nvPr>
            <p:ph type="ftr" sz="quarter" idx="11"/>
          </p:nvPr>
        </p:nvSpPr>
        <p:spPr/>
        <p:txBody>
          <a:bodyPr/>
          <a:lstStyle>
            <a:lvl1pPr>
              <a:defRPr/>
            </a:lvl1pPr>
          </a:lstStyle>
          <a:p>
            <a:r>
              <a:rPr lang="de-CH"/>
              <a:t>Titel der Präsentation (ändern unter Ansicht&gt;Fusszeile)</a:t>
            </a:r>
          </a:p>
        </p:txBody>
      </p:sp>
      <p:sp>
        <p:nvSpPr>
          <p:cNvPr id="6" name="Foliennummernplatzhalter 5"/>
          <p:cNvSpPr>
            <a:spLocks noGrp="1"/>
          </p:cNvSpPr>
          <p:nvPr>
            <p:ph type="sldNum" sz="quarter" idx="12"/>
          </p:nvPr>
        </p:nvSpPr>
        <p:spPr/>
        <p:txBody>
          <a:bodyPr/>
          <a:lstStyle>
            <a:lvl1pPr>
              <a:defRPr smtClean="0"/>
            </a:lvl1pPr>
          </a:lstStyle>
          <a:p>
            <a:fld id="{9FA632F1-1E7A-4E2C-ACB8-850BA6EAECB3}" type="slidenum">
              <a:rPr lang="de-CH"/>
              <a:pPr/>
              <a:t>‹Nr.›</a:t>
            </a:fld>
            <a:endParaRPr lang="de-CH" sz="14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Inhaltsplatzhalt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umsplatzhalter 3"/>
          <p:cNvSpPr>
            <a:spLocks noGrp="1"/>
          </p:cNvSpPr>
          <p:nvPr>
            <p:ph type="dt" sz="half" idx="10"/>
          </p:nvPr>
        </p:nvSpPr>
        <p:spPr/>
        <p:txBody>
          <a:bodyPr/>
          <a:lstStyle>
            <a:lvl1pPr>
              <a:defRPr smtClean="0"/>
            </a:lvl1pPr>
          </a:lstStyle>
          <a:p>
            <a:r>
              <a:rPr lang="de-CH" smtClean="0"/>
              <a:t>Datum, Titel der Veranstaltung</a:t>
            </a:r>
            <a:endParaRPr lang="de-CH">
              <a:solidFill>
                <a:schemeClr val="tx1"/>
              </a:solidFill>
            </a:endParaRPr>
          </a:p>
        </p:txBody>
      </p:sp>
      <p:sp>
        <p:nvSpPr>
          <p:cNvPr id="5" name="Fußzeilenplatzhalter 4"/>
          <p:cNvSpPr>
            <a:spLocks noGrp="1"/>
          </p:cNvSpPr>
          <p:nvPr>
            <p:ph type="ftr" sz="quarter" idx="11"/>
          </p:nvPr>
        </p:nvSpPr>
        <p:spPr/>
        <p:txBody>
          <a:bodyPr/>
          <a:lstStyle>
            <a:lvl1pPr>
              <a:defRPr/>
            </a:lvl1pPr>
          </a:lstStyle>
          <a:p>
            <a:r>
              <a:rPr lang="de-CH"/>
              <a:t>Titel der Präsentation (ändern unter Ansicht&gt;Fusszeile)</a:t>
            </a:r>
          </a:p>
        </p:txBody>
      </p:sp>
      <p:sp>
        <p:nvSpPr>
          <p:cNvPr id="6" name="Foliennummernplatzhalter 5"/>
          <p:cNvSpPr>
            <a:spLocks noGrp="1"/>
          </p:cNvSpPr>
          <p:nvPr>
            <p:ph type="sldNum" sz="quarter" idx="12"/>
          </p:nvPr>
        </p:nvSpPr>
        <p:spPr/>
        <p:txBody>
          <a:bodyPr/>
          <a:lstStyle>
            <a:lvl1pPr>
              <a:defRPr smtClean="0"/>
            </a:lvl1pPr>
          </a:lstStyle>
          <a:p>
            <a:fld id="{BE3D9CA7-554C-46EC-BEAB-CB2090EEB6FF}" type="slidenum">
              <a:rPr lang="de-CH"/>
              <a:pPr/>
              <a:t>‹Nr.›</a:t>
            </a:fld>
            <a:endParaRPr lang="de-CH" sz="14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umsplatzhalter 3"/>
          <p:cNvSpPr>
            <a:spLocks noGrp="1"/>
          </p:cNvSpPr>
          <p:nvPr>
            <p:ph type="dt" sz="half" idx="10"/>
          </p:nvPr>
        </p:nvSpPr>
        <p:spPr/>
        <p:txBody>
          <a:bodyPr/>
          <a:lstStyle>
            <a:lvl1pPr>
              <a:defRPr smtClean="0"/>
            </a:lvl1pPr>
          </a:lstStyle>
          <a:p>
            <a:r>
              <a:rPr lang="de-CH" smtClean="0"/>
              <a:t>Datum, Titel der Veranstaltung</a:t>
            </a:r>
            <a:endParaRPr lang="de-CH">
              <a:solidFill>
                <a:schemeClr val="tx1"/>
              </a:solidFill>
            </a:endParaRPr>
          </a:p>
        </p:txBody>
      </p:sp>
      <p:sp>
        <p:nvSpPr>
          <p:cNvPr id="5" name="Fußzeilenplatzhalter 4"/>
          <p:cNvSpPr>
            <a:spLocks noGrp="1"/>
          </p:cNvSpPr>
          <p:nvPr>
            <p:ph type="ftr" sz="quarter" idx="11"/>
          </p:nvPr>
        </p:nvSpPr>
        <p:spPr/>
        <p:txBody>
          <a:bodyPr/>
          <a:lstStyle>
            <a:lvl1pPr>
              <a:defRPr/>
            </a:lvl1pPr>
          </a:lstStyle>
          <a:p>
            <a:r>
              <a:rPr lang="de-CH"/>
              <a:t>Titel der Präsentation (ändern unter Ansicht&gt;Fusszeile)</a:t>
            </a:r>
          </a:p>
        </p:txBody>
      </p:sp>
      <p:sp>
        <p:nvSpPr>
          <p:cNvPr id="6" name="Foliennummernplatzhalter 5"/>
          <p:cNvSpPr>
            <a:spLocks noGrp="1"/>
          </p:cNvSpPr>
          <p:nvPr>
            <p:ph type="sldNum" sz="quarter" idx="12"/>
          </p:nvPr>
        </p:nvSpPr>
        <p:spPr/>
        <p:txBody>
          <a:bodyPr/>
          <a:lstStyle>
            <a:lvl1pPr>
              <a:defRPr smtClean="0"/>
            </a:lvl1pPr>
          </a:lstStyle>
          <a:p>
            <a:fld id="{FF6E2549-E00A-42FF-BAF7-96D0334C1F1D}" type="slidenum">
              <a:rPr lang="de-CH"/>
              <a:pPr/>
              <a:t>‹Nr.›</a:t>
            </a:fld>
            <a:endParaRPr lang="de-CH" sz="14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Inhaltsplatzhalter 2"/>
          <p:cNvSpPr>
            <a:spLocks noGrp="1"/>
          </p:cNvSpPr>
          <p:nvPr>
            <p:ph sz="half" idx="1"/>
          </p:nvPr>
        </p:nvSpPr>
        <p:spPr>
          <a:xfrm>
            <a:off x="533400" y="1676400"/>
            <a:ext cx="3954463"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Inhaltsplatzhalter 3"/>
          <p:cNvSpPr>
            <a:spLocks noGrp="1"/>
          </p:cNvSpPr>
          <p:nvPr>
            <p:ph sz="half" idx="2"/>
          </p:nvPr>
        </p:nvSpPr>
        <p:spPr>
          <a:xfrm>
            <a:off x="4640263" y="1676400"/>
            <a:ext cx="3954462"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Datumsplatzhalter 4"/>
          <p:cNvSpPr>
            <a:spLocks noGrp="1"/>
          </p:cNvSpPr>
          <p:nvPr>
            <p:ph type="dt" sz="half" idx="10"/>
          </p:nvPr>
        </p:nvSpPr>
        <p:spPr/>
        <p:txBody>
          <a:bodyPr/>
          <a:lstStyle>
            <a:lvl1pPr>
              <a:defRPr smtClean="0"/>
            </a:lvl1pPr>
          </a:lstStyle>
          <a:p>
            <a:r>
              <a:rPr lang="de-CH" smtClean="0"/>
              <a:t>Datum, Titel der Veranstaltung</a:t>
            </a:r>
            <a:endParaRPr lang="de-CH">
              <a:solidFill>
                <a:schemeClr val="tx1"/>
              </a:solidFill>
            </a:endParaRPr>
          </a:p>
        </p:txBody>
      </p:sp>
      <p:sp>
        <p:nvSpPr>
          <p:cNvPr id="6" name="Fußzeilenplatzhalter 5"/>
          <p:cNvSpPr>
            <a:spLocks noGrp="1"/>
          </p:cNvSpPr>
          <p:nvPr>
            <p:ph type="ftr" sz="quarter" idx="11"/>
          </p:nvPr>
        </p:nvSpPr>
        <p:spPr/>
        <p:txBody>
          <a:bodyPr/>
          <a:lstStyle>
            <a:lvl1pPr>
              <a:defRPr/>
            </a:lvl1pPr>
          </a:lstStyle>
          <a:p>
            <a:r>
              <a:rPr lang="de-CH"/>
              <a:t>Titel der Präsentation (ändern unter Ansicht&gt;Fusszeile)</a:t>
            </a:r>
          </a:p>
        </p:txBody>
      </p:sp>
      <p:sp>
        <p:nvSpPr>
          <p:cNvPr id="7" name="Foliennummernplatzhalter 6"/>
          <p:cNvSpPr>
            <a:spLocks noGrp="1"/>
          </p:cNvSpPr>
          <p:nvPr>
            <p:ph type="sldNum" sz="quarter" idx="12"/>
          </p:nvPr>
        </p:nvSpPr>
        <p:spPr/>
        <p:txBody>
          <a:bodyPr/>
          <a:lstStyle>
            <a:lvl1pPr>
              <a:defRPr smtClean="0"/>
            </a:lvl1pPr>
          </a:lstStyle>
          <a:p>
            <a:fld id="{419860F2-A4DD-4A2C-A31D-58D998B2B5CE}" type="slidenum">
              <a:rPr lang="de-CH"/>
              <a:pPr/>
              <a:t>‹Nr.›</a:t>
            </a:fld>
            <a:endParaRPr lang="de-CH" sz="14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7" name="Datumsplatzhalter 6"/>
          <p:cNvSpPr>
            <a:spLocks noGrp="1"/>
          </p:cNvSpPr>
          <p:nvPr>
            <p:ph type="dt" sz="half" idx="10"/>
          </p:nvPr>
        </p:nvSpPr>
        <p:spPr/>
        <p:txBody>
          <a:bodyPr/>
          <a:lstStyle>
            <a:lvl1pPr>
              <a:defRPr smtClean="0"/>
            </a:lvl1pPr>
          </a:lstStyle>
          <a:p>
            <a:r>
              <a:rPr lang="de-CH" smtClean="0"/>
              <a:t>Datum, Titel der Veranstaltung</a:t>
            </a:r>
            <a:endParaRPr lang="de-CH">
              <a:solidFill>
                <a:schemeClr val="tx1"/>
              </a:solidFill>
            </a:endParaRPr>
          </a:p>
        </p:txBody>
      </p:sp>
      <p:sp>
        <p:nvSpPr>
          <p:cNvPr id="8" name="Fußzeilenplatzhalter 7"/>
          <p:cNvSpPr>
            <a:spLocks noGrp="1"/>
          </p:cNvSpPr>
          <p:nvPr>
            <p:ph type="ftr" sz="quarter" idx="11"/>
          </p:nvPr>
        </p:nvSpPr>
        <p:spPr/>
        <p:txBody>
          <a:bodyPr/>
          <a:lstStyle>
            <a:lvl1pPr>
              <a:defRPr/>
            </a:lvl1pPr>
          </a:lstStyle>
          <a:p>
            <a:r>
              <a:rPr lang="de-CH"/>
              <a:t>Titel der Präsentation (ändern unter Ansicht&gt;Fusszeile)</a:t>
            </a:r>
          </a:p>
        </p:txBody>
      </p:sp>
      <p:sp>
        <p:nvSpPr>
          <p:cNvPr id="9" name="Foliennummernplatzhalter 8"/>
          <p:cNvSpPr>
            <a:spLocks noGrp="1"/>
          </p:cNvSpPr>
          <p:nvPr>
            <p:ph type="sldNum" sz="quarter" idx="12"/>
          </p:nvPr>
        </p:nvSpPr>
        <p:spPr/>
        <p:txBody>
          <a:bodyPr/>
          <a:lstStyle>
            <a:lvl1pPr>
              <a:defRPr smtClean="0"/>
            </a:lvl1pPr>
          </a:lstStyle>
          <a:p>
            <a:fld id="{E2276291-CEF6-468B-AB64-EE3F28178E9A}" type="slidenum">
              <a:rPr lang="de-CH"/>
              <a:pPr/>
              <a:t>‹Nr.›</a:t>
            </a:fld>
            <a:endParaRPr lang="de-CH" sz="14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Datumsplatzhalter 2"/>
          <p:cNvSpPr>
            <a:spLocks noGrp="1"/>
          </p:cNvSpPr>
          <p:nvPr>
            <p:ph type="dt" sz="half" idx="10"/>
          </p:nvPr>
        </p:nvSpPr>
        <p:spPr/>
        <p:txBody>
          <a:bodyPr/>
          <a:lstStyle>
            <a:lvl1pPr>
              <a:defRPr smtClean="0"/>
            </a:lvl1pPr>
          </a:lstStyle>
          <a:p>
            <a:r>
              <a:rPr lang="de-CH" smtClean="0"/>
              <a:t>Datum, Titel der Veranstaltung</a:t>
            </a:r>
            <a:endParaRPr lang="de-CH">
              <a:solidFill>
                <a:schemeClr val="tx1"/>
              </a:solidFill>
            </a:endParaRPr>
          </a:p>
        </p:txBody>
      </p:sp>
      <p:sp>
        <p:nvSpPr>
          <p:cNvPr id="4" name="Fußzeilenplatzhalter 3"/>
          <p:cNvSpPr>
            <a:spLocks noGrp="1"/>
          </p:cNvSpPr>
          <p:nvPr>
            <p:ph type="ftr" sz="quarter" idx="11"/>
          </p:nvPr>
        </p:nvSpPr>
        <p:spPr/>
        <p:txBody>
          <a:bodyPr/>
          <a:lstStyle>
            <a:lvl1pPr>
              <a:defRPr/>
            </a:lvl1pPr>
          </a:lstStyle>
          <a:p>
            <a:r>
              <a:rPr lang="de-CH"/>
              <a:t>Titel der Präsentation (ändern unter Ansicht&gt;Fusszeile)</a:t>
            </a:r>
          </a:p>
        </p:txBody>
      </p:sp>
      <p:sp>
        <p:nvSpPr>
          <p:cNvPr id="5" name="Foliennummernplatzhalter 4"/>
          <p:cNvSpPr>
            <a:spLocks noGrp="1"/>
          </p:cNvSpPr>
          <p:nvPr>
            <p:ph type="sldNum" sz="quarter" idx="12"/>
          </p:nvPr>
        </p:nvSpPr>
        <p:spPr/>
        <p:txBody>
          <a:bodyPr/>
          <a:lstStyle>
            <a:lvl1pPr>
              <a:defRPr smtClean="0"/>
            </a:lvl1pPr>
          </a:lstStyle>
          <a:p>
            <a:fld id="{5D8B4FAD-8954-4DEB-8349-46A6E9AEE0D6}" type="slidenum">
              <a:rPr lang="de-CH"/>
              <a:pPr/>
              <a:t>‹Nr.›</a:t>
            </a:fld>
            <a:endParaRPr lang="de-CH" sz="14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smtClean="0"/>
            </a:lvl1pPr>
          </a:lstStyle>
          <a:p>
            <a:r>
              <a:rPr lang="de-CH" smtClean="0"/>
              <a:t>Datum, Titel der Veranstaltung</a:t>
            </a:r>
            <a:endParaRPr lang="de-CH">
              <a:solidFill>
                <a:schemeClr val="tx1"/>
              </a:solidFill>
            </a:endParaRPr>
          </a:p>
        </p:txBody>
      </p:sp>
      <p:sp>
        <p:nvSpPr>
          <p:cNvPr id="3" name="Fußzeilenplatzhalter 2"/>
          <p:cNvSpPr>
            <a:spLocks noGrp="1"/>
          </p:cNvSpPr>
          <p:nvPr>
            <p:ph type="ftr" sz="quarter" idx="11"/>
          </p:nvPr>
        </p:nvSpPr>
        <p:spPr/>
        <p:txBody>
          <a:bodyPr/>
          <a:lstStyle>
            <a:lvl1pPr>
              <a:defRPr/>
            </a:lvl1pPr>
          </a:lstStyle>
          <a:p>
            <a:r>
              <a:rPr lang="de-CH"/>
              <a:t>Titel der Präsentation (ändern unter Ansicht&gt;Fusszeile)</a:t>
            </a:r>
          </a:p>
        </p:txBody>
      </p:sp>
      <p:sp>
        <p:nvSpPr>
          <p:cNvPr id="4" name="Foliennummernplatzhalter 3"/>
          <p:cNvSpPr>
            <a:spLocks noGrp="1"/>
          </p:cNvSpPr>
          <p:nvPr>
            <p:ph type="sldNum" sz="quarter" idx="12"/>
          </p:nvPr>
        </p:nvSpPr>
        <p:spPr/>
        <p:txBody>
          <a:bodyPr/>
          <a:lstStyle>
            <a:lvl1pPr>
              <a:defRPr smtClean="0"/>
            </a:lvl1pPr>
          </a:lstStyle>
          <a:p>
            <a:fld id="{5DCECA37-7FCC-45D4-BAD6-B8760F7664F4}" type="slidenum">
              <a:rPr lang="de-CH"/>
              <a:pPr/>
              <a:t>‹Nr.›</a:t>
            </a:fld>
            <a:endParaRPr lang="de-CH" sz="14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umsplatzhalter 4"/>
          <p:cNvSpPr>
            <a:spLocks noGrp="1"/>
          </p:cNvSpPr>
          <p:nvPr>
            <p:ph type="dt" sz="half" idx="10"/>
          </p:nvPr>
        </p:nvSpPr>
        <p:spPr/>
        <p:txBody>
          <a:bodyPr/>
          <a:lstStyle>
            <a:lvl1pPr>
              <a:defRPr smtClean="0"/>
            </a:lvl1pPr>
          </a:lstStyle>
          <a:p>
            <a:r>
              <a:rPr lang="de-CH" smtClean="0"/>
              <a:t>Datum, Titel der Veranstaltung</a:t>
            </a:r>
            <a:endParaRPr lang="de-CH">
              <a:solidFill>
                <a:schemeClr val="tx1"/>
              </a:solidFill>
            </a:endParaRPr>
          </a:p>
        </p:txBody>
      </p:sp>
      <p:sp>
        <p:nvSpPr>
          <p:cNvPr id="6" name="Fußzeilenplatzhalter 5"/>
          <p:cNvSpPr>
            <a:spLocks noGrp="1"/>
          </p:cNvSpPr>
          <p:nvPr>
            <p:ph type="ftr" sz="quarter" idx="11"/>
          </p:nvPr>
        </p:nvSpPr>
        <p:spPr/>
        <p:txBody>
          <a:bodyPr/>
          <a:lstStyle>
            <a:lvl1pPr>
              <a:defRPr/>
            </a:lvl1pPr>
          </a:lstStyle>
          <a:p>
            <a:r>
              <a:rPr lang="de-CH"/>
              <a:t>Titel der Präsentation (ändern unter Ansicht&gt;Fusszeile)</a:t>
            </a:r>
          </a:p>
        </p:txBody>
      </p:sp>
      <p:sp>
        <p:nvSpPr>
          <p:cNvPr id="7" name="Foliennummernplatzhalter 6"/>
          <p:cNvSpPr>
            <a:spLocks noGrp="1"/>
          </p:cNvSpPr>
          <p:nvPr>
            <p:ph type="sldNum" sz="quarter" idx="12"/>
          </p:nvPr>
        </p:nvSpPr>
        <p:spPr/>
        <p:txBody>
          <a:bodyPr/>
          <a:lstStyle>
            <a:lvl1pPr>
              <a:defRPr smtClean="0"/>
            </a:lvl1pPr>
          </a:lstStyle>
          <a:p>
            <a:fld id="{BCB356E6-9FAF-40C6-856D-8F6C373A5860}" type="slidenum">
              <a:rPr lang="de-CH"/>
              <a:pPr/>
              <a:t>‹Nr.›</a:t>
            </a:fld>
            <a:endParaRPr lang="de-CH" sz="140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umsplatzhalter 4"/>
          <p:cNvSpPr>
            <a:spLocks noGrp="1"/>
          </p:cNvSpPr>
          <p:nvPr>
            <p:ph type="dt" sz="half" idx="10"/>
          </p:nvPr>
        </p:nvSpPr>
        <p:spPr/>
        <p:txBody>
          <a:bodyPr/>
          <a:lstStyle>
            <a:lvl1pPr>
              <a:defRPr smtClean="0"/>
            </a:lvl1pPr>
          </a:lstStyle>
          <a:p>
            <a:r>
              <a:rPr lang="de-CH" smtClean="0"/>
              <a:t>Datum, Titel der Veranstaltung</a:t>
            </a:r>
            <a:endParaRPr lang="de-CH">
              <a:solidFill>
                <a:schemeClr val="tx1"/>
              </a:solidFill>
            </a:endParaRPr>
          </a:p>
        </p:txBody>
      </p:sp>
      <p:sp>
        <p:nvSpPr>
          <p:cNvPr id="6" name="Fußzeilenplatzhalter 5"/>
          <p:cNvSpPr>
            <a:spLocks noGrp="1"/>
          </p:cNvSpPr>
          <p:nvPr>
            <p:ph type="ftr" sz="quarter" idx="11"/>
          </p:nvPr>
        </p:nvSpPr>
        <p:spPr/>
        <p:txBody>
          <a:bodyPr/>
          <a:lstStyle>
            <a:lvl1pPr>
              <a:defRPr/>
            </a:lvl1pPr>
          </a:lstStyle>
          <a:p>
            <a:r>
              <a:rPr lang="de-CH"/>
              <a:t>Titel der Präsentation (ändern unter Ansicht&gt;Fusszeile)</a:t>
            </a:r>
          </a:p>
        </p:txBody>
      </p:sp>
      <p:sp>
        <p:nvSpPr>
          <p:cNvPr id="7" name="Foliennummernplatzhalter 6"/>
          <p:cNvSpPr>
            <a:spLocks noGrp="1"/>
          </p:cNvSpPr>
          <p:nvPr>
            <p:ph type="sldNum" sz="quarter" idx="12"/>
          </p:nvPr>
        </p:nvSpPr>
        <p:spPr/>
        <p:txBody>
          <a:bodyPr/>
          <a:lstStyle>
            <a:lvl1pPr>
              <a:defRPr smtClean="0"/>
            </a:lvl1pPr>
          </a:lstStyle>
          <a:p>
            <a:fld id="{349B80EF-ED2B-461F-97EC-6475994818AB}" type="slidenum">
              <a:rPr lang="de-CH"/>
              <a:pPr/>
              <a:t>‹Nr.›</a:t>
            </a:fld>
            <a:endParaRPr lang="de-CH" sz="140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7" name="Rectangle 5"/>
          <p:cNvSpPr>
            <a:spLocks noGrp="1" noChangeArrowheads="1"/>
          </p:cNvSpPr>
          <p:nvPr>
            <p:ph type="title"/>
          </p:nvPr>
        </p:nvSpPr>
        <p:spPr bwMode="auto">
          <a:xfrm>
            <a:off x="539750" y="647700"/>
            <a:ext cx="6621463" cy="81756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CH"/>
              <a:t>Mastertitelformat bearbeiten</a:t>
            </a:r>
          </a:p>
        </p:txBody>
      </p:sp>
      <p:sp>
        <p:nvSpPr>
          <p:cNvPr id="3078" name="Rectangle 6"/>
          <p:cNvSpPr>
            <a:spLocks noGrp="1" noChangeArrowheads="1"/>
          </p:cNvSpPr>
          <p:nvPr>
            <p:ph type="body" idx="1"/>
          </p:nvPr>
        </p:nvSpPr>
        <p:spPr bwMode="auto">
          <a:xfrm>
            <a:off x="533400" y="1676400"/>
            <a:ext cx="8061325" cy="44989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3079" name="Rectangle 7"/>
          <p:cNvSpPr>
            <a:spLocks noGrp="1" noChangeArrowheads="1"/>
          </p:cNvSpPr>
          <p:nvPr>
            <p:ph type="dt" sz="half" idx="2"/>
          </p:nvPr>
        </p:nvSpPr>
        <p:spPr bwMode="auto">
          <a:xfrm>
            <a:off x="539750" y="6548438"/>
            <a:ext cx="3811588" cy="17938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200">
                <a:solidFill>
                  <a:srgbClr val="333333"/>
                </a:solidFill>
              </a:defRPr>
            </a:lvl1pPr>
          </a:lstStyle>
          <a:p>
            <a:r>
              <a:rPr lang="de-CH" smtClean="0"/>
              <a:t>Datum, Titel der Veranstaltung</a:t>
            </a:r>
            <a:endParaRPr lang="de-CH"/>
          </a:p>
        </p:txBody>
      </p:sp>
      <p:sp>
        <p:nvSpPr>
          <p:cNvPr id="3080" name="Rectangle 8"/>
          <p:cNvSpPr>
            <a:spLocks noGrp="1" noChangeArrowheads="1"/>
          </p:cNvSpPr>
          <p:nvPr>
            <p:ph type="ftr" sz="quarter" idx="3"/>
          </p:nvPr>
        </p:nvSpPr>
        <p:spPr bwMode="auto">
          <a:xfrm>
            <a:off x="107950" y="179388"/>
            <a:ext cx="5399088" cy="252412"/>
          </a:xfrm>
          <a:prstGeom prst="rect">
            <a:avLst/>
          </a:prstGeom>
          <a:noFill/>
          <a:ln w="9525">
            <a:noFill/>
            <a:miter lim="800000"/>
            <a:headEnd/>
            <a:tailEnd/>
          </a:ln>
          <a:effectLst/>
        </p:spPr>
        <p:txBody>
          <a:bodyPr vert="horz" wrap="none" lIns="0" tIns="0" rIns="0" bIns="0" numCol="1" anchor="t" anchorCtr="0" compatLnSpc="1">
            <a:prstTxWarp prst="textNoShape">
              <a:avLst/>
            </a:prstTxWarp>
          </a:bodyPr>
          <a:lstStyle>
            <a:lvl1pPr>
              <a:defRPr sz="1000">
                <a:solidFill>
                  <a:srgbClr val="333333"/>
                </a:solidFill>
              </a:defRPr>
            </a:lvl1pPr>
          </a:lstStyle>
          <a:p>
            <a:r>
              <a:rPr lang="de-CH"/>
              <a:t>Titel der Präsentation (ändern unter Ansicht&gt;Fusszeile)</a:t>
            </a:r>
          </a:p>
        </p:txBody>
      </p:sp>
      <p:sp>
        <p:nvSpPr>
          <p:cNvPr id="3081" name="Rectangle 9"/>
          <p:cNvSpPr>
            <a:spLocks noGrp="1" noChangeArrowheads="1"/>
          </p:cNvSpPr>
          <p:nvPr>
            <p:ph type="sldNum" sz="quarter" idx="4"/>
          </p:nvPr>
        </p:nvSpPr>
        <p:spPr bwMode="auto">
          <a:xfrm>
            <a:off x="8686800" y="6548438"/>
            <a:ext cx="360363" cy="17938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1200">
                <a:solidFill>
                  <a:srgbClr val="333333"/>
                </a:solidFill>
              </a:defRPr>
            </a:lvl1pPr>
          </a:lstStyle>
          <a:p>
            <a:fld id="{4961136D-1845-4260-99A7-C8EBD0621A16}" type="slidenum">
              <a:rPr lang="de-CH"/>
              <a:pPr/>
              <a:t>‹Nr.›</a:t>
            </a:fld>
            <a:endParaRPr lang="de-CH" sz="1400"/>
          </a:p>
        </p:txBody>
      </p:sp>
      <p:sp>
        <p:nvSpPr>
          <p:cNvPr id="3086" name="Line 14"/>
          <p:cNvSpPr>
            <a:spLocks noChangeShapeType="1"/>
          </p:cNvSpPr>
          <p:nvPr/>
        </p:nvSpPr>
        <p:spPr bwMode="auto">
          <a:xfrm>
            <a:off x="107950" y="1412776"/>
            <a:ext cx="8943975" cy="0"/>
          </a:xfrm>
          <a:prstGeom prst="line">
            <a:avLst/>
          </a:prstGeom>
          <a:noFill/>
          <a:ln w="19050">
            <a:solidFill>
              <a:schemeClr val="accent2"/>
            </a:solidFill>
            <a:round/>
            <a:headEnd/>
            <a:tailEnd/>
          </a:ln>
          <a:effectLst/>
        </p:spPr>
        <p:txBody>
          <a:bodyPr wrap="none" anchor="ctr">
            <a:prstTxWarp prst="textNoShape">
              <a:avLst/>
            </a:prstTxWarp>
          </a:bodyPr>
          <a:lstStyle/>
          <a:p>
            <a:endParaRPr lang="de-DE"/>
          </a:p>
        </p:txBody>
      </p:sp>
      <p:sp>
        <p:nvSpPr>
          <p:cNvPr id="3087" name="Line 15"/>
          <p:cNvSpPr>
            <a:spLocks noChangeShapeType="1"/>
          </p:cNvSpPr>
          <p:nvPr/>
        </p:nvSpPr>
        <p:spPr bwMode="auto">
          <a:xfrm>
            <a:off x="107950" y="6515100"/>
            <a:ext cx="8943975" cy="0"/>
          </a:xfrm>
          <a:prstGeom prst="line">
            <a:avLst/>
          </a:prstGeom>
          <a:noFill/>
          <a:ln w="19050">
            <a:solidFill>
              <a:schemeClr val="accent2"/>
            </a:solidFill>
            <a:round/>
            <a:headEnd/>
            <a:tailEnd/>
          </a:ln>
          <a:effectLst/>
        </p:spPr>
        <p:txBody>
          <a:bodyPr wrap="none" anchor="ctr">
            <a:prstTxWarp prst="textNoShape">
              <a:avLst/>
            </a:prstTxWarp>
          </a:bodyPr>
          <a:lstStyle/>
          <a:p>
            <a:endParaRPr lang="de-DE"/>
          </a:p>
        </p:txBody>
      </p:sp>
      <p:pic>
        <p:nvPicPr>
          <p:cNvPr id="10" name="Picture 10" descr="ub_8pt_rgb.jpg                                                 000546B7mg                             B9C1C449:"/>
          <p:cNvPicPr>
            <a:picLocks noChangeAspect="1" noChangeArrowheads="1"/>
          </p:cNvPicPr>
          <p:nvPr/>
        </p:nvPicPr>
        <p:blipFill>
          <a:blip r:embed="rId13"/>
          <a:srcRect/>
          <a:stretch>
            <a:fillRect/>
          </a:stretch>
        </p:blipFill>
        <p:spPr bwMode="auto">
          <a:xfrm>
            <a:off x="7737475" y="107950"/>
            <a:ext cx="1306513" cy="10064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hdr="0" ftr="0" dt="0"/>
  <p:txStyles>
    <p:titleStyle>
      <a:lvl1pPr algn="l" rtl="0" eaLnBrk="1" fontAlgn="base" hangingPunct="1">
        <a:lnSpc>
          <a:spcPct val="90000"/>
        </a:lnSpc>
        <a:spcBef>
          <a:spcPct val="0"/>
        </a:spcBef>
        <a:spcAft>
          <a:spcPct val="0"/>
        </a:spcAft>
        <a:defRPr sz="2600" b="1">
          <a:solidFill>
            <a:srgbClr val="333333"/>
          </a:solidFill>
          <a:latin typeface="+mj-lt"/>
          <a:ea typeface="+mj-ea"/>
          <a:cs typeface="+mj-cs"/>
        </a:defRPr>
      </a:lvl1pPr>
      <a:lvl2pPr algn="l" rtl="0" eaLnBrk="1" fontAlgn="base" hangingPunct="1">
        <a:lnSpc>
          <a:spcPct val="90000"/>
        </a:lnSpc>
        <a:spcBef>
          <a:spcPct val="0"/>
        </a:spcBef>
        <a:spcAft>
          <a:spcPct val="0"/>
        </a:spcAft>
        <a:defRPr sz="2600" b="1">
          <a:solidFill>
            <a:srgbClr val="333333"/>
          </a:solidFill>
          <a:latin typeface="Arial" pitchFamily="39" charset="0"/>
        </a:defRPr>
      </a:lvl2pPr>
      <a:lvl3pPr algn="l" rtl="0" eaLnBrk="1" fontAlgn="base" hangingPunct="1">
        <a:lnSpc>
          <a:spcPct val="90000"/>
        </a:lnSpc>
        <a:spcBef>
          <a:spcPct val="0"/>
        </a:spcBef>
        <a:spcAft>
          <a:spcPct val="0"/>
        </a:spcAft>
        <a:defRPr sz="2600" b="1">
          <a:solidFill>
            <a:srgbClr val="333333"/>
          </a:solidFill>
          <a:latin typeface="Arial" pitchFamily="39" charset="0"/>
        </a:defRPr>
      </a:lvl3pPr>
      <a:lvl4pPr algn="l" rtl="0" eaLnBrk="1" fontAlgn="base" hangingPunct="1">
        <a:lnSpc>
          <a:spcPct val="90000"/>
        </a:lnSpc>
        <a:spcBef>
          <a:spcPct val="0"/>
        </a:spcBef>
        <a:spcAft>
          <a:spcPct val="0"/>
        </a:spcAft>
        <a:defRPr sz="2600" b="1">
          <a:solidFill>
            <a:srgbClr val="333333"/>
          </a:solidFill>
          <a:latin typeface="Arial" pitchFamily="39" charset="0"/>
        </a:defRPr>
      </a:lvl4pPr>
      <a:lvl5pPr algn="l" rtl="0" eaLnBrk="1" fontAlgn="base" hangingPunct="1">
        <a:lnSpc>
          <a:spcPct val="90000"/>
        </a:lnSpc>
        <a:spcBef>
          <a:spcPct val="0"/>
        </a:spcBef>
        <a:spcAft>
          <a:spcPct val="0"/>
        </a:spcAft>
        <a:defRPr sz="2600" b="1">
          <a:solidFill>
            <a:srgbClr val="333333"/>
          </a:solidFill>
          <a:latin typeface="Arial" pitchFamily="39" charset="0"/>
        </a:defRPr>
      </a:lvl5pPr>
      <a:lvl6pPr marL="457200" algn="l" rtl="0" eaLnBrk="1" fontAlgn="base" hangingPunct="1">
        <a:lnSpc>
          <a:spcPct val="90000"/>
        </a:lnSpc>
        <a:spcBef>
          <a:spcPct val="0"/>
        </a:spcBef>
        <a:spcAft>
          <a:spcPct val="0"/>
        </a:spcAft>
        <a:defRPr sz="2600" b="1">
          <a:solidFill>
            <a:srgbClr val="333333"/>
          </a:solidFill>
          <a:latin typeface="Arial" pitchFamily="39" charset="0"/>
        </a:defRPr>
      </a:lvl6pPr>
      <a:lvl7pPr marL="914400" algn="l" rtl="0" eaLnBrk="1" fontAlgn="base" hangingPunct="1">
        <a:lnSpc>
          <a:spcPct val="90000"/>
        </a:lnSpc>
        <a:spcBef>
          <a:spcPct val="0"/>
        </a:spcBef>
        <a:spcAft>
          <a:spcPct val="0"/>
        </a:spcAft>
        <a:defRPr sz="2600" b="1">
          <a:solidFill>
            <a:srgbClr val="333333"/>
          </a:solidFill>
          <a:latin typeface="Arial" pitchFamily="39" charset="0"/>
        </a:defRPr>
      </a:lvl7pPr>
      <a:lvl8pPr marL="1371600" algn="l" rtl="0" eaLnBrk="1" fontAlgn="base" hangingPunct="1">
        <a:lnSpc>
          <a:spcPct val="90000"/>
        </a:lnSpc>
        <a:spcBef>
          <a:spcPct val="0"/>
        </a:spcBef>
        <a:spcAft>
          <a:spcPct val="0"/>
        </a:spcAft>
        <a:defRPr sz="2600" b="1">
          <a:solidFill>
            <a:srgbClr val="333333"/>
          </a:solidFill>
          <a:latin typeface="Arial" pitchFamily="39" charset="0"/>
        </a:defRPr>
      </a:lvl8pPr>
      <a:lvl9pPr marL="1828800" algn="l" rtl="0" eaLnBrk="1" fontAlgn="base" hangingPunct="1">
        <a:lnSpc>
          <a:spcPct val="90000"/>
        </a:lnSpc>
        <a:spcBef>
          <a:spcPct val="0"/>
        </a:spcBef>
        <a:spcAft>
          <a:spcPct val="0"/>
        </a:spcAft>
        <a:defRPr sz="2600" b="1">
          <a:solidFill>
            <a:srgbClr val="333333"/>
          </a:solidFill>
          <a:latin typeface="Arial" pitchFamily="39" charset="0"/>
        </a:defRPr>
      </a:lvl9pPr>
    </p:titleStyle>
    <p:bodyStyle>
      <a:lvl1pPr marL="419100" indent="-419100" algn="l" rtl="0" eaLnBrk="1" fontAlgn="base" hangingPunct="1">
        <a:lnSpc>
          <a:spcPct val="95000"/>
        </a:lnSpc>
        <a:spcBef>
          <a:spcPct val="20000"/>
        </a:spcBef>
        <a:spcAft>
          <a:spcPct val="0"/>
        </a:spcAft>
        <a:buClr>
          <a:schemeClr val="hlink"/>
        </a:buClr>
        <a:buSzPct val="85000"/>
        <a:buFont typeface="Arial" pitchFamily="39" charset="0"/>
        <a:buChar char="&gt;"/>
        <a:defRPr sz="2200">
          <a:solidFill>
            <a:srgbClr val="333333"/>
          </a:solidFill>
          <a:latin typeface="+mn-lt"/>
          <a:ea typeface="+mn-ea"/>
          <a:cs typeface="+mn-cs"/>
        </a:defRPr>
      </a:lvl1pPr>
      <a:lvl2pPr marL="838200" indent="-381000" algn="l" rtl="0" eaLnBrk="1" fontAlgn="base" hangingPunct="1">
        <a:lnSpc>
          <a:spcPct val="95000"/>
        </a:lnSpc>
        <a:spcBef>
          <a:spcPct val="20000"/>
        </a:spcBef>
        <a:spcAft>
          <a:spcPct val="0"/>
        </a:spcAft>
        <a:buFont typeface="Arial" pitchFamily="39" charset="0"/>
        <a:buChar char="—"/>
        <a:defRPr sz="2000">
          <a:solidFill>
            <a:srgbClr val="333333"/>
          </a:solidFill>
          <a:latin typeface="+mn-lt"/>
          <a:ea typeface="ＭＳ Ｐゴシック" pitchFamily="39" charset="-128"/>
        </a:defRPr>
      </a:lvl2pPr>
      <a:lvl3pPr marL="12954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3pPr>
      <a:lvl4pPr marL="17145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4pPr>
      <a:lvl5pPr marL="21336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5pPr>
      <a:lvl6pPr marL="25908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6pPr>
      <a:lvl7pPr marL="30480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7pPr>
      <a:lvl8pPr marL="35052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8pPr>
      <a:lvl9pPr marL="39624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7675"/>
          <a:stretch/>
        </p:blipFill>
        <p:spPr>
          <a:xfrm>
            <a:off x="-25718" y="1407380"/>
            <a:ext cx="9169718" cy="5132273"/>
          </a:xfrm>
          <a:prstGeom prst="rect">
            <a:avLst/>
          </a:prstGeom>
        </p:spPr>
      </p:pic>
      <p:sp>
        <p:nvSpPr>
          <p:cNvPr id="4" name="Slide Number Placeholder 3"/>
          <p:cNvSpPr>
            <a:spLocks noGrp="1"/>
          </p:cNvSpPr>
          <p:nvPr>
            <p:ph type="sldNum" sz="quarter" idx="12"/>
          </p:nvPr>
        </p:nvSpPr>
        <p:spPr/>
        <p:txBody>
          <a:bodyPr/>
          <a:lstStyle/>
          <a:p>
            <a:fld id="{BE3D9CA7-554C-46EC-BEAB-CB2090EEB6FF}" type="slidenum">
              <a:rPr lang="de-CH" smtClean="0"/>
              <a:pPr/>
              <a:t>1</a:t>
            </a:fld>
            <a:endParaRPr lang="de-CH" sz="1400"/>
          </a:p>
        </p:txBody>
      </p:sp>
      <p:sp>
        <p:nvSpPr>
          <p:cNvPr id="8" name="Textfeld 7"/>
          <p:cNvSpPr txBox="1"/>
          <p:nvPr/>
        </p:nvSpPr>
        <p:spPr>
          <a:xfrm>
            <a:off x="107505" y="1556792"/>
            <a:ext cx="8784976" cy="2431435"/>
          </a:xfrm>
          <a:prstGeom prst="rect">
            <a:avLst/>
          </a:prstGeom>
          <a:noFill/>
        </p:spPr>
        <p:txBody>
          <a:bodyPr wrap="square" rtlCol="0">
            <a:spAutoFit/>
          </a:bodyPr>
          <a:lstStyle/>
          <a:p>
            <a:r>
              <a:rPr lang="de-CH" sz="3200" b="1" dirty="0" smtClean="0">
                <a:solidFill>
                  <a:schemeClr val="bg1"/>
                </a:solidFill>
                <a:latin typeface="Bradley Hand ITC" panose="03070402050302030203" pitchFamily="66" charset="0"/>
              </a:rPr>
              <a:t>Nachhaltige Entwicklung</a:t>
            </a:r>
            <a:endParaRPr lang="de-CH" sz="3200" b="1" dirty="0">
              <a:solidFill>
                <a:schemeClr val="bg1"/>
              </a:solidFill>
              <a:latin typeface="Bradley Hand ITC" panose="03070402050302030203" pitchFamily="66" charset="0"/>
            </a:endParaRPr>
          </a:p>
          <a:p>
            <a:pPr marL="342900" indent="-342900">
              <a:buFont typeface="Arial" panose="020B0604020202020204" pitchFamily="34" charset="0"/>
              <a:buChar char="•"/>
            </a:pPr>
            <a:r>
              <a:rPr lang="de-CH" sz="2000" b="1" dirty="0" smtClean="0">
                <a:solidFill>
                  <a:schemeClr val="bg1"/>
                </a:solidFill>
                <a:latin typeface="Bradley Hand ITC" panose="03070402050302030203" pitchFamily="66" charset="0"/>
              </a:rPr>
              <a:t>Nachhaltige Entwicklung (NE</a:t>
            </a:r>
            <a:r>
              <a:rPr lang="de-CH" sz="2000" b="1" dirty="0">
                <a:solidFill>
                  <a:schemeClr val="bg1"/>
                </a:solidFill>
                <a:latin typeface="Bradley Hand ITC" panose="03070402050302030203" pitchFamily="66" charset="0"/>
              </a:rPr>
              <a:t>), </a:t>
            </a:r>
            <a:r>
              <a:rPr lang="de-CH" sz="2000" b="1" dirty="0" smtClean="0">
                <a:solidFill>
                  <a:schemeClr val="bg1"/>
                </a:solidFill>
                <a:latin typeface="Bradley Hand ITC" panose="03070402050302030203" pitchFamily="66" charset="0"/>
              </a:rPr>
              <a:t>Globalisierung, Globaler Wandel</a:t>
            </a:r>
          </a:p>
          <a:p>
            <a:pPr marL="342900" indent="-342900">
              <a:buFont typeface="Arial" panose="020B0604020202020204" pitchFamily="34" charset="0"/>
              <a:buChar char="•"/>
            </a:pPr>
            <a:r>
              <a:rPr lang="de-CH" sz="2000" b="1" dirty="0" smtClean="0">
                <a:solidFill>
                  <a:schemeClr val="bg1"/>
                </a:solidFill>
                <a:latin typeface="Bradley Hand ITC" panose="03070402050302030203" pitchFamily="66" charset="0"/>
              </a:rPr>
              <a:t>Die Rolle der Wissenschaft in der NE</a:t>
            </a:r>
            <a:endParaRPr lang="de-CH" sz="2000" b="1" dirty="0">
              <a:solidFill>
                <a:schemeClr val="bg1"/>
              </a:solidFill>
              <a:latin typeface="Bradley Hand ITC" panose="03070402050302030203" pitchFamily="66" charset="0"/>
            </a:endParaRPr>
          </a:p>
          <a:p>
            <a:pPr marL="342900" indent="-342900">
              <a:buFont typeface="Arial" panose="020B0604020202020204" pitchFamily="34" charset="0"/>
              <a:buChar char="•"/>
            </a:pPr>
            <a:r>
              <a:rPr lang="de-CH" sz="2000" b="1" dirty="0" smtClean="0">
                <a:solidFill>
                  <a:schemeClr val="bg1"/>
                </a:solidFill>
                <a:latin typeface="Bradley Hand ITC" panose="03070402050302030203" pitchFamily="66" charset="0"/>
              </a:rPr>
              <a:t>Bildungsinhalte – Inhaltliche </a:t>
            </a:r>
            <a:r>
              <a:rPr lang="de-CH" sz="2000" b="1" dirty="0">
                <a:solidFill>
                  <a:schemeClr val="bg1"/>
                </a:solidFill>
                <a:latin typeface="Bradley Hand ITC" panose="03070402050302030203" pitchFamily="66" charset="0"/>
              </a:rPr>
              <a:t>Verbindungen </a:t>
            </a:r>
            <a:r>
              <a:rPr lang="de-CH" sz="2000" b="1" dirty="0" smtClean="0">
                <a:solidFill>
                  <a:schemeClr val="bg1"/>
                </a:solidFill>
                <a:latin typeface="Bradley Hand ITC" panose="03070402050302030203" pitchFamily="66" charset="0"/>
              </a:rPr>
              <a:t>verschiedener Fachrichtungen </a:t>
            </a:r>
            <a:r>
              <a:rPr lang="de-CH" sz="2000" b="1" dirty="0">
                <a:solidFill>
                  <a:schemeClr val="bg1"/>
                </a:solidFill>
                <a:latin typeface="Bradley Hand ITC" panose="03070402050302030203" pitchFamily="66" charset="0"/>
              </a:rPr>
              <a:t>zu NE</a:t>
            </a:r>
          </a:p>
          <a:p>
            <a:pPr marL="342900" indent="-342900">
              <a:buFont typeface="Arial" panose="020B0604020202020204" pitchFamily="34" charset="0"/>
              <a:buChar char="•"/>
            </a:pPr>
            <a:r>
              <a:rPr lang="de-CH" sz="2000" b="1" dirty="0" smtClean="0">
                <a:solidFill>
                  <a:schemeClr val="bg1"/>
                </a:solidFill>
                <a:latin typeface="Bradley Hand ITC" panose="03070402050302030203" pitchFamily="66" charset="0"/>
              </a:rPr>
              <a:t>Werteorientierung </a:t>
            </a:r>
            <a:r>
              <a:rPr lang="de-CH" sz="2000" b="1" dirty="0">
                <a:solidFill>
                  <a:schemeClr val="bg1"/>
                </a:solidFill>
                <a:latin typeface="Bradley Hand ITC" panose="03070402050302030203" pitchFamily="66" charset="0"/>
              </a:rPr>
              <a:t>und Wissenschaftsverständnis</a:t>
            </a:r>
          </a:p>
          <a:p>
            <a:endParaRPr lang="de-CH" sz="2000" b="1" dirty="0" smtClean="0">
              <a:solidFill>
                <a:schemeClr val="bg1"/>
              </a:solidFill>
              <a:latin typeface="Bradley Hand ITC" panose="03070402050302030203" pitchFamily="66" charset="0"/>
            </a:endParaRPr>
          </a:p>
        </p:txBody>
      </p:sp>
      <p:sp>
        <p:nvSpPr>
          <p:cNvPr id="9" name="Titel 1"/>
          <p:cNvSpPr txBox="1">
            <a:spLocks/>
          </p:cNvSpPr>
          <p:nvPr/>
        </p:nvSpPr>
        <p:spPr>
          <a:xfrm>
            <a:off x="179512" y="188640"/>
            <a:ext cx="7772400" cy="504056"/>
          </a:xfrm>
          <a:prstGeom prst="rect">
            <a:avLst/>
          </a:prstGeom>
        </p:spPr>
        <p:txBody>
          <a:bodyPr>
            <a:noAutofit/>
          </a:bodyPr>
          <a:lstStyle>
            <a:lvl1pPr algn="l" rtl="0" eaLnBrk="0" fontAlgn="base" hangingPunct="0">
              <a:lnSpc>
                <a:spcPct val="90000"/>
              </a:lnSpc>
              <a:spcBef>
                <a:spcPct val="0"/>
              </a:spcBef>
              <a:spcAft>
                <a:spcPct val="0"/>
              </a:spcAft>
              <a:defRPr sz="2400" b="1">
                <a:solidFill>
                  <a:srgbClr val="333333"/>
                </a:solidFill>
                <a:latin typeface="+mj-lt"/>
                <a:ea typeface="+mj-ea"/>
                <a:cs typeface="+mj-cs"/>
              </a:defRPr>
            </a:lvl1pPr>
            <a:lvl2pPr algn="l" rtl="0" eaLnBrk="0" fontAlgn="base" hangingPunct="0">
              <a:lnSpc>
                <a:spcPct val="90000"/>
              </a:lnSpc>
              <a:spcBef>
                <a:spcPct val="0"/>
              </a:spcBef>
              <a:spcAft>
                <a:spcPct val="0"/>
              </a:spcAft>
              <a:defRPr sz="2400" b="1">
                <a:solidFill>
                  <a:srgbClr val="333333"/>
                </a:solidFill>
                <a:latin typeface="Lucida Sans Unicode" pitchFamily="34" charset="0"/>
              </a:defRPr>
            </a:lvl2pPr>
            <a:lvl3pPr algn="l" rtl="0" eaLnBrk="0" fontAlgn="base" hangingPunct="0">
              <a:lnSpc>
                <a:spcPct val="90000"/>
              </a:lnSpc>
              <a:spcBef>
                <a:spcPct val="0"/>
              </a:spcBef>
              <a:spcAft>
                <a:spcPct val="0"/>
              </a:spcAft>
              <a:defRPr sz="2400" b="1">
                <a:solidFill>
                  <a:srgbClr val="333333"/>
                </a:solidFill>
                <a:latin typeface="Lucida Sans Unicode" pitchFamily="34" charset="0"/>
              </a:defRPr>
            </a:lvl3pPr>
            <a:lvl4pPr algn="l" rtl="0" eaLnBrk="0" fontAlgn="base" hangingPunct="0">
              <a:lnSpc>
                <a:spcPct val="90000"/>
              </a:lnSpc>
              <a:spcBef>
                <a:spcPct val="0"/>
              </a:spcBef>
              <a:spcAft>
                <a:spcPct val="0"/>
              </a:spcAft>
              <a:defRPr sz="2400" b="1">
                <a:solidFill>
                  <a:srgbClr val="333333"/>
                </a:solidFill>
                <a:latin typeface="Lucida Sans Unicode" pitchFamily="34" charset="0"/>
              </a:defRPr>
            </a:lvl4pPr>
            <a:lvl5pPr algn="l" rtl="0" eaLnBrk="0" fontAlgn="base" hangingPunct="0">
              <a:lnSpc>
                <a:spcPct val="90000"/>
              </a:lnSpc>
              <a:spcBef>
                <a:spcPct val="0"/>
              </a:spcBef>
              <a:spcAft>
                <a:spcPct val="0"/>
              </a:spcAft>
              <a:defRPr sz="2400" b="1">
                <a:solidFill>
                  <a:srgbClr val="333333"/>
                </a:solidFill>
                <a:latin typeface="Lucida Sans Unicode" pitchFamily="34" charset="0"/>
              </a:defRPr>
            </a:lvl5pPr>
            <a:lvl6pPr marL="457200" algn="l" rtl="0" fontAlgn="base">
              <a:lnSpc>
                <a:spcPct val="90000"/>
              </a:lnSpc>
              <a:spcBef>
                <a:spcPct val="0"/>
              </a:spcBef>
              <a:spcAft>
                <a:spcPct val="0"/>
              </a:spcAft>
              <a:defRPr sz="2400" b="1">
                <a:solidFill>
                  <a:srgbClr val="333333"/>
                </a:solidFill>
                <a:latin typeface="Lucida Sans Unicode" pitchFamily="34" charset="0"/>
              </a:defRPr>
            </a:lvl6pPr>
            <a:lvl7pPr marL="914400" algn="l" rtl="0" fontAlgn="base">
              <a:lnSpc>
                <a:spcPct val="90000"/>
              </a:lnSpc>
              <a:spcBef>
                <a:spcPct val="0"/>
              </a:spcBef>
              <a:spcAft>
                <a:spcPct val="0"/>
              </a:spcAft>
              <a:defRPr sz="2400" b="1">
                <a:solidFill>
                  <a:srgbClr val="333333"/>
                </a:solidFill>
                <a:latin typeface="Lucida Sans Unicode" pitchFamily="34" charset="0"/>
              </a:defRPr>
            </a:lvl7pPr>
            <a:lvl8pPr marL="1371600" algn="l" rtl="0" fontAlgn="base">
              <a:lnSpc>
                <a:spcPct val="90000"/>
              </a:lnSpc>
              <a:spcBef>
                <a:spcPct val="0"/>
              </a:spcBef>
              <a:spcAft>
                <a:spcPct val="0"/>
              </a:spcAft>
              <a:defRPr sz="2400" b="1">
                <a:solidFill>
                  <a:srgbClr val="333333"/>
                </a:solidFill>
                <a:latin typeface="Lucida Sans Unicode" pitchFamily="34" charset="0"/>
              </a:defRPr>
            </a:lvl8pPr>
            <a:lvl9pPr marL="1828800" algn="l" rtl="0" fontAlgn="base">
              <a:lnSpc>
                <a:spcPct val="90000"/>
              </a:lnSpc>
              <a:spcBef>
                <a:spcPct val="0"/>
              </a:spcBef>
              <a:spcAft>
                <a:spcPct val="0"/>
              </a:spcAft>
              <a:defRPr sz="2400" b="1">
                <a:solidFill>
                  <a:srgbClr val="333333"/>
                </a:solidFill>
                <a:latin typeface="Lucida Sans Unicode" pitchFamily="34" charset="0"/>
              </a:defRPr>
            </a:lvl9pPr>
          </a:lstStyle>
          <a:p>
            <a:r>
              <a:rPr lang="de-CH" sz="2200" b="0" kern="0" dirty="0">
                <a:solidFill>
                  <a:schemeClr val="tx1"/>
                </a:solidFill>
                <a:latin typeface="+mn-lt"/>
              </a:rPr>
              <a:t>Nachhaltige </a:t>
            </a:r>
            <a:r>
              <a:rPr lang="de-CH" sz="2200" b="0" kern="0" dirty="0" smtClean="0">
                <a:solidFill>
                  <a:schemeClr val="tx1"/>
                </a:solidFill>
                <a:latin typeface="+mn-lt"/>
              </a:rPr>
              <a:t>Entwicklung in die Hochschullehre integrieren</a:t>
            </a:r>
            <a:endParaRPr lang="de-CH" sz="2200" b="0" kern="0" dirty="0">
              <a:solidFill>
                <a:schemeClr val="tx1"/>
              </a:solidFill>
              <a:latin typeface="+mn-lt"/>
            </a:endParaRPr>
          </a:p>
        </p:txBody>
      </p:sp>
      <p:sp>
        <p:nvSpPr>
          <p:cNvPr id="12" name="Titel 1"/>
          <p:cNvSpPr txBox="1">
            <a:spLocks/>
          </p:cNvSpPr>
          <p:nvPr/>
        </p:nvSpPr>
        <p:spPr>
          <a:xfrm>
            <a:off x="179512" y="620688"/>
            <a:ext cx="7772400" cy="720080"/>
          </a:xfrm>
          <a:prstGeom prst="rect">
            <a:avLst/>
          </a:prstGeom>
        </p:spPr>
        <p:txBody>
          <a:bodyPr>
            <a:normAutofit/>
          </a:bodyPr>
          <a:lstStyle>
            <a:lvl1pPr algn="l" rtl="0" eaLnBrk="0" fontAlgn="base" hangingPunct="0">
              <a:lnSpc>
                <a:spcPct val="90000"/>
              </a:lnSpc>
              <a:spcBef>
                <a:spcPct val="0"/>
              </a:spcBef>
              <a:spcAft>
                <a:spcPct val="0"/>
              </a:spcAft>
              <a:defRPr sz="2400" b="1">
                <a:solidFill>
                  <a:srgbClr val="333333"/>
                </a:solidFill>
                <a:latin typeface="+mj-lt"/>
                <a:ea typeface="+mj-ea"/>
                <a:cs typeface="+mj-cs"/>
              </a:defRPr>
            </a:lvl1pPr>
            <a:lvl2pPr algn="l" rtl="0" eaLnBrk="0" fontAlgn="base" hangingPunct="0">
              <a:lnSpc>
                <a:spcPct val="90000"/>
              </a:lnSpc>
              <a:spcBef>
                <a:spcPct val="0"/>
              </a:spcBef>
              <a:spcAft>
                <a:spcPct val="0"/>
              </a:spcAft>
              <a:defRPr sz="2400" b="1">
                <a:solidFill>
                  <a:srgbClr val="333333"/>
                </a:solidFill>
                <a:latin typeface="Lucida Sans Unicode" pitchFamily="34" charset="0"/>
              </a:defRPr>
            </a:lvl2pPr>
            <a:lvl3pPr algn="l" rtl="0" eaLnBrk="0" fontAlgn="base" hangingPunct="0">
              <a:lnSpc>
                <a:spcPct val="90000"/>
              </a:lnSpc>
              <a:spcBef>
                <a:spcPct val="0"/>
              </a:spcBef>
              <a:spcAft>
                <a:spcPct val="0"/>
              </a:spcAft>
              <a:defRPr sz="2400" b="1">
                <a:solidFill>
                  <a:srgbClr val="333333"/>
                </a:solidFill>
                <a:latin typeface="Lucida Sans Unicode" pitchFamily="34" charset="0"/>
              </a:defRPr>
            </a:lvl3pPr>
            <a:lvl4pPr algn="l" rtl="0" eaLnBrk="0" fontAlgn="base" hangingPunct="0">
              <a:lnSpc>
                <a:spcPct val="90000"/>
              </a:lnSpc>
              <a:spcBef>
                <a:spcPct val="0"/>
              </a:spcBef>
              <a:spcAft>
                <a:spcPct val="0"/>
              </a:spcAft>
              <a:defRPr sz="2400" b="1">
                <a:solidFill>
                  <a:srgbClr val="333333"/>
                </a:solidFill>
                <a:latin typeface="Lucida Sans Unicode" pitchFamily="34" charset="0"/>
              </a:defRPr>
            </a:lvl4pPr>
            <a:lvl5pPr algn="l" rtl="0" eaLnBrk="0" fontAlgn="base" hangingPunct="0">
              <a:lnSpc>
                <a:spcPct val="90000"/>
              </a:lnSpc>
              <a:spcBef>
                <a:spcPct val="0"/>
              </a:spcBef>
              <a:spcAft>
                <a:spcPct val="0"/>
              </a:spcAft>
              <a:defRPr sz="2400" b="1">
                <a:solidFill>
                  <a:srgbClr val="333333"/>
                </a:solidFill>
                <a:latin typeface="Lucida Sans Unicode" pitchFamily="34" charset="0"/>
              </a:defRPr>
            </a:lvl5pPr>
            <a:lvl6pPr marL="457200" algn="l" rtl="0" fontAlgn="base">
              <a:lnSpc>
                <a:spcPct val="90000"/>
              </a:lnSpc>
              <a:spcBef>
                <a:spcPct val="0"/>
              </a:spcBef>
              <a:spcAft>
                <a:spcPct val="0"/>
              </a:spcAft>
              <a:defRPr sz="2400" b="1">
                <a:solidFill>
                  <a:srgbClr val="333333"/>
                </a:solidFill>
                <a:latin typeface="Lucida Sans Unicode" pitchFamily="34" charset="0"/>
              </a:defRPr>
            </a:lvl6pPr>
            <a:lvl7pPr marL="914400" algn="l" rtl="0" fontAlgn="base">
              <a:lnSpc>
                <a:spcPct val="90000"/>
              </a:lnSpc>
              <a:spcBef>
                <a:spcPct val="0"/>
              </a:spcBef>
              <a:spcAft>
                <a:spcPct val="0"/>
              </a:spcAft>
              <a:defRPr sz="2400" b="1">
                <a:solidFill>
                  <a:srgbClr val="333333"/>
                </a:solidFill>
                <a:latin typeface="Lucida Sans Unicode" pitchFamily="34" charset="0"/>
              </a:defRPr>
            </a:lvl7pPr>
            <a:lvl8pPr marL="1371600" algn="l" rtl="0" fontAlgn="base">
              <a:lnSpc>
                <a:spcPct val="90000"/>
              </a:lnSpc>
              <a:spcBef>
                <a:spcPct val="0"/>
              </a:spcBef>
              <a:spcAft>
                <a:spcPct val="0"/>
              </a:spcAft>
              <a:defRPr sz="2400" b="1">
                <a:solidFill>
                  <a:srgbClr val="333333"/>
                </a:solidFill>
                <a:latin typeface="Lucida Sans Unicode" pitchFamily="34" charset="0"/>
              </a:defRPr>
            </a:lvl8pPr>
            <a:lvl9pPr marL="1828800" algn="l" rtl="0" fontAlgn="base">
              <a:lnSpc>
                <a:spcPct val="90000"/>
              </a:lnSpc>
              <a:spcBef>
                <a:spcPct val="0"/>
              </a:spcBef>
              <a:spcAft>
                <a:spcPct val="0"/>
              </a:spcAft>
              <a:defRPr sz="2400" b="1">
                <a:solidFill>
                  <a:srgbClr val="333333"/>
                </a:solidFill>
                <a:latin typeface="Lucida Sans Unicode" pitchFamily="34" charset="0"/>
              </a:defRPr>
            </a:lvl9pPr>
          </a:lstStyle>
          <a:p>
            <a:pPr>
              <a:spcAft>
                <a:spcPts val="600"/>
              </a:spcAft>
            </a:pPr>
            <a:r>
              <a:rPr lang="de-CH" sz="1600" b="0" kern="0" dirty="0" smtClean="0">
                <a:solidFill>
                  <a:srgbClr val="C00000"/>
                </a:solidFill>
                <a:latin typeface="+mn-lt"/>
              </a:rPr>
              <a:t>VERTIEFUNG 4</a:t>
            </a:r>
          </a:p>
          <a:p>
            <a:pPr>
              <a:spcAft>
                <a:spcPts val="600"/>
              </a:spcAft>
            </a:pPr>
            <a:r>
              <a:rPr lang="de-CH" sz="1600" b="0" kern="0" dirty="0" smtClean="0">
                <a:solidFill>
                  <a:srgbClr val="C00000"/>
                </a:solidFill>
                <a:latin typeface="+mn-lt"/>
              </a:rPr>
              <a:t>Unterrichtsmaterialien</a:t>
            </a:r>
            <a:endParaRPr lang="de-CH" sz="1600" kern="0" dirty="0" smtClean="0">
              <a:solidFill>
                <a:schemeClr val="tx1"/>
              </a:solidFill>
              <a:latin typeface="+mn-lt"/>
            </a:endParaRPr>
          </a:p>
        </p:txBody>
      </p:sp>
      <p:sp>
        <p:nvSpPr>
          <p:cNvPr id="10" name="Textfeld 2"/>
          <p:cNvSpPr txBox="1"/>
          <p:nvPr/>
        </p:nvSpPr>
        <p:spPr>
          <a:xfrm>
            <a:off x="173684" y="5589240"/>
            <a:ext cx="5334420" cy="830997"/>
          </a:xfrm>
          <a:prstGeom prst="rect">
            <a:avLst/>
          </a:prstGeom>
          <a:noFill/>
        </p:spPr>
        <p:txBody>
          <a:bodyPr wrap="square" rtlCol="0">
            <a:spAutoFit/>
          </a:bodyPr>
          <a:lstStyle/>
          <a:p>
            <a:r>
              <a:rPr lang="de-CH" sz="1600" dirty="0" smtClean="0">
                <a:solidFill>
                  <a:srgbClr val="FFDB43"/>
                </a:solidFill>
              </a:rPr>
              <a:t>Die Folien sind nicht zwingend als zusammenhängende Präsentation konzipiert; sie können je nach Bedarf zusammengestellt, angepasst </a:t>
            </a:r>
            <a:r>
              <a:rPr lang="de-CH" sz="1600" dirty="0">
                <a:solidFill>
                  <a:srgbClr val="FFDB43"/>
                </a:solidFill>
              </a:rPr>
              <a:t>und </a:t>
            </a:r>
            <a:r>
              <a:rPr lang="de-CH" sz="1600" dirty="0" smtClean="0">
                <a:solidFill>
                  <a:srgbClr val="FFDB43"/>
                </a:solidFill>
              </a:rPr>
              <a:t>ergänzt werden. </a:t>
            </a:r>
            <a:endParaRPr lang="de-CH" sz="1600" dirty="0">
              <a:solidFill>
                <a:srgbClr val="FFDB43"/>
              </a:solidFill>
            </a:endParaRPr>
          </a:p>
        </p:txBody>
      </p:sp>
    </p:spTree>
    <p:extLst>
      <p:ext uri="{BB962C8B-B14F-4D97-AF65-F5344CB8AC3E}">
        <p14:creationId xmlns:p14="http://schemas.microsoft.com/office/powerpoint/2010/main" val="4985351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10</a:t>
            </a:fld>
            <a:endParaRPr lang="de-CH" sz="1400"/>
          </a:p>
        </p:txBody>
      </p:sp>
      <p:pic>
        <p:nvPicPr>
          <p:cNvPr id="3"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71270"/>
            <a:ext cx="5593349" cy="5369988"/>
          </a:xfrm>
          <a:prstGeom prst="rect">
            <a:avLst/>
          </a:prstGeom>
        </p:spPr>
      </p:pic>
      <p:sp>
        <p:nvSpPr>
          <p:cNvPr id="5" name="TextBox 13"/>
          <p:cNvSpPr txBox="1"/>
          <p:nvPr/>
        </p:nvSpPr>
        <p:spPr>
          <a:xfrm>
            <a:off x="5436097" y="4221088"/>
            <a:ext cx="3528392" cy="1569660"/>
          </a:xfrm>
          <a:prstGeom prst="rect">
            <a:avLst/>
          </a:prstGeom>
          <a:noFill/>
        </p:spPr>
        <p:txBody>
          <a:bodyPr wrap="square" rtlCol="0">
            <a:spAutoFit/>
          </a:bodyPr>
          <a:lstStyle/>
          <a:p>
            <a:r>
              <a:rPr lang="de-CH" sz="1600" dirty="0" smtClean="0"/>
              <a:t>Zwischen </a:t>
            </a:r>
            <a:r>
              <a:rPr lang="de-CH" sz="1600" dirty="0"/>
              <a:t>planetaren Grenzen und sozialer Basis </a:t>
            </a:r>
            <a:r>
              <a:rPr lang="de-CH" sz="1600" dirty="0" smtClean="0"/>
              <a:t>als «Leitplanken» sind innerhalb eines «sicheren und gerechten Raums» verschiedene Pfade der Nachhaltigen Entwicklung möglich. Diese gilt es auszuhandeln.</a:t>
            </a:r>
            <a:endParaRPr lang="de-CH" sz="1600" dirty="0"/>
          </a:p>
        </p:txBody>
      </p:sp>
      <p:pic>
        <p:nvPicPr>
          <p:cNvPr id="7"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2714"/>
          <a:stretch/>
        </p:blipFill>
        <p:spPr>
          <a:xfrm>
            <a:off x="5253608" y="1421848"/>
            <a:ext cx="3782888" cy="2439200"/>
          </a:xfrm>
          <a:prstGeom prst="rect">
            <a:avLst/>
          </a:prstGeom>
        </p:spPr>
      </p:pic>
      <p:sp>
        <p:nvSpPr>
          <p:cNvPr id="9"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Nachhaltige Entwicklung</a:t>
            </a:r>
          </a:p>
          <a:p>
            <a:pPr eaLnBrk="1" hangingPunct="1"/>
            <a:r>
              <a:rPr lang="de-CH" sz="1800" dirty="0" smtClean="0">
                <a:solidFill>
                  <a:srgbClr val="336699"/>
                </a:solidFill>
              </a:rPr>
              <a:t>Globale Debatten – das «</a:t>
            </a:r>
            <a:r>
              <a:rPr lang="de-CH" sz="1800" dirty="0" err="1" smtClean="0">
                <a:solidFill>
                  <a:srgbClr val="336699"/>
                </a:solidFill>
              </a:rPr>
              <a:t>Doughnut</a:t>
            </a:r>
            <a:r>
              <a:rPr lang="de-CH" sz="1800" dirty="0" smtClean="0">
                <a:solidFill>
                  <a:srgbClr val="336699"/>
                </a:solidFill>
              </a:rPr>
              <a:t>-Modell»</a:t>
            </a:r>
            <a:endParaRPr lang="de-CH" altLang="en-US" sz="1800" dirty="0" smtClean="0">
              <a:solidFill>
                <a:srgbClr val="336699"/>
              </a:solidFill>
              <a:cs typeface="Times New Roman" pitchFamily="18" charset="0"/>
            </a:endParaRPr>
          </a:p>
          <a:p>
            <a:pPr eaLnBrk="1" hangingPunct="1"/>
            <a:endParaRPr lang="de-DE" altLang="en-US" sz="1800" dirty="0">
              <a:solidFill>
                <a:srgbClr val="336699"/>
              </a:solidFill>
              <a:cs typeface="Times New Roman" pitchFamily="18" charset="0"/>
            </a:endParaRPr>
          </a:p>
          <a:p>
            <a:pPr eaLnBrk="1" hangingPunct="1"/>
            <a:r>
              <a:rPr lang="de-CH" altLang="en-US" b="1" dirty="0" smtClean="0">
                <a:solidFill>
                  <a:srgbClr val="336699"/>
                </a:solidFill>
                <a:cs typeface="Times New Roman" pitchFamily="18" charset="0"/>
              </a:rPr>
              <a:t> </a:t>
            </a:r>
            <a:endParaRPr lang="de-CH" altLang="en-US" b="1" dirty="0">
              <a:solidFill>
                <a:srgbClr val="336699"/>
              </a:solidFill>
            </a:endParaRPr>
          </a:p>
        </p:txBody>
      </p:sp>
      <p:sp>
        <p:nvSpPr>
          <p:cNvPr id="10" name="TextBox 15"/>
          <p:cNvSpPr txBox="1"/>
          <p:nvPr/>
        </p:nvSpPr>
        <p:spPr>
          <a:xfrm>
            <a:off x="87119" y="6485274"/>
            <a:ext cx="5506229" cy="400110"/>
          </a:xfrm>
          <a:prstGeom prst="rect">
            <a:avLst/>
          </a:prstGeom>
          <a:noFill/>
        </p:spPr>
        <p:txBody>
          <a:bodyPr wrap="square" rtlCol="0">
            <a:spAutoFit/>
          </a:bodyPr>
          <a:lstStyle/>
          <a:p>
            <a:r>
              <a:rPr lang="de-CH" sz="1000" dirty="0" smtClean="0"/>
              <a:t>Quelle: 9 Dimensionen der Planetaren Grenzen nach Rockström et al. 2009, 11 Dimensionen der Sozialen Grenzen nach Oxfam/</a:t>
            </a:r>
            <a:r>
              <a:rPr lang="de-CH" sz="1000" dirty="0" err="1" smtClean="0"/>
              <a:t>Raworth</a:t>
            </a:r>
            <a:r>
              <a:rPr lang="de-CH" sz="1000" dirty="0" smtClean="0"/>
              <a:t> 2012, auf Basis der Regierungsprioritäten Rio+20 </a:t>
            </a:r>
            <a:endParaRPr lang="de-CH" sz="1000" dirty="0"/>
          </a:p>
        </p:txBody>
      </p:sp>
    </p:spTree>
    <p:extLst>
      <p:ext uri="{BB962C8B-B14F-4D97-AF65-F5344CB8AC3E}">
        <p14:creationId xmlns:p14="http://schemas.microsoft.com/office/powerpoint/2010/main" val="11992203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11</a:t>
            </a:fld>
            <a:endParaRPr lang="de-CH" sz="1400"/>
          </a:p>
        </p:txBody>
      </p:sp>
      <p:sp>
        <p:nvSpPr>
          <p:cNvPr id="5"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Nachhaltige Entwicklung</a:t>
            </a:r>
          </a:p>
          <a:p>
            <a:pPr eaLnBrk="1" hangingPunct="1"/>
            <a:r>
              <a:rPr lang="de-CH" sz="1800" dirty="0" smtClean="0">
                <a:solidFill>
                  <a:srgbClr val="336699"/>
                </a:solidFill>
              </a:rPr>
              <a:t>Verwandte Debatten</a:t>
            </a:r>
            <a:endParaRPr lang="de-CH" altLang="en-US" sz="1800" dirty="0" smtClean="0">
              <a:solidFill>
                <a:srgbClr val="336699"/>
              </a:solidFill>
              <a:cs typeface="Times New Roman" pitchFamily="18" charset="0"/>
            </a:endParaRPr>
          </a:p>
          <a:p>
            <a:pPr eaLnBrk="1" hangingPunct="1"/>
            <a:endParaRPr lang="de-DE" altLang="en-US" sz="1800" dirty="0">
              <a:solidFill>
                <a:srgbClr val="336699"/>
              </a:solidFill>
              <a:cs typeface="Times New Roman" pitchFamily="18" charset="0"/>
            </a:endParaRPr>
          </a:p>
          <a:p>
            <a:pPr eaLnBrk="1" hangingPunct="1"/>
            <a:r>
              <a:rPr lang="de-CH" altLang="en-US" b="1" dirty="0" smtClean="0">
                <a:solidFill>
                  <a:srgbClr val="336699"/>
                </a:solidFill>
                <a:cs typeface="Times New Roman" pitchFamily="18" charset="0"/>
              </a:rPr>
              <a:t> </a:t>
            </a:r>
            <a:endParaRPr lang="de-CH" altLang="en-US" b="1" dirty="0">
              <a:solidFill>
                <a:srgbClr val="336699"/>
              </a:solidFill>
            </a:endParaRPr>
          </a:p>
        </p:txBody>
      </p:sp>
      <p:sp>
        <p:nvSpPr>
          <p:cNvPr id="6" name="Datumsplatzhalter 3"/>
          <p:cNvSpPr>
            <a:spLocks noGrp="1"/>
          </p:cNvSpPr>
          <p:nvPr>
            <p:ph type="dt" sz="half" idx="10"/>
          </p:nvPr>
        </p:nvSpPr>
        <p:spPr>
          <a:xfrm>
            <a:off x="179710" y="6548438"/>
            <a:ext cx="7920682" cy="264938"/>
          </a:xfrm>
        </p:spPr>
        <p:txBody>
          <a:bodyPr/>
          <a:lstStyle/>
          <a:p>
            <a:r>
              <a:rPr lang="de-DE" dirty="0" smtClean="0"/>
              <a:t>Thomas Hammer</a:t>
            </a:r>
            <a:r>
              <a:rPr lang="de-DE" dirty="0"/>
              <a:t>, </a:t>
            </a:r>
            <a:r>
              <a:rPr lang="de-DE" dirty="0" smtClean="0"/>
              <a:t>CDE Universität Bern, </a:t>
            </a:r>
            <a:r>
              <a:rPr lang="de-DE" dirty="0" err="1" smtClean="0"/>
              <a:t>MSc</a:t>
            </a:r>
            <a:r>
              <a:rPr lang="de-DE" dirty="0" smtClean="0"/>
              <a:t> Mi NE</a:t>
            </a:r>
            <a:endParaRPr lang="de-CH" dirty="0">
              <a:solidFill>
                <a:schemeClr val="tx1"/>
              </a:solidFill>
            </a:endParaRPr>
          </a:p>
        </p:txBody>
      </p:sp>
      <p:sp>
        <p:nvSpPr>
          <p:cNvPr id="7" name="Inhaltsplatzhalter 2"/>
          <p:cNvSpPr txBox="1">
            <a:spLocks/>
          </p:cNvSpPr>
          <p:nvPr/>
        </p:nvSpPr>
        <p:spPr>
          <a:xfrm>
            <a:off x="251520" y="1676400"/>
            <a:ext cx="8610600" cy="4776788"/>
          </a:xfrm>
          <a:prstGeom prst="rect">
            <a:avLst/>
          </a:prstGeom>
        </p:spPr>
        <p:txBody>
          <a:bodyPr/>
          <a:lstStyle>
            <a:lvl1pPr marL="419100" indent="-419100" algn="l" rtl="0" eaLnBrk="1" fontAlgn="base" hangingPunct="1">
              <a:lnSpc>
                <a:spcPct val="95000"/>
              </a:lnSpc>
              <a:spcBef>
                <a:spcPct val="20000"/>
              </a:spcBef>
              <a:spcAft>
                <a:spcPct val="0"/>
              </a:spcAft>
              <a:buClr>
                <a:schemeClr val="hlink"/>
              </a:buClr>
              <a:buSzPct val="85000"/>
              <a:buFont typeface="Arial" pitchFamily="39" charset="0"/>
              <a:buChar char="&gt;"/>
              <a:defRPr sz="2200">
                <a:solidFill>
                  <a:srgbClr val="333333"/>
                </a:solidFill>
                <a:latin typeface="+mn-lt"/>
                <a:ea typeface="+mn-ea"/>
                <a:cs typeface="+mn-cs"/>
              </a:defRPr>
            </a:lvl1pPr>
            <a:lvl2pPr marL="838200" indent="-381000" algn="l" rtl="0" eaLnBrk="1" fontAlgn="base" hangingPunct="1">
              <a:lnSpc>
                <a:spcPct val="95000"/>
              </a:lnSpc>
              <a:spcBef>
                <a:spcPct val="20000"/>
              </a:spcBef>
              <a:spcAft>
                <a:spcPct val="0"/>
              </a:spcAft>
              <a:buFont typeface="Arial" pitchFamily="39" charset="0"/>
              <a:buChar char="—"/>
              <a:defRPr sz="2000">
                <a:solidFill>
                  <a:srgbClr val="333333"/>
                </a:solidFill>
                <a:latin typeface="+mn-lt"/>
                <a:ea typeface="ＭＳ Ｐゴシック" pitchFamily="39" charset="-128"/>
              </a:defRPr>
            </a:lvl2pPr>
            <a:lvl3pPr marL="12954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3pPr>
            <a:lvl4pPr marL="17145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4pPr>
            <a:lvl5pPr marL="21336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5pPr>
            <a:lvl6pPr marL="25908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6pPr>
            <a:lvl7pPr marL="30480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7pPr>
            <a:lvl8pPr marL="35052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8pPr>
            <a:lvl9pPr marL="39624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9pPr>
          </a:lstStyle>
          <a:p>
            <a:pPr marL="363538" lvl="0" indent="-363538">
              <a:lnSpc>
                <a:spcPct val="100000"/>
              </a:lnSpc>
              <a:spcAft>
                <a:spcPts val="1800"/>
              </a:spcAft>
              <a:buNone/>
            </a:pPr>
            <a:r>
              <a:rPr lang="de-CH" sz="1800" dirty="0" smtClean="0">
                <a:solidFill>
                  <a:srgbClr val="C00000"/>
                </a:solidFill>
              </a:rPr>
              <a:t>Globalisierung: </a:t>
            </a:r>
            <a:r>
              <a:rPr lang="de-CH" sz="1800" dirty="0" smtClean="0"/>
              <a:t/>
            </a:r>
            <a:br>
              <a:rPr lang="de-CH" sz="1800" dirty="0" smtClean="0"/>
            </a:br>
            <a:r>
              <a:rPr lang="de-CH" sz="1800" dirty="0" smtClean="0"/>
              <a:t>z.B</a:t>
            </a:r>
            <a:r>
              <a:rPr lang="de-CH" sz="1800" dirty="0"/>
              <a:t>. Diskussionen um nachhaltige und nicht-nachhaltige Wirkungen der Globalisierung</a:t>
            </a:r>
          </a:p>
          <a:p>
            <a:pPr marL="363538" lvl="0" indent="-363538">
              <a:lnSpc>
                <a:spcPct val="100000"/>
              </a:lnSpc>
              <a:spcAft>
                <a:spcPts val="1800"/>
              </a:spcAft>
              <a:buNone/>
            </a:pPr>
            <a:r>
              <a:rPr lang="de-CH" sz="1800" dirty="0" smtClean="0">
                <a:solidFill>
                  <a:srgbClr val="C00000"/>
                </a:solidFill>
              </a:rPr>
              <a:t>Globaler </a:t>
            </a:r>
            <a:r>
              <a:rPr lang="de-CH" sz="1800" dirty="0">
                <a:solidFill>
                  <a:srgbClr val="C00000"/>
                </a:solidFill>
              </a:rPr>
              <a:t>Wandel</a:t>
            </a:r>
            <a:r>
              <a:rPr lang="de-CH" sz="1800" dirty="0" smtClean="0">
                <a:solidFill>
                  <a:srgbClr val="C00000"/>
                </a:solidFill>
              </a:rPr>
              <a:t>:</a:t>
            </a:r>
            <a:r>
              <a:rPr lang="de-CH" sz="1800" dirty="0">
                <a:solidFill>
                  <a:srgbClr val="C00000"/>
                </a:solidFill>
              </a:rPr>
              <a:t/>
            </a:r>
            <a:br>
              <a:rPr lang="de-CH" sz="1800" dirty="0">
                <a:solidFill>
                  <a:srgbClr val="C00000"/>
                </a:solidFill>
              </a:rPr>
            </a:br>
            <a:r>
              <a:rPr lang="de-CH" sz="1800" dirty="0"/>
              <a:t>z.B. Diskussionen um die Ursachen und Triebkräfte des Globalen Wandels </a:t>
            </a:r>
            <a:r>
              <a:rPr lang="de-CH" sz="1800" dirty="0" smtClean="0"/>
              <a:t>sowie </a:t>
            </a:r>
            <a:r>
              <a:rPr lang="de-CH" sz="1800" dirty="0"/>
              <a:t>um </a:t>
            </a:r>
            <a:r>
              <a:rPr lang="de-CH" sz="1800" dirty="0" smtClean="0"/>
              <a:t>Möglichkeiten der </a:t>
            </a:r>
            <a:r>
              <a:rPr lang="de-CH" sz="1800" dirty="0"/>
              <a:t>Steuerung des Globalen Wandels mittels Nachhaltiger Entwicklung</a:t>
            </a:r>
          </a:p>
          <a:p>
            <a:pPr marL="363538" indent="-363538">
              <a:lnSpc>
                <a:spcPct val="100000"/>
              </a:lnSpc>
              <a:spcAft>
                <a:spcPts val="1800"/>
              </a:spcAft>
              <a:buNone/>
            </a:pPr>
            <a:r>
              <a:rPr lang="de-CH" sz="1800" dirty="0" smtClean="0">
                <a:solidFill>
                  <a:srgbClr val="C00000"/>
                </a:solidFill>
              </a:rPr>
              <a:t>Nachhaltige </a:t>
            </a:r>
            <a:r>
              <a:rPr lang="de-CH" sz="1800" dirty="0">
                <a:solidFill>
                  <a:srgbClr val="C00000"/>
                </a:solidFill>
              </a:rPr>
              <a:t>Entwicklung:</a:t>
            </a:r>
            <a:br>
              <a:rPr lang="de-CH" sz="1800" dirty="0">
                <a:solidFill>
                  <a:srgbClr val="C00000"/>
                </a:solidFill>
              </a:rPr>
            </a:br>
            <a:r>
              <a:rPr lang="de-CH" sz="1800" dirty="0"/>
              <a:t>z.B. Diskussionen um die Eingrenzung der Risiken und Nutzung der Chancen, die sich aus der Globalisierung und aus dem Globalen Wandel ergeben</a:t>
            </a:r>
          </a:p>
          <a:p>
            <a:pPr marL="0" indent="0">
              <a:lnSpc>
                <a:spcPct val="100000"/>
              </a:lnSpc>
              <a:spcBef>
                <a:spcPts val="0"/>
              </a:spcBef>
              <a:spcAft>
                <a:spcPts val="600"/>
              </a:spcAft>
              <a:buNone/>
            </a:pPr>
            <a:endParaRPr lang="de-CH" sz="1600" dirty="0"/>
          </a:p>
        </p:txBody>
      </p:sp>
    </p:spTree>
    <p:extLst>
      <p:ext uri="{BB962C8B-B14F-4D97-AF65-F5344CB8AC3E}">
        <p14:creationId xmlns:p14="http://schemas.microsoft.com/office/powerpoint/2010/main" val="12997724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12</a:t>
            </a:fld>
            <a:endParaRPr lang="de-CH" sz="1400"/>
          </a:p>
        </p:txBody>
      </p:sp>
      <p:sp>
        <p:nvSpPr>
          <p:cNvPr id="5"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Globalisierung</a:t>
            </a:r>
          </a:p>
          <a:p>
            <a:pPr eaLnBrk="1" hangingPunct="1"/>
            <a:endParaRPr lang="de-DE" altLang="en-US" sz="1800" dirty="0">
              <a:solidFill>
                <a:srgbClr val="336699"/>
              </a:solidFill>
              <a:cs typeface="Times New Roman" pitchFamily="18" charset="0"/>
            </a:endParaRPr>
          </a:p>
          <a:p>
            <a:pPr eaLnBrk="1" hangingPunct="1"/>
            <a:r>
              <a:rPr lang="de-CH" altLang="en-US" b="1" dirty="0" smtClean="0">
                <a:solidFill>
                  <a:srgbClr val="336699"/>
                </a:solidFill>
                <a:cs typeface="Times New Roman" pitchFamily="18" charset="0"/>
              </a:rPr>
              <a:t> </a:t>
            </a:r>
            <a:endParaRPr lang="de-CH" altLang="en-US" b="1" dirty="0">
              <a:solidFill>
                <a:srgbClr val="336699"/>
              </a:solidFill>
            </a:endParaRPr>
          </a:p>
        </p:txBody>
      </p:sp>
      <p:sp>
        <p:nvSpPr>
          <p:cNvPr id="6" name="Datumsplatzhalter 3"/>
          <p:cNvSpPr>
            <a:spLocks noGrp="1"/>
          </p:cNvSpPr>
          <p:nvPr>
            <p:ph type="dt" sz="half" idx="10"/>
          </p:nvPr>
        </p:nvSpPr>
        <p:spPr>
          <a:xfrm>
            <a:off x="179710" y="6548438"/>
            <a:ext cx="7920682" cy="264938"/>
          </a:xfrm>
        </p:spPr>
        <p:txBody>
          <a:bodyPr/>
          <a:lstStyle/>
          <a:p>
            <a:r>
              <a:rPr lang="de-DE" dirty="0" smtClean="0"/>
              <a:t>Thomas Hammer</a:t>
            </a:r>
            <a:r>
              <a:rPr lang="de-DE" dirty="0"/>
              <a:t>, </a:t>
            </a:r>
            <a:r>
              <a:rPr lang="de-DE" dirty="0" smtClean="0"/>
              <a:t>CDE Universität Bern, </a:t>
            </a:r>
            <a:r>
              <a:rPr lang="de-DE" dirty="0" err="1" smtClean="0"/>
              <a:t>MSc</a:t>
            </a:r>
            <a:r>
              <a:rPr lang="de-DE" dirty="0" smtClean="0"/>
              <a:t> Mi NE </a:t>
            </a:r>
            <a:endParaRPr lang="de-CH" dirty="0">
              <a:solidFill>
                <a:schemeClr val="tx1"/>
              </a:solidFill>
            </a:endParaRPr>
          </a:p>
        </p:txBody>
      </p:sp>
      <p:sp>
        <p:nvSpPr>
          <p:cNvPr id="7" name="Inhaltsplatzhalter 2"/>
          <p:cNvSpPr txBox="1">
            <a:spLocks/>
          </p:cNvSpPr>
          <p:nvPr/>
        </p:nvSpPr>
        <p:spPr>
          <a:xfrm>
            <a:off x="251520" y="1556792"/>
            <a:ext cx="8610600" cy="4776788"/>
          </a:xfrm>
          <a:prstGeom prst="rect">
            <a:avLst/>
          </a:prstGeom>
        </p:spPr>
        <p:txBody>
          <a:bodyPr/>
          <a:lstStyle>
            <a:lvl1pPr marL="419100" indent="-419100" algn="l" rtl="0" eaLnBrk="1" fontAlgn="base" hangingPunct="1">
              <a:lnSpc>
                <a:spcPct val="95000"/>
              </a:lnSpc>
              <a:spcBef>
                <a:spcPct val="20000"/>
              </a:spcBef>
              <a:spcAft>
                <a:spcPct val="0"/>
              </a:spcAft>
              <a:buClr>
                <a:schemeClr val="hlink"/>
              </a:buClr>
              <a:buSzPct val="85000"/>
              <a:buFont typeface="Arial" pitchFamily="39" charset="0"/>
              <a:buChar char="&gt;"/>
              <a:defRPr sz="2200">
                <a:solidFill>
                  <a:srgbClr val="333333"/>
                </a:solidFill>
                <a:latin typeface="+mn-lt"/>
                <a:ea typeface="+mn-ea"/>
                <a:cs typeface="+mn-cs"/>
              </a:defRPr>
            </a:lvl1pPr>
            <a:lvl2pPr marL="838200" indent="-381000" algn="l" rtl="0" eaLnBrk="1" fontAlgn="base" hangingPunct="1">
              <a:lnSpc>
                <a:spcPct val="95000"/>
              </a:lnSpc>
              <a:spcBef>
                <a:spcPct val="20000"/>
              </a:spcBef>
              <a:spcAft>
                <a:spcPct val="0"/>
              </a:spcAft>
              <a:buFont typeface="Arial" pitchFamily="39" charset="0"/>
              <a:buChar char="—"/>
              <a:defRPr sz="2000">
                <a:solidFill>
                  <a:srgbClr val="333333"/>
                </a:solidFill>
                <a:latin typeface="+mn-lt"/>
                <a:ea typeface="ＭＳ Ｐゴシック" pitchFamily="39" charset="-128"/>
              </a:defRPr>
            </a:lvl2pPr>
            <a:lvl3pPr marL="12954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3pPr>
            <a:lvl4pPr marL="17145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4pPr>
            <a:lvl5pPr marL="21336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5pPr>
            <a:lvl6pPr marL="25908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6pPr>
            <a:lvl7pPr marL="30480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7pPr>
            <a:lvl8pPr marL="35052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8pPr>
            <a:lvl9pPr marL="39624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9pPr>
          </a:lstStyle>
          <a:p>
            <a:pPr marL="0" indent="0">
              <a:lnSpc>
                <a:spcPct val="100000"/>
              </a:lnSpc>
              <a:spcBef>
                <a:spcPts val="0"/>
              </a:spcBef>
              <a:spcAft>
                <a:spcPts val="600"/>
              </a:spcAft>
              <a:buNone/>
            </a:pPr>
            <a:r>
              <a:rPr lang="de-CH" sz="1600" dirty="0"/>
              <a:t>Der Begriff der Globalisierung wird insbesondere in den </a:t>
            </a:r>
            <a:r>
              <a:rPr lang="de-CH" sz="1600" dirty="0">
                <a:solidFill>
                  <a:srgbClr val="C00000"/>
                </a:solidFill>
              </a:rPr>
              <a:t>Sozial-, Wirtschafts-, Human- und Kulturwissenschaften</a:t>
            </a:r>
            <a:r>
              <a:rPr lang="de-CH" sz="1600" dirty="0"/>
              <a:t> zur </a:t>
            </a:r>
            <a:r>
              <a:rPr lang="de-CH" sz="1600" dirty="0">
                <a:solidFill>
                  <a:srgbClr val="C00000"/>
                </a:solidFill>
              </a:rPr>
              <a:t>Analyse von transnationalen Prozessen </a:t>
            </a:r>
            <a:r>
              <a:rPr lang="de-CH" sz="1600" dirty="0" smtClean="0">
                <a:solidFill>
                  <a:schemeClr val="tx1"/>
                </a:solidFill>
              </a:rPr>
              <a:t>verwendet, der zunehmenden …</a:t>
            </a:r>
            <a:endParaRPr lang="de-CH" sz="1600" dirty="0">
              <a:solidFill>
                <a:schemeClr val="tx1"/>
              </a:solidFill>
            </a:endParaRPr>
          </a:p>
          <a:p>
            <a:pPr>
              <a:lnSpc>
                <a:spcPct val="100000"/>
              </a:lnSpc>
              <a:spcBef>
                <a:spcPts val="0"/>
              </a:spcBef>
              <a:spcAft>
                <a:spcPts val="600"/>
              </a:spcAft>
              <a:buClrTx/>
              <a:buFont typeface="Wingdings" panose="05000000000000000000" pitchFamily="2" charset="2"/>
              <a:buChar char="Ø"/>
            </a:pPr>
            <a:r>
              <a:rPr lang="de-CH" sz="1600" dirty="0" smtClean="0">
                <a:solidFill>
                  <a:schemeClr val="tx1"/>
                </a:solidFill>
              </a:rPr>
              <a:t>Ausbreitung von Technologien, Innovationen, Regelungen etc.</a:t>
            </a:r>
            <a:endParaRPr lang="de-CH" sz="1600" dirty="0">
              <a:solidFill>
                <a:schemeClr val="tx1"/>
              </a:solidFill>
            </a:endParaRPr>
          </a:p>
          <a:p>
            <a:pPr>
              <a:lnSpc>
                <a:spcPct val="100000"/>
              </a:lnSpc>
              <a:spcBef>
                <a:spcPts val="0"/>
              </a:spcBef>
              <a:spcAft>
                <a:spcPts val="600"/>
              </a:spcAft>
              <a:buClrTx/>
              <a:buFont typeface="Wingdings" panose="05000000000000000000" pitchFamily="2" charset="2"/>
              <a:buChar char="Ø"/>
            </a:pPr>
            <a:r>
              <a:rPr lang="de-CH" sz="1600" dirty="0" smtClean="0">
                <a:solidFill>
                  <a:schemeClr val="tx1"/>
                </a:solidFill>
              </a:rPr>
              <a:t>Verflechtung </a:t>
            </a:r>
            <a:r>
              <a:rPr lang="de-CH" sz="1600" dirty="0">
                <a:solidFill>
                  <a:schemeClr val="tx1"/>
                </a:solidFill>
              </a:rPr>
              <a:t>in Wirtschaft, Gesellschaft, Kultur und </a:t>
            </a:r>
            <a:r>
              <a:rPr lang="de-CH" sz="1600" dirty="0" smtClean="0">
                <a:solidFill>
                  <a:schemeClr val="tx1"/>
                </a:solidFill>
              </a:rPr>
              <a:t>Politik</a:t>
            </a:r>
            <a:endParaRPr lang="de-CH" sz="1600" dirty="0">
              <a:solidFill>
                <a:schemeClr val="tx1"/>
              </a:solidFill>
            </a:endParaRPr>
          </a:p>
          <a:p>
            <a:pPr>
              <a:lnSpc>
                <a:spcPct val="100000"/>
              </a:lnSpc>
              <a:spcBef>
                <a:spcPts val="0"/>
              </a:spcBef>
              <a:spcAft>
                <a:spcPts val="600"/>
              </a:spcAft>
              <a:buClrTx/>
              <a:buFont typeface="Wingdings" panose="05000000000000000000" pitchFamily="2" charset="2"/>
              <a:buChar char="Ø"/>
            </a:pPr>
            <a:r>
              <a:rPr lang="de-CH" sz="1600" dirty="0" smtClean="0">
                <a:solidFill>
                  <a:schemeClr val="tx1"/>
                </a:solidFill>
              </a:rPr>
              <a:t>Mobilität </a:t>
            </a:r>
            <a:r>
              <a:rPr lang="de-CH" sz="1600" dirty="0">
                <a:solidFill>
                  <a:schemeClr val="tx1"/>
                </a:solidFill>
              </a:rPr>
              <a:t>von Waren, Dienstleistungen und </a:t>
            </a:r>
            <a:r>
              <a:rPr lang="de-CH" sz="1600" dirty="0" smtClean="0">
                <a:solidFill>
                  <a:schemeClr val="tx1"/>
                </a:solidFill>
              </a:rPr>
              <a:t>Menschen.</a:t>
            </a:r>
            <a:endParaRPr lang="de-CH" sz="1600" dirty="0">
              <a:solidFill>
                <a:schemeClr val="tx1"/>
              </a:solidFill>
            </a:endParaRPr>
          </a:p>
          <a:p>
            <a:pPr marL="0" indent="0" defTabSz="374650">
              <a:lnSpc>
                <a:spcPct val="100000"/>
              </a:lnSpc>
              <a:spcBef>
                <a:spcPts val="0"/>
              </a:spcBef>
              <a:spcAft>
                <a:spcPts val="600"/>
              </a:spcAft>
              <a:buNone/>
              <a:defRPr/>
            </a:pPr>
            <a:r>
              <a:rPr lang="de-CH" sz="1600" dirty="0">
                <a:cs typeface="Tahoma" pitchFamily="34" charset="0"/>
              </a:rPr>
              <a:t>Globalisierung besteht aus </a:t>
            </a:r>
            <a:r>
              <a:rPr lang="de-CH" sz="1600" dirty="0" smtClean="0">
                <a:cs typeface="Tahoma" pitchFamily="34" charset="0"/>
              </a:rPr>
              <a:t>dieser </a:t>
            </a:r>
            <a:r>
              <a:rPr lang="de-CH" sz="1600" dirty="0">
                <a:cs typeface="Tahoma" pitchFamily="34" charset="0"/>
              </a:rPr>
              <a:t>Sicht </a:t>
            </a:r>
            <a:r>
              <a:rPr lang="de-CH" sz="1600" dirty="0" smtClean="0">
                <a:cs typeface="Tahoma" pitchFamily="34" charset="0"/>
              </a:rPr>
              <a:t>in </a:t>
            </a:r>
            <a:r>
              <a:rPr lang="de-CH" sz="1600" dirty="0">
                <a:cs typeface="Tahoma" pitchFamily="34" charset="0"/>
              </a:rPr>
              <a:t>einer </a:t>
            </a:r>
            <a:r>
              <a:rPr lang="de-CH" sz="1600" dirty="0">
                <a:solidFill>
                  <a:srgbClr val="C00000"/>
                </a:solidFill>
                <a:cs typeface="Tahoma" pitchFamily="34" charset="0"/>
              </a:rPr>
              <a:t>räumlichen Ausbreitung und Vernetzung von Beziehungen</a:t>
            </a:r>
            <a:r>
              <a:rPr lang="de-CH" sz="1600" dirty="0">
                <a:cs typeface="Tahoma" pitchFamily="34" charset="0"/>
              </a:rPr>
              <a:t> und in der </a:t>
            </a:r>
            <a:r>
              <a:rPr lang="de-CH" sz="1600" dirty="0">
                <a:solidFill>
                  <a:srgbClr val="C00000"/>
                </a:solidFill>
                <a:cs typeface="Tahoma" pitchFamily="34" charset="0"/>
              </a:rPr>
              <a:t>Beschleunigung von Trends/Prozessen </a:t>
            </a:r>
            <a:r>
              <a:rPr lang="de-CH" sz="1600" dirty="0">
                <a:cs typeface="Tahoma" pitchFamily="34" charset="0"/>
              </a:rPr>
              <a:t>verschiedenster Art in</a:t>
            </a:r>
            <a:r>
              <a:rPr lang="de-CH" sz="1600" dirty="0">
                <a:solidFill>
                  <a:srgbClr val="C00000"/>
                </a:solidFill>
                <a:cs typeface="Tahoma" pitchFamily="34" charset="0"/>
              </a:rPr>
              <a:t> verschiedenen gesellschaftlichen Dimensionen</a:t>
            </a:r>
            <a:r>
              <a:rPr lang="de-CH" sz="1600" dirty="0">
                <a:cs typeface="Tahoma" pitchFamily="34" charset="0"/>
              </a:rPr>
              <a:t>, die über die </a:t>
            </a:r>
            <a:r>
              <a:rPr lang="de-CH" sz="1600" dirty="0">
                <a:solidFill>
                  <a:srgbClr val="C00000"/>
                </a:solidFill>
                <a:cs typeface="Tahoma" pitchFamily="34" charset="0"/>
              </a:rPr>
              <a:t>nationalstaatlichen Regelungen hinaus reichen (Transnationalisierung)</a:t>
            </a:r>
            <a:r>
              <a:rPr lang="de-CH" sz="1600" dirty="0">
                <a:cs typeface="Tahoma" pitchFamily="34" charset="0"/>
              </a:rPr>
              <a:t> und in mehreren Regionen der Erde oder weltweit beobachtet werden können.</a:t>
            </a:r>
          </a:p>
          <a:p>
            <a:pPr marL="0" indent="0" defTabSz="374650">
              <a:lnSpc>
                <a:spcPct val="100000"/>
              </a:lnSpc>
              <a:spcBef>
                <a:spcPts val="0"/>
              </a:spcBef>
              <a:spcAft>
                <a:spcPts val="600"/>
              </a:spcAft>
              <a:buNone/>
              <a:defRPr/>
            </a:pPr>
            <a:r>
              <a:rPr lang="de-CH" sz="1600" dirty="0">
                <a:solidFill>
                  <a:srgbClr val="C00000"/>
                </a:solidFill>
                <a:cs typeface="Tahoma" pitchFamily="34" charset="0"/>
              </a:rPr>
              <a:t>Dimensionen</a:t>
            </a:r>
            <a:r>
              <a:rPr lang="de-CH" sz="1600" dirty="0">
                <a:cs typeface="Tahoma" pitchFamily="34" charset="0"/>
              </a:rPr>
              <a:t> von Trends/Prozessen: </a:t>
            </a:r>
            <a:r>
              <a:rPr lang="de-DE" sz="1600" dirty="0"/>
              <a:t>technologische Dimension, wirtschaftliche Dimension, soziale Dimension, kulturelle Dimension, ökologische Dimension, politische Dimension, räumliche Dimension, etc.</a:t>
            </a:r>
          </a:p>
          <a:p>
            <a:pPr marL="363538" indent="-363538" defTabSz="374650">
              <a:lnSpc>
                <a:spcPct val="100000"/>
              </a:lnSpc>
              <a:spcBef>
                <a:spcPts val="0"/>
              </a:spcBef>
              <a:spcAft>
                <a:spcPts val="600"/>
              </a:spcAft>
              <a:buNone/>
              <a:defRPr/>
            </a:pPr>
            <a:r>
              <a:rPr lang="de-DE" sz="1600" b="1" dirty="0">
                <a:solidFill>
                  <a:srgbClr val="C00000"/>
                </a:solidFill>
                <a:sym typeface="Symbol"/>
              </a:rPr>
              <a:t></a:t>
            </a:r>
            <a:r>
              <a:rPr lang="de-DE" sz="1600" dirty="0">
                <a:sym typeface="Symbol"/>
              </a:rPr>
              <a:t>	Eine zentrale Eigenschaft: Die verschiedenen Trends/Prozesse in den verschiedenen Dimensionen stehen in </a:t>
            </a:r>
            <a:r>
              <a:rPr lang="de-DE" sz="1600" dirty="0">
                <a:solidFill>
                  <a:srgbClr val="C00000"/>
                </a:solidFill>
                <a:sym typeface="Symbol"/>
              </a:rPr>
              <a:t>Wechselwirkungen</a:t>
            </a:r>
            <a:r>
              <a:rPr lang="de-DE" sz="1600" dirty="0">
                <a:sym typeface="Symbol"/>
              </a:rPr>
              <a:t> und machen erst in ihrem Zusammenwirken die Globalisierung aus.</a:t>
            </a:r>
            <a:endParaRPr lang="de-CH" sz="1600" dirty="0">
              <a:cs typeface="Tahoma" pitchFamily="34" charset="0"/>
            </a:endParaRPr>
          </a:p>
          <a:p>
            <a:pPr marL="0" indent="0">
              <a:lnSpc>
                <a:spcPct val="100000"/>
              </a:lnSpc>
              <a:spcBef>
                <a:spcPts val="0"/>
              </a:spcBef>
              <a:spcAft>
                <a:spcPts val="600"/>
              </a:spcAft>
              <a:buNone/>
            </a:pPr>
            <a:endParaRPr lang="de-CH" sz="1600" dirty="0"/>
          </a:p>
        </p:txBody>
      </p:sp>
    </p:spTree>
    <p:extLst>
      <p:ext uri="{BB962C8B-B14F-4D97-AF65-F5344CB8AC3E}">
        <p14:creationId xmlns:p14="http://schemas.microsoft.com/office/powerpoint/2010/main" val="8093742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13</a:t>
            </a:fld>
            <a:endParaRPr lang="de-CH" sz="1400"/>
          </a:p>
        </p:txBody>
      </p:sp>
      <p:sp>
        <p:nvSpPr>
          <p:cNvPr id="5"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Globaler Wandel</a:t>
            </a:r>
            <a:endParaRPr lang="de-CH" altLang="en-US" b="1" dirty="0">
              <a:solidFill>
                <a:srgbClr val="336699"/>
              </a:solidFill>
            </a:endParaRPr>
          </a:p>
        </p:txBody>
      </p:sp>
      <p:sp>
        <p:nvSpPr>
          <p:cNvPr id="6" name="Datumsplatzhalter 3"/>
          <p:cNvSpPr>
            <a:spLocks noGrp="1"/>
          </p:cNvSpPr>
          <p:nvPr>
            <p:ph type="dt" sz="half" idx="10"/>
          </p:nvPr>
        </p:nvSpPr>
        <p:spPr>
          <a:xfrm>
            <a:off x="179710" y="6548438"/>
            <a:ext cx="7920682" cy="264938"/>
          </a:xfrm>
        </p:spPr>
        <p:txBody>
          <a:bodyPr/>
          <a:lstStyle/>
          <a:p>
            <a:r>
              <a:rPr lang="de-DE" dirty="0" smtClean="0"/>
              <a:t>Thomas Hammer</a:t>
            </a:r>
            <a:r>
              <a:rPr lang="de-DE" dirty="0"/>
              <a:t>, </a:t>
            </a:r>
            <a:r>
              <a:rPr lang="de-DE" dirty="0" smtClean="0"/>
              <a:t>CDE Universität Bern, </a:t>
            </a:r>
            <a:r>
              <a:rPr lang="de-DE" dirty="0" err="1" smtClean="0"/>
              <a:t>MSc</a:t>
            </a:r>
            <a:r>
              <a:rPr lang="de-DE" dirty="0" smtClean="0"/>
              <a:t> Mi NE </a:t>
            </a:r>
            <a:endParaRPr lang="de-CH" dirty="0">
              <a:solidFill>
                <a:schemeClr val="tx1"/>
              </a:solidFill>
            </a:endParaRPr>
          </a:p>
        </p:txBody>
      </p:sp>
      <p:sp>
        <p:nvSpPr>
          <p:cNvPr id="7" name="Inhaltsplatzhalter 2"/>
          <p:cNvSpPr txBox="1">
            <a:spLocks/>
          </p:cNvSpPr>
          <p:nvPr/>
        </p:nvSpPr>
        <p:spPr>
          <a:xfrm>
            <a:off x="251520" y="1556792"/>
            <a:ext cx="8610600" cy="4776788"/>
          </a:xfrm>
          <a:prstGeom prst="rect">
            <a:avLst/>
          </a:prstGeom>
        </p:spPr>
        <p:txBody>
          <a:bodyPr/>
          <a:lstStyle>
            <a:lvl1pPr marL="419100" indent="-419100" algn="l" rtl="0" eaLnBrk="1" fontAlgn="base" hangingPunct="1">
              <a:lnSpc>
                <a:spcPct val="95000"/>
              </a:lnSpc>
              <a:spcBef>
                <a:spcPct val="20000"/>
              </a:spcBef>
              <a:spcAft>
                <a:spcPct val="0"/>
              </a:spcAft>
              <a:buClr>
                <a:schemeClr val="hlink"/>
              </a:buClr>
              <a:buSzPct val="85000"/>
              <a:buFont typeface="Arial" pitchFamily="39" charset="0"/>
              <a:buChar char="&gt;"/>
              <a:defRPr sz="2200">
                <a:solidFill>
                  <a:srgbClr val="333333"/>
                </a:solidFill>
                <a:latin typeface="+mn-lt"/>
                <a:ea typeface="+mn-ea"/>
                <a:cs typeface="+mn-cs"/>
              </a:defRPr>
            </a:lvl1pPr>
            <a:lvl2pPr marL="838200" indent="-381000" algn="l" rtl="0" eaLnBrk="1" fontAlgn="base" hangingPunct="1">
              <a:lnSpc>
                <a:spcPct val="95000"/>
              </a:lnSpc>
              <a:spcBef>
                <a:spcPct val="20000"/>
              </a:spcBef>
              <a:spcAft>
                <a:spcPct val="0"/>
              </a:spcAft>
              <a:buFont typeface="Arial" pitchFamily="39" charset="0"/>
              <a:buChar char="—"/>
              <a:defRPr sz="2000">
                <a:solidFill>
                  <a:srgbClr val="333333"/>
                </a:solidFill>
                <a:latin typeface="+mn-lt"/>
                <a:ea typeface="ＭＳ Ｐゴシック" pitchFamily="39" charset="-128"/>
              </a:defRPr>
            </a:lvl2pPr>
            <a:lvl3pPr marL="12954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3pPr>
            <a:lvl4pPr marL="17145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4pPr>
            <a:lvl5pPr marL="21336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5pPr>
            <a:lvl6pPr marL="25908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6pPr>
            <a:lvl7pPr marL="30480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7pPr>
            <a:lvl8pPr marL="35052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8pPr>
            <a:lvl9pPr marL="39624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9pPr>
          </a:lstStyle>
          <a:p>
            <a:pPr marL="0" lvl="0" indent="0">
              <a:lnSpc>
                <a:spcPct val="100000"/>
              </a:lnSpc>
              <a:spcBef>
                <a:spcPts val="0"/>
              </a:spcBef>
              <a:spcAft>
                <a:spcPts val="600"/>
              </a:spcAft>
              <a:buClr>
                <a:srgbClr val="DF2046"/>
              </a:buClr>
              <a:buNone/>
            </a:pPr>
            <a:r>
              <a:rPr lang="de-CH" sz="1600" dirty="0" smtClean="0"/>
              <a:t>Der </a:t>
            </a:r>
            <a:r>
              <a:rPr lang="de-CH" sz="1600" dirty="0"/>
              <a:t>Begriff des Globalen Wandels wird insbesondere in den </a:t>
            </a:r>
            <a:r>
              <a:rPr lang="de-CH" sz="1600" dirty="0">
                <a:solidFill>
                  <a:srgbClr val="C00000"/>
                </a:solidFill>
              </a:rPr>
              <a:t>Umwelt- und Naturwissenschaften</a:t>
            </a:r>
            <a:r>
              <a:rPr lang="de-CH" sz="1600" dirty="0"/>
              <a:t> zur </a:t>
            </a:r>
            <a:r>
              <a:rPr lang="de-CH" sz="1600" dirty="0">
                <a:solidFill>
                  <a:srgbClr val="C00000"/>
                </a:solidFill>
              </a:rPr>
              <a:t>Analyse globaler Umweltveränderungen </a:t>
            </a:r>
            <a:r>
              <a:rPr lang="de-CH" sz="1600" dirty="0"/>
              <a:t>(u.a. Klimawandel, Abnahme der Biodiversität, Desertifikation/Bodendegradation,  Verschmutzung der Meere, Süsswasserverknappung) </a:t>
            </a:r>
            <a:r>
              <a:rPr lang="de-CH" sz="1600" dirty="0">
                <a:solidFill>
                  <a:srgbClr val="C00000"/>
                </a:solidFill>
              </a:rPr>
              <a:t>sowie wesentlicher Treiber des Umweltwandels </a:t>
            </a:r>
            <a:r>
              <a:rPr lang="de-CH" sz="1600" dirty="0"/>
              <a:t>(u.a. Bevölkerungswachstum, </a:t>
            </a:r>
            <a:r>
              <a:rPr lang="de-CH" sz="1600" dirty="0" smtClean="0"/>
              <a:t>Urbanisierung, Verbrauch fossiler Energieträger) </a:t>
            </a:r>
            <a:r>
              <a:rPr lang="de-CH" sz="1600" dirty="0"/>
              <a:t>verwendet.</a:t>
            </a:r>
          </a:p>
          <a:p>
            <a:pPr marL="0" lvl="0" indent="0">
              <a:spcAft>
                <a:spcPts val="1800"/>
              </a:spcAft>
              <a:buClr>
                <a:srgbClr val="DF2046"/>
              </a:buClr>
              <a:buNone/>
            </a:pPr>
            <a:r>
              <a:rPr lang="de-CH" sz="1600" dirty="0"/>
              <a:t>Aus dieser Sicht besteht </a:t>
            </a:r>
            <a:r>
              <a:rPr lang="de-CH" sz="1600" dirty="0" smtClean="0"/>
              <a:t>Globaler </a:t>
            </a:r>
            <a:r>
              <a:rPr lang="de-CH" sz="1600" dirty="0"/>
              <a:t>Wandel </a:t>
            </a:r>
            <a:r>
              <a:rPr lang="de-CH" sz="1600" dirty="0" smtClean="0"/>
              <a:t>primär aus globalen </a:t>
            </a:r>
            <a:r>
              <a:rPr lang="de-CH" sz="1600" dirty="0"/>
              <a:t>Umweltveränderungen und wesentlichen Treibern des Wandels. </a:t>
            </a:r>
            <a:r>
              <a:rPr lang="de-CH" sz="1600" dirty="0">
                <a:cs typeface="Tahoma" pitchFamily="34" charset="0"/>
                <a:sym typeface="Wingdings" pitchFamily="2" charset="2"/>
              </a:rPr>
              <a:t>Globaler Wandel wird oft auch als Ergebnis von Globalisierungsprozessen gesehen.</a:t>
            </a:r>
          </a:p>
          <a:p>
            <a:pPr marL="0" lvl="0" indent="0">
              <a:spcAft>
                <a:spcPts val="1800"/>
              </a:spcAft>
              <a:buClr>
                <a:srgbClr val="DF2046"/>
              </a:buClr>
              <a:buNone/>
            </a:pPr>
            <a:r>
              <a:rPr lang="de-CH" sz="1600" dirty="0">
                <a:cs typeface="Tahoma" pitchFamily="34" charset="0"/>
                <a:sym typeface="Wingdings" pitchFamily="2" charset="2"/>
              </a:rPr>
              <a:t>In der Erforschung des globalen Wandels ist eine </a:t>
            </a:r>
            <a:r>
              <a:rPr lang="de-CH" sz="1600" dirty="0">
                <a:solidFill>
                  <a:srgbClr val="C00000"/>
                </a:solidFill>
                <a:cs typeface="Tahoma" pitchFamily="34" charset="0"/>
                <a:sym typeface="Wingdings" pitchFamily="2" charset="2"/>
              </a:rPr>
              <a:t>systemdynamische Betrachtung </a:t>
            </a:r>
            <a:r>
              <a:rPr lang="de-CH" sz="1600" dirty="0">
                <a:cs typeface="Tahoma" pitchFamily="34" charset="0"/>
                <a:sym typeface="Wingdings" pitchFamily="2" charset="2"/>
              </a:rPr>
              <a:t>der einzelnen Veränderungsprozesse </a:t>
            </a:r>
            <a:r>
              <a:rPr lang="de-CH" sz="1600" dirty="0" smtClean="0">
                <a:cs typeface="Tahoma" pitchFamily="34" charset="0"/>
                <a:sym typeface="Wingdings" pitchFamily="2" charset="2"/>
              </a:rPr>
              <a:t>sowie </a:t>
            </a:r>
            <a:r>
              <a:rPr lang="de-CH" sz="1600" dirty="0">
                <a:cs typeface="Tahoma" pitchFamily="34" charset="0"/>
                <a:sym typeface="Wingdings" pitchFamily="2" charset="2"/>
              </a:rPr>
              <a:t>der Wechselwirkungen </a:t>
            </a:r>
            <a:r>
              <a:rPr lang="de-CH" sz="1600" dirty="0" smtClean="0">
                <a:cs typeface="Tahoma" pitchFamily="34" charset="0"/>
                <a:sym typeface="Wingdings" pitchFamily="2" charset="2"/>
              </a:rPr>
              <a:t>verschiedener Veränderungsprozessen mit </a:t>
            </a:r>
            <a:r>
              <a:rPr lang="de-CH" sz="1600" dirty="0">
                <a:cs typeface="Tahoma" pitchFamily="34" charset="0"/>
                <a:sym typeface="Wingdings" pitchFamily="2" charset="2"/>
              </a:rPr>
              <a:t>den Treibern des </a:t>
            </a:r>
            <a:r>
              <a:rPr lang="de-CH" sz="1600" dirty="0" smtClean="0">
                <a:cs typeface="Tahoma" pitchFamily="34" charset="0"/>
                <a:sym typeface="Wingdings" pitchFamily="2" charset="2"/>
              </a:rPr>
              <a:t>Globalen Wandels </a:t>
            </a:r>
            <a:r>
              <a:rPr lang="de-CH" sz="1600" dirty="0">
                <a:cs typeface="Tahoma" pitchFamily="34" charset="0"/>
                <a:sym typeface="Wingdings" pitchFamily="2" charset="2"/>
              </a:rPr>
              <a:t>weit verbreitet.</a:t>
            </a:r>
            <a:endParaRPr lang="de-CH" sz="1600" dirty="0"/>
          </a:p>
          <a:p>
            <a:pPr marL="0" indent="0">
              <a:lnSpc>
                <a:spcPct val="100000"/>
              </a:lnSpc>
              <a:spcBef>
                <a:spcPts val="0"/>
              </a:spcBef>
              <a:spcAft>
                <a:spcPts val="600"/>
              </a:spcAft>
              <a:buNone/>
            </a:pPr>
            <a:endParaRPr lang="de-CH" sz="1800" dirty="0"/>
          </a:p>
        </p:txBody>
      </p:sp>
    </p:spTree>
    <p:extLst>
      <p:ext uri="{BB962C8B-B14F-4D97-AF65-F5344CB8AC3E}">
        <p14:creationId xmlns:p14="http://schemas.microsoft.com/office/powerpoint/2010/main" val="2511535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14</a:t>
            </a:fld>
            <a:endParaRPr lang="de-CH" sz="1400"/>
          </a:p>
        </p:txBody>
      </p:sp>
      <p:sp>
        <p:nvSpPr>
          <p:cNvPr id="6" name="Datumsplatzhalter 3"/>
          <p:cNvSpPr>
            <a:spLocks noGrp="1"/>
          </p:cNvSpPr>
          <p:nvPr>
            <p:ph type="dt" sz="half" idx="10"/>
          </p:nvPr>
        </p:nvSpPr>
        <p:spPr>
          <a:xfrm>
            <a:off x="179710" y="6548438"/>
            <a:ext cx="7920682" cy="264938"/>
          </a:xfrm>
        </p:spPr>
        <p:txBody>
          <a:bodyPr/>
          <a:lstStyle/>
          <a:p>
            <a:r>
              <a:rPr lang="de-DE" dirty="0" smtClean="0"/>
              <a:t>Wackernagel und Beyers 2910; UNDP 2015</a:t>
            </a:r>
            <a:endParaRPr lang="de-CH" dirty="0">
              <a:solidFill>
                <a:schemeClr val="tx1"/>
              </a:solidFill>
            </a:endParaRPr>
          </a:p>
        </p:txBody>
      </p:sp>
      <p:sp>
        <p:nvSpPr>
          <p:cNvPr id="7" name="Inhaltsplatzhalter 2"/>
          <p:cNvSpPr txBox="1">
            <a:spLocks/>
          </p:cNvSpPr>
          <p:nvPr/>
        </p:nvSpPr>
        <p:spPr>
          <a:xfrm>
            <a:off x="251520" y="1676400"/>
            <a:ext cx="8610600" cy="4776788"/>
          </a:xfrm>
          <a:prstGeom prst="rect">
            <a:avLst/>
          </a:prstGeom>
        </p:spPr>
        <p:txBody>
          <a:bodyPr/>
          <a:lstStyle>
            <a:lvl1pPr marL="419100" indent="-419100" algn="l" rtl="0" eaLnBrk="1" fontAlgn="base" hangingPunct="1">
              <a:lnSpc>
                <a:spcPct val="95000"/>
              </a:lnSpc>
              <a:spcBef>
                <a:spcPct val="20000"/>
              </a:spcBef>
              <a:spcAft>
                <a:spcPct val="0"/>
              </a:spcAft>
              <a:buClr>
                <a:schemeClr val="hlink"/>
              </a:buClr>
              <a:buSzPct val="85000"/>
              <a:buFont typeface="Arial" pitchFamily="39" charset="0"/>
              <a:buChar char="&gt;"/>
              <a:defRPr sz="2200">
                <a:solidFill>
                  <a:srgbClr val="333333"/>
                </a:solidFill>
                <a:latin typeface="+mn-lt"/>
                <a:ea typeface="+mn-ea"/>
                <a:cs typeface="+mn-cs"/>
              </a:defRPr>
            </a:lvl1pPr>
            <a:lvl2pPr marL="838200" indent="-381000" algn="l" rtl="0" eaLnBrk="1" fontAlgn="base" hangingPunct="1">
              <a:lnSpc>
                <a:spcPct val="95000"/>
              </a:lnSpc>
              <a:spcBef>
                <a:spcPct val="20000"/>
              </a:spcBef>
              <a:spcAft>
                <a:spcPct val="0"/>
              </a:spcAft>
              <a:buFont typeface="Arial" pitchFamily="39" charset="0"/>
              <a:buChar char="—"/>
              <a:defRPr sz="2000">
                <a:solidFill>
                  <a:srgbClr val="333333"/>
                </a:solidFill>
                <a:latin typeface="+mn-lt"/>
                <a:ea typeface="ＭＳ Ｐゴシック" pitchFamily="39" charset="-128"/>
              </a:defRPr>
            </a:lvl2pPr>
            <a:lvl3pPr marL="12954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3pPr>
            <a:lvl4pPr marL="17145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4pPr>
            <a:lvl5pPr marL="21336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5pPr>
            <a:lvl6pPr marL="25908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6pPr>
            <a:lvl7pPr marL="30480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7pPr>
            <a:lvl8pPr marL="35052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8pPr>
            <a:lvl9pPr marL="39624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9pPr>
          </a:lstStyle>
          <a:p>
            <a:pPr marL="0" indent="0">
              <a:lnSpc>
                <a:spcPct val="100000"/>
              </a:lnSpc>
              <a:spcBef>
                <a:spcPts val="0"/>
              </a:spcBef>
              <a:spcAft>
                <a:spcPts val="600"/>
              </a:spcAft>
              <a:buNone/>
            </a:pPr>
            <a:r>
              <a:rPr lang="de-DE" sz="1800" dirty="0" err="1" smtClean="0"/>
              <a:t>Ecological</a:t>
            </a:r>
            <a:r>
              <a:rPr lang="de-DE" sz="1800" dirty="0" smtClean="0"/>
              <a:t> </a:t>
            </a:r>
            <a:r>
              <a:rPr lang="de-DE" sz="1800" dirty="0" err="1" smtClean="0"/>
              <a:t>Footprint</a:t>
            </a:r>
            <a:r>
              <a:rPr lang="de-DE" sz="1800" dirty="0" smtClean="0"/>
              <a:t> und Human Development Index sind Indikatoren für die Nachhaltigkeit der globalen Entwicklung:</a:t>
            </a:r>
          </a:p>
          <a:p>
            <a:pPr marL="0" indent="0">
              <a:lnSpc>
                <a:spcPct val="100000"/>
              </a:lnSpc>
              <a:spcBef>
                <a:spcPts val="0"/>
              </a:spcBef>
              <a:spcAft>
                <a:spcPts val="600"/>
              </a:spcAft>
              <a:buNone/>
            </a:pPr>
            <a:endParaRPr lang="de-DE" sz="1800" dirty="0" smtClean="0"/>
          </a:p>
          <a:p>
            <a:pPr marL="419100" lvl="1" indent="-419100">
              <a:lnSpc>
                <a:spcPct val="100000"/>
              </a:lnSpc>
              <a:spcBef>
                <a:spcPts val="0"/>
              </a:spcBef>
              <a:spcAft>
                <a:spcPts val="1000"/>
              </a:spcAft>
              <a:buSzPct val="85000"/>
              <a:buFont typeface="Wingdings" panose="05000000000000000000" pitchFamily="2" charset="2"/>
              <a:buChar char="Ø"/>
            </a:pPr>
            <a:r>
              <a:rPr lang="de-DE" sz="1800" kern="0" dirty="0" err="1" smtClean="0">
                <a:solidFill>
                  <a:srgbClr val="C00000"/>
                </a:solidFill>
                <a:ea typeface="+mn-ea"/>
              </a:rPr>
              <a:t>Ecological</a:t>
            </a:r>
            <a:r>
              <a:rPr lang="de-DE" sz="1800" kern="0" dirty="0" smtClean="0">
                <a:solidFill>
                  <a:srgbClr val="C00000"/>
                </a:solidFill>
                <a:ea typeface="+mn-ea"/>
              </a:rPr>
              <a:t> </a:t>
            </a:r>
            <a:r>
              <a:rPr lang="de-DE" sz="1800" kern="0" dirty="0" err="1" smtClean="0">
                <a:solidFill>
                  <a:srgbClr val="C00000"/>
                </a:solidFill>
                <a:ea typeface="+mn-ea"/>
              </a:rPr>
              <a:t>Footprint</a:t>
            </a:r>
            <a:r>
              <a:rPr lang="de-DE" sz="1800" kern="0" dirty="0">
                <a:solidFill>
                  <a:schemeClr val="tx1"/>
                </a:solidFill>
                <a:ea typeface="+mn-ea"/>
              </a:rPr>
              <a:t/>
            </a:r>
            <a:br>
              <a:rPr lang="de-DE" sz="1800" kern="0" dirty="0">
                <a:solidFill>
                  <a:schemeClr val="tx1"/>
                </a:solidFill>
                <a:ea typeface="+mn-ea"/>
              </a:rPr>
            </a:br>
            <a:r>
              <a:rPr lang="de-CH" sz="1800" dirty="0" smtClean="0">
                <a:solidFill>
                  <a:schemeClr val="tx1"/>
                </a:solidFill>
              </a:rPr>
              <a:t>ist die Fläche in Hektar pro </a:t>
            </a:r>
            <a:r>
              <a:rPr lang="de-CH" sz="1800" dirty="0">
                <a:solidFill>
                  <a:schemeClr val="tx1"/>
                </a:solidFill>
              </a:rPr>
              <a:t>Person und </a:t>
            </a:r>
            <a:r>
              <a:rPr lang="de-CH" sz="1800" dirty="0" smtClean="0">
                <a:solidFill>
                  <a:schemeClr val="tx1"/>
                </a:solidFill>
              </a:rPr>
              <a:t>Jahr, die ein Mensch braucht, um den heutigen Lebensstil und -standard dauerhaft halten zu können. Er beinhaltet auch die Flächen zur Produktion von Nahrung, Kleidung, Energie sowie Müllentsorgung und Kohlenstoffbindung </a:t>
            </a:r>
            <a:r>
              <a:rPr lang="de-CH" sz="1800" i="1" dirty="0" smtClean="0">
                <a:solidFill>
                  <a:schemeClr val="tx1"/>
                </a:solidFill>
              </a:rPr>
              <a:t>(Global </a:t>
            </a:r>
            <a:r>
              <a:rPr lang="de-CH" sz="1800" i="1" dirty="0" err="1" smtClean="0">
                <a:solidFill>
                  <a:schemeClr val="tx1"/>
                </a:solidFill>
              </a:rPr>
              <a:t>Footprint</a:t>
            </a:r>
            <a:r>
              <a:rPr lang="de-CH" sz="1800" i="1" dirty="0" smtClean="0">
                <a:solidFill>
                  <a:schemeClr val="tx1"/>
                </a:solidFill>
              </a:rPr>
              <a:t> Network).</a:t>
            </a:r>
          </a:p>
          <a:p>
            <a:pPr marL="419100" lvl="1" indent="-419100">
              <a:lnSpc>
                <a:spcPct val="100000"/>
              </a:lnSpc>
              <a:spcBef>
                <a:spcPts val="0"/>
              </a:spcBef>
              <a:spcAft>
                <a:spcPts val="1000"/>
              </a:spcAft>
              <a:buSzPct val="85000"/>
              <a:buFont typeface="Wingdings" panose="05000000000000000000" pitchFamily="2" charset="2"/>
              <a:buChar char="Ø"/>
            </a:pPr>
            <a:r>
              <a:rPr lang="de-DE" sz="1800" kern="0" dirty="0">
                <a:solidFill>
                  <a:srgbClr val="C00000"/>
                </a:solidFill>
                <a:ea typeface="+mn-ea"/>
              </a:rPr>
              <a:t>Human Development Index</a:t>
            </a:r>
            <a:r>
              <a:rPr lang="de-DE" sz="1800" kern="0" dirty="0">
                <a:solidFill>
                  <a:schemeClr val="tx1"/>
                </a:solidFill>
                <a:ea typeface="+mn-ea"/>
              </a:rPr>
              <a:t/>
            </a:r>
            <a:br>
              <a:rPr lang="de-DE" sz="1800" kern="0" dirty="0">
                <a:solidFill>
                  <a:schemeClr val="tx1"/>
                </a:solidFill>
                <a:ea typeface="+mn-ea"/>
              </a:rPr>
            </a:br>
            <a:r>
              <a:rPr lang="de-DE" sz="1800" kern="0" dirty="0">
                <a:solidFill>
                  <a:schemeClr val="tx1"/>
                </a:solidFill>
                <a:ea typeface="+mn-ea"/>
              </a:rPr>
              <a:t>ist </a:t>
            </a:r>
            <a:r>
              <a:rPr lang="de-DE" sz="1800" kern="0" dirty="0" smtClean="0">
                <a:solidFill>
                  <a:schemeClr val="tx1"/>
                </a:solidFill>
                <a:ea typeface="+mn-ea"/>
              </a:rPr>
              <a:t>ein Wohlstandsindikator </a:t>
            </a:r>
            <a:r>
              <a:rPr lang="de-CH" sz="1800" dirty="0" smtClean="0">
                <a:solidFill>
                  <a:schemeClr val="tx1"/>
                </a:solidFill>
              </a:rPr>
              <a:t>auf </a:t>
            </a:r>
            <a:r>
              <a:rPr lang="de-DE" sz="1800" kern="0" dirty="0">
                <a:solidFill>
                  <a:schemeClr val="tx1"/>
                </a:solidFill>
              </a:rPr>
              <a:t>nationaler </a:t>
            </a:r>
            <a:r>
              <a:rPr lang="de-DE" sz="1800" kern="0" dirty="0" smtClean="0">
                <a:solidFill>
                  <a:schemeClr val="tx1"/>
                </a:solidFill>
              </a:rPr>
              <a:t>Basis</a:t>
            </a:r>
            <a:r>
              <a:rPr lang="de-CH" sz="1800" dirty="0" smtClean="0">
                <a:solidFill>
                  <a:schemeClr val="tx1"/>
                </a:solidFill>
              </a:rPr>
              <a:t>, der Bruttoinlandsprodukt, Lebenserwartung und voraussichtliche Bildungsdauer pro Kopf berücksichtigt </a:t>
            </a:r>
            <a:r>
              <a:rPr lang="de-DE" sz="1800" i="1" kern="0" dirty="0" smtClean="0">
                <a:solidFill>
                  <a:schemeClr val="tx1"/>
                </a:solidFill>
              </a:rPr>
              <a:t>(</a:t>
            </a:r>
            <a:r>
              <a:rPr lang="de-CH" sz="1800" i="1" dirty="0">
                <a:solidFill>
                  <a:schemeClr val="tx1"/>
                </a:solidFill>
              </a:rPr>
              <a:t>UNDP Human Development Report</a:t>
            </a:r>
            <a:r>
              <a:rPr lang="de-CH" sz="1800" i="1" dirty="0" smtClean="0">
                <a:solidFill>
                  <a:schemeClr val="tx1"/>
                </a:solidFill>
              </a:rPr>
              <a:t>).</a:t>
            </a:r>
            <a:endParaRPr lang="de-DE" sz="1800" kern="0" dirty="0">
              <a:solidFill>
                <a:schemeClr val="tx1"/>
              </a:solidFill>
              <a:ea typeface="+mn-ea"/>
            </a:endParaRPr>
          </a:p>
          <a:p>
            <a:pPr marL="419100" lvl="1" indent="-419100">
              <a:lnSpc>
                <a:spcPct val="100000"/>
              </a:lnSpc>
              <a:spcBef>
                <a:spcPts val="0"/>
              </a:spcBef>
              <a:spcAft>
                <a:spcPts val="1000"/>
              </a:spcAft>
              <a:buSzPct val="85000"/>
              <a:buFont typeface="Wingdings" panose="05000000000000000000" pitchFamily="2" charset="2"/>
              <a:buChar char="Ø"/>
            </a:pPr>
            <a:endParaRPr lang="de-DE" sz="1800" kern="0" dirty="0" smtClean="0">
              <a:solidFill>
                <a:srgbClr val="C00000"/>
              </a:solidFill>
              <a:ea typeface="+mn-ea"/>
            </a:endParaRPr>
          </a:p>
          <a:p>
            <a:pPr marL="419100" lvl="1" indent="-419100">
              <a:lnSpc>
                <a:spcPct val="100000"/>
              </a:lnSpc>
              <a:spcBef>
                <a:spcPts val="0"/>
              </a:spcBef>
              <a:spcAft>
                <a:spcPts val="1000"/>
              </a:spcAft>
              <a:buSzPct val="85000"/>
              <a:buFont typeface="Wingdings" panose="05000000000000000000" pitchFamily="2" charset="2"/>
              <a:buChar char="Ø"/>
            </a:pPr>
            <a:endParaRPr lang="de-CH" sz="1800" kern="0" dirty="0">
              <a:solidFill>
                <a:schemeClr val="tx1"/>
              </a:solidFill>
              <a:ea typeface="+mn-ea"/>
            </a:endParaRPr>
          </a:p>
        </p:txBody>
      </p:sp>
      <p:sp>
        <p:nvSpPr>
          <p:cNvPr id="8"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Indikatoren Nicht-nachhaltiger Entwicklung</a:t>
            </a:r>
          </a:p>
          <a:p>
            <a:pPr eaLnBrk="1" hangingPunct="1"/>
            <a:r>
              <a:rPr lang="de-CH" sz="1800" dirty="0" err="1" smtClean="0">
                <a:solidFill>
                  <a:srgbClr val="336699"/>
                </a:solidFill>
              </a:rPr>
              <a:t>Ecological</a:t>
            </a:r>
            <a:r>
              <a:rPr lang="de-CH" sz="1800" dirty="0" smtClean="0">
                <a:solidFill>
                  <a:srgbClr val="336699"/>
                </a:solidFill>
              </a:rPr>
              <a:t> </a:t>
            </a:r>
            <a:r>
              <a:rPr lang="de-CH" sz="1800" dirty="0" err="1" smtClean="0">
                <a:solidFill>
                  <a:srgbClr val="336699"/>
                </a:solidFill>
              </a:rPr>
              <a:t>Footprint</a:t>
            </a:r>
            <a:r>
              <a:rPr lang="de-CH" sz="1800" dirty="0" smtClean="0">
                <a:solidFill>
                  <a:srgbClr val="336699"/>
                </a:solidFill>
              </a:rPr>
              <a:t> &amp; Human Development Index</a:t>
            </a:r>
            <a:endParaRPr lang="de-CH" altLang="en-US" sz="1800" dirty="0" smtClean="0">
              <a:solidFill>
                <a:srgbClr val="336699"/>
              </a:solidFill>
              <a:cs typeface="Times New Roman" pitchFamily="18" charset="0"/>
            </a:endParaRPr>
          </a:p>
          <a:p>
            <a:pPr eaLnBrk="1" hangingPunct="1"/>
            <a:endParaRPr lang="de-DE" altLang="en-US" sz="1800" dirty="0">
              <a:solidFill>
                <a:srgbClr val="336699"/>
              </a:solidFill>
              <a:cs typeface="Times New Roman" pitchFamily="18" charset="0"/>
            </a:endParaRPr>
          </a:p>
          <a:p>
            <a:pPr eaLnBrk="1" hangingPunct="1"/>
            <a:r>
              <a:rPr lang="de-CH" altLang="en-US" b="1" dirty="0" smtClean="0">
                <a:solidFill>
                  <a:srgbClr val="336699"/>
                </a:solidFill>
                <a:cs typeface="Times New Roman" pitchFamily="18" charset="0"/>
              </a:rPr>
              <a:t> </a:t>
            </a:r>
            <a:endParaRPr lang="de-CH" altLang="en-US" b="1" dirty="0">
              <a:solidFill>
                <a:srgbClr val="336699"/>
              </a:solidFill>
            </a:endParaRPr>
          </a:p>
        </p:txBody>
      </p:sp>
    </p:spTree>
    <p:extLst>
      <p:ext uri="{BB962C8B-B14F-4D97-AF65-F5344CB8AC3E}">
        <p14:creationId xmlns:p14="http://schemas.microsoft.com/office/powerpoint/2010/main" val="42301831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15</a:t>
            </a:fld>
            <a:endParaRPr lang="de-CH" sz="1400"/>
          </a:p>
        </p:txBody>
      </p:sp>
      <p:sp>
        <p:nvSpPr>
          <p:cNvPr id="5"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Indikatoren Nicht-nachhaltiger Entwicklung</a:t>
            </a:r>
          </a:p>
          <a:p>
            <a:pPr eaLnBrk="1" hangingPunct="1"/>
            <a:r>
              <a:rPr lang="de-CH" sz="1800" dirty="0" err="1" smtClean="0">
                <a:solidFill>
                  <a:srgbClr val="336699"/>
                </a:solidFill>
              </a:rPr>
              <a:t>Ecological</a:t>
            </a:r>
            <a:r>
              <a:rPr lang="de-CH" sz="1800" dirty="0" smtClean="0">
                <a:solidFill>
                  <a:srgbClr val="336699"/>
                </a:solidFill>
              </a:rPr>
              <a:t> </a:t>
            </a:r>
            <a:r>
              <a:rPr lang="de-CH" sz="1800" dirty="0" err="1" smtClean="0">
                <a:solidFill>
                  <a:srgbClr val="336699"/>
                </a:solidFill>
              </a:rPr>
              <a:t>Footprint</a:t>
            </a:r>
            <a:r>
              <a:rPr lang="de-CH" sz="1800" dirty="0" smtClean="0">
                <a:solidFill>
                  <a:srgbClr val="336699"/>
                </a:solidFill>
              </a:rPr>
              <a:t> &amp; Human Development Index</a:t>
            </a:r>
            <a:endParaRPr lang="de-CH" altLang="en-US" sz="1800" dirty="0" smtClean="0">
              <a:solidFill>
                <a:srgbClr val="336699"/>
              </a:solidFill>
              <a:cs typeface="Times New Roman" pitchFamily="18" charset="0"/>
            </a:endParaRPr>
          </a:p>
          <a:p>
            <a:pPr eaLnBrk="1" hangingPunct="1"/>
            <a:endParaRPr lang="de-DE" altLang="en-US" sz="1800" dirty="0">
              <a:solidFill>
                <a:srgbClr val="336699"/>
              </a:solidFill>
              <a:cs typeface="Times New Roman" pitchFamily="18" charset="0"/>
            </a:endParaRPr>
          </a:p>
          <a:p>
            <a:pPr eaLnBrk="1" hangingPunct="1"/>
            <a:r>
              <a:rPr lang="de-CH" altLang="en-US" b="1" dirty="0" smtClean="0">
                <a:solidFill>
                  <a:srgbClr val="336699"/>
                </a:solidFill>
                <a:cs typeface="Times New Roman" pitchFamily="18" charset="0"/>
              </a:rPr>
              <a:t> </a:t>
            </a:r>
            <a:endParaRPr lang="de-CH" altLang="en-US" b="1" dirty="0">
              <a:solidFill>
                <a:srgbClr val="336699"/>
              </a:solidFill>
            </a:endParaRPr>
          </a:p>
        </p:txBody>
      </p:sp>
      <p:sp>
        <p:nvSpPr>
          <p:cNvPr id="6" name="Datumsplatzhalter 3"/>
          <p:cNvSpPr>
            <a:spLocks noGrp="1"/>
          </p:cNvSpPr>
          <p:nvPr>
            <p:ph type="dt" sz="half" idx="10"/>
          </p:nvPr>
        </p:nvSpPr>
        <p:spPr>
          <a:xfrm>
            <a:off x="179710" y="6548438"/>
            <a:ext cx="7920682" cy="264938"/>
          </a:xfrm>
        </p:spPr>
        <p:txBody>
          <a:bodyPr/>
          <a:lstStyle/>
          <a:p>
            <a:r>
              <a:rPr lang="de-CH" dirty="0"/>
              <a:t>https://commons.wikimedia.org/wiki/File:Human_welfare_and_ecological_footprint_sustainability.jpg</a:t>
            </a:r>
          </a:p>
        </p:txBody>
      </p:sp>
      <p:pic>
        <p:nvPicPr>
          <p:cNvPr id="2054" name="Picture 6" descr="https://upload.wikimedia.org/wikipedia/commons/f/f1/Human_welfare_and_ecological_footprint_sustainability.jpg"/>
          <p:cNvPicPr>
            <a:picLocks noChangeAspect="1" noChangeArrowheads="1"/>
          </p:cNvPicPr>
          <p:nvPr/>
        </p:nvPicPr>
        <p:blipFill rotWithShape="1">
          <a:blip r:embed="rId3">
            <a:extLst>
              <a:ext uri="{28A0092B-C50C-407E-A947-70E740481C1C}">
                <a14:useLocalDpi xmlns:a14="http://schemas.microsoft.com/office/drawing/2010/main" val="0"/>
              </a:ext>
            </a:extLst>
          </a:blip>
          <a:srcRect t="13636"/>
          <a:stretch/>
        </p:blipFill>
        <p:spPr bwMode="auto">
          <a:xfrm>
            <a:off x="107504" y="2162754"/>
            <a:ext cx="8096250" cy="429407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uppieren 3"/>
          <p:cNvGrpSpPr/>
          <p:nvPr/>
        </p:nvGrpSpPr>
        <p:grpSpPr>
          <a:xfrm>
            <a:off x="827584" y="1424090"/>
            <a:ext cx="7632848" cy="1041645"/>
            <a:chOff x="827584" y="1424090"/>
            <a:chExt cx="7632848" cy="1041645"/>
          </a:xfrm>
        </p:grpSpPr>
        <p:sp>
          <p:nvSpPr>
            <p:cNvPr id="7" name="Rectangle 6"/>
            <p:cNvSpPr/>
            <p:nvPr/>
          </p:nvSpPr>
          <p:spPr>
            <a:xfrm>
              <a:off x="827584" y="1424090"/>
              <a:ext cx="7632848" cy="738664"/>
            </a:xfrm>
            <a:prstGeom prst="rect">
              <a:avLst/>
            </a:prstGeom>
            <a:solidFill>
              <a:schemeClr val="bg1"/>
            </a:solidFill>
            <a:ln w="28575">
              <a:solidFill>
                <a:srgbClr val="006666"/>
              </a:solidFill>
            </a:ln>
          </p:spPr>
          <p:txBody>
            <a:bodyPr wrap="square">
              <a:spAutoFit/>
            </a:bodyPr>
            <a:lstStyle/>
            <a:p>
              <a:r>
                <a:rPr lang="de-CH" sz="1400" dirty="0" smtClean="0">
                  <a:solidFill>
                    <a:srgbClr val="006666"/>
                  </a:solidFill>
                </a:rPr>
                <a:t>Eine </a:t>
              </a:r>
              <a:r>
                <a:rPr lang="de-CH" sz="1400" dirty="0">
                  <a:solidFill>
                    <a:srgbClr val="006666"/>
                  </a:solidFill>
                </a:rPr>
                <a:t>signifikante Reduktion des </a:t>
              </a:r>
              <a:r>
                <a:rPr lang="de-CH" sz="1400" dirty="0" smtClean="0">
                  <a:solidFill>
                    <a:srgbClr val="006666"/>
                  </a:solidFill>
                </a:rPr>
                <a:t>globalen </a:t>
              </a:r>
              <a:r>
                <a:rPr lang="de-CH" sz="1400" dirty="0">
                  <a:solidFill>
                    <a:srgbClr val="006666"/>
                  </a:solidFill>
                </a:rPr>
                <a:t>Energie- und Ressourcenverbrauchs </a:t>
              </a:r>
              <a:r>
                <a:rPr lang="de-CH" sz="1400" dirty="0" smtClean="0">
                  <a:solidFill>
                    <a:srgbClr val="006666"/>
                  </a:solidFill>
                </a:rPr>
                <a:t>kann nur </a:t>
              </a:r>
              <a:r>
                <a:rPr lang="de-CH" sz="1400" dirty="0">
                  <a:solidFill>
                    <a:srgbClr val="006666"/>
                  </a:solidFill>
                </a:rPr>
                <a:t>in den Industrieländern erreicht werden. Dies ist zwingend notwendig, </a:t>
              </a:r>
              <a:r>
                <a:rPr lang="de-CH" sz="1400" dirty="0" smtClean="0">
                  <a:solidFill>
                    <a:srgbClr val="006666"/>
                  </a:solidFill>
                </a:rPr>
                <a:t>um die </a:t>
              </a:r>
              <a:r>
                <a:rPr lang="de-CH" sz="1400" dirty="0">
                  <a:solidFill>
                    <a:srgbClr val="006666"/>
                  </a:solidFill>
                </a:rPr>
                <a:t>Ökosystemfunktionen </a:t>
              </a:r>
              <a:r>
                <a:rPr lang="de-CH" sz="1400" dirty="0" smtClean="0">
                  <a:solidFill>
                    <a:srgbClr val="006666"/>
                  </a:solidFill>
                </a:rPr>
                <a:t>für die Menschen </a:t>
              </a:r>
              <a:r>
                <a:rPr lang="de-CH" sz="1400" dirty="0">
                  <a:solidFill>
                    <a:srgbClr val="006666"/>
                  </a:solidFill>
                </a:rPr>
                <a:t>noch über Generationen hinweg </a:t>
              </a:r>
              <a:r>
                <a:rPr lang="de-CH" sz="1400" dirty="0" smtClean="0">
                  <a:solidFill>
                    <a:srgbClr val="006666"/>
                  </a:solidFill>
                </a:rPr>
                <a:t>zu erhalten.</a:t>
              </a:r>
              <a:endParaRPr lang="de-CH" sz="1400" dirty="0">
                <a:solidFill>
                  <a:srgbClr val="006666"/>
                </a:solidFill>
              </a:endParaRPr>
            </a:p>
          </p:txBody>
        </p:sp>
        <p:cxnSp>
          <p:nvCxnSpPr>
            <p:cNvPr id="11" name="Straight Arrow Connector 10"/>
            <p:cNvCxnSpPr/>
            <p:nvPr/>
          </p:nvCxnSpPr>
          <p:spPr bwMode="auto">
            <a:xfrm>
              <a:off x="5796136" y="2162754"/>
              <a:ext cx="0" cy="302981"/>
            </a:xfrm>
            <a:prstGeom prst="straightConnector1">
              <a:avLst/>
            </a:prstGeom>
            <a:solidFill>
              <a:schemeClr val="accent1"/>
            </a:solidFill>
            <a:ln w="57150" cap="flat" cmpd="sng" algn="ctr">
              <a:solidFill>
                <a:srgbClr val="006666"/>
              </a:solidFill>
              <a:prstDash val="solid"/>
              <a:round/>
              <a:headEnd type="none" w="med" len="med"/>
              <a:tailEnd type="triangle" w="med" len="med"/>
            </a:ln>
            <a:effectLst/>
          </p:spPr>
        </p:cxnSp>
      </p:grpSp>
      <p:grpSp>
        <p:nvGrpSpPr>
          <p:cNvPr id="8" name="Gruppieren 7"/>
          <p:cNvGrpSpPr/>
          <p:nvPr/>
        </p:nvGrpSpPr>
        <p:grpSpPr>
          <a:xfrm>
            <a:off x="2195738" y="4564285"/>
            <a:ext cx="4032446" cy="1384995"/>
            <a:chOff x="2195738" y="4564285"/>
            <a:chExt cx="4032446" cy="1384995"/>
          </a:xfrm>
        </p:grpSpPr>
        <p:sp>
          <p:nvSpPr>
            <p:cNvPr id="3" name="Rectangle 2"/>
            <p:cNvSpPr/>
            <p:nvPr/>
          </p:nvSpPr>
          <p:spPr>
            <a:xfrm>
              <a:off x="2627784" y="4564285"/>
              <a:ext cx="3600400" cy="1384995"/>
            </a:xfrm>
            <a:prstGeom prst="rect">
              <a:avLst/>
            </a:prstGeom>
            <a:solidFill>
              <a:schemeClr val="bg1"/>
            </a:solidFill>
            <a:ln w="28575">
              <a:solidFill>
                <a:srgbClr val="C00000"/>
              </a:solidFill>
            </a:ln>
          </p:spPr>
          <p:txBody>
            <a:bodyPr wrap="square">
              <a:spAutoFit/>
            </a:bodyPr>
            <a:lstStyle/>
            <a:p>
              <a:r>
                <a:rPr lang="de-CH" sz="1400" dirty="0">
                  <a:solidFill>
                    <a:srgbClr val="C00000"/>
                  </a:solidFill>
                </a:rPr>
                <a:t>In Entwicklungsländern besteht dringender Bedarf, die sozioökonomischen Lebensbedingungen zu </a:t>
              </a:r>
              <a:r>
                <a:rPr lang="de-CH" sz="1400" dirty="0" smtClean="0">
                  <a:solidFill>
                    <a:srgbClr val="C00000"/>
                  </a:solidFill>
                </a:rPr>
                <a:t>verbessern. Die globalen sozialen und wirtschaftlichen Disparitäten sind vielfach Ursache für z.B. gewaltsame Konflikte und Migration.</a:t>
              </a:r>
              <a:endParaRPr lang="de-CH" sz="1400" dirty="0">
                <a:solidFill>
                  <a:srgbClr val="C00000"/>
                </a:solidFill>
              </a:endParaRPr>
            </a:p>
          </p:txBody>
        </p:sp>
        <p:cxnSp>
          <p:nvCxnSpPr>
            <p:cNvPr id="14" name="Straight Arrow Connector 13"/>
            <p:cNvCxnSpPr/>
            <p:nvPr/>
          </p:nvCxnSpPr>
          <p:spPr bwMode="auto">
            <a:xfrm flipH="1">
              <a:off x="2195738" y="5291917"/>
              <a:ext cx="432046" cy="0"/>
            </a:xfrm>
            <a:prstGeom prst="straightConnector1">
              <a:avLst/>
            </a:prstGeom>
            <a:solidFill>
              <a:schemeClr val="accent1"/>
            </a:solidFill>
            <a:ln w="57150" cap="flat" cmpd="sng" algn="ctr">
              <a:solidFill>
                <a:srgbClr val="C00000"/>
              </a:solidFill>
              <a:prstDash val="solid"/>
              <a:round/>
              <a:headEnd type="none" w="med" len="med"/>
              <a:tailEnd type="triangle" w="med" len="med"/>
            </a:ln>
            <a:effectLst/>
          </p:spPr>
        </p:cxnSp>
      </p:grpSp>
      <p:pic>
        <p:nvPicPr>
          <p:cNvPr id="10" name="Picture 2" descr="https://www.cross.ch/images/Fahne-Schweiz-90.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57333" y1="50833" x2="57333" y2="50833"/>
                        <a14:foregroundMark x1="53000" y1="43333" x2="53000" y2="43333"/>
                        <a14:foregroundMark x1="52333" y1="35000" x2="52333" y2="35000"/>
                        <a14:foregroundMark x1="56667" y1="28750" x2="56667" y2="28750"/>
                        <a14:foregroundMark x1="50000" y1="23333" x2="50000" y2="23333"/>
                        <a14:foregroundMark x1="46000" y1="36250" x2="46000" y2="36250"/>
                        <a14:foregroundMark x1="40333" y1="47083" x2="40333" y2="47083"/>
                        <a14:foregroundMark x1="32333" y1="48333" x2="32333" y2="48333"/>
                        <a14:foregroundMark x1="31667" y1="52500" x2="31667" y2="52500"/>
                        <a14:foregroundMark x1="35667" y1="53750" x2="35667" y2="53750"/>
                        <a14:foregroundMark x1="45333" y1="55417" x2="45333" y2="55417"/>
                        <a14:foregroundMark x1="48333" y1="64167" x2="48333" y2="64167"/>
                        <a14:foregroundMark x1="48333" y1="72917" x2="48333" y2="72917"/>
                        <a14:foregroundMark x1="52333" y1="77500" x2="52333" y2="77500"/>
                        <a14:foregroundMark x1="56333" y1="78333" x2="56333" y2="78333"/>
                        <a14:foregroundMark x1="56667" y1="74167" x2="56667" y2="74167"/>
                        <a14:foregroundMark x1="56333" y1="70833" x2="56333" y2="70833"/>
                        <a14:foregroundMark x1="56667" y1="65833" x2="57000" y2="64583"/>
                        <a14:foregroundMark x1="60333" y1="58750" x2="60333" y2="58750"/>
                        <a14:foregroundMark x1="65000" y1="56250" x2="65000" y2="56250"/>
                        <a14:foregroundMark x1="69667" y1="54167" x2="69667" y2="54167"/>
                        <a14:foregroundMark x1="72000" y1="49583" x2="72000" y2="49583"/>
                        <a14:foregroundMark x1="71667" y1="46667" x2="71667" y2="46667"/>
                        <a14:foregroundMark x1="60000" y1="42917" x2="60000" y2="42917"/>
                        <a14:foregroundMark x1="53667" y1="40833" x2="53667" y2="40833"/>
                        <a14:foregroundMark x1="50333" y1="37917" x2="49667" y2="38333"/>
                        <a14:foregroundMark x1="43000" y1="43333" x2="43000" y2="43333"/>
                        <a14:foregroundMark x1="36333" y1="43750" x2="36333" y2="43750"/>
                        <a14:foregroundMark x1="33333" y1="44167" x2="32333" y2="45417"/>
                        <a14:foregroundMark x1="27000" y1="46667" x2="27000" y2="46667"/>
                        <a14:foregroundMark x1="26333" y1="48333" x2="26333" y2="48333"/>
                        <a14:foregroundMark x1="26667" y1="50833" x2="27667" y2="52500"/>
                        <a14:foregroundMark x1="28333" y1="52500" x2="28333" y2="52500"/>
                        <a14:foregroundMark x1="33667" y1="52500" x2="35333" y2="52500"/>
                        <a14:foregroundMark x1="39333" y1="52500" x2="40333" y2="52500"/>
                        <a14:foregroundMark x1="42333" y1="52500" x2="42333" y2="52500"/>
                        <a14:foregroundMark x1="45667" y1="43750" x2="45667" y2="43750"/>
                        <a14:foregroundMark x1="45667" y1="47917" x2="45667" y2="47917"/>
                        <a14:foregroundMark x1="47667" y1="59167" x2="47667" y2="59167"/>
                        <a14:foregroundMark x1="46000" y1="62083" x2="46000" y2="62083"/>
                        <a14:foregroundMark x1="45667" y1="67917" x2="45667" y2="67917"/>
                        <a14:foregroundMark x1="48667" y1="54167" x2="48667" y2="54167"/>
                        <a14:foregroundMark x1="48333" y1="44583" x2="48333" y2="44583"/>
                        <a14:foregroundMark x1="48667" y1="50417" x2="48667" y2="50417"/>
                        <a14:foregroundMark x1="51333" y1="44583" x2="51333" y2="44583"/>
                        <a14:foregroundMark x1="52000" y1="49167" x2="52000" y2="49167"/>
                        <a14:foregroundMark x1="54000" y1="46250" x2="54000" y2="46250"/>
                        <a14:foregroundMark x1="55333" y1="41250" x2="55333" y2="41250"/>
                        <a14:foregroundMark x1="55333" y1="37917" x2="55333" y2="37917"/>
                        <a14:foregroundMark x1="55333" y1="33750" x2="55333" y2="33750"/>
                        <a14:foregroundMark x1="54667" y1="25417" x2="54667" y2="25417"/>
                        <a14:foregroundMark x1="54667" y1="22500" x2="54667" y2="22500"/>
                        <a14:foregroundMark x1="48333" y1="20417" x2="48333" y2="20417"/>
                        <a14:foregroundMark x1="63333" y1="42500" x2="63333" y2="42500"/>
                        <a14:foregroundMark x1="61667" y1="45833" x2="61667" y2="45833"/>
                        <a14:foregroundMark x1="59333" y1="50417" x2="59333" y2="50417"/>
                        <a14:foregroundMark x1="68333" y1="53750" x2="68333" y2="53750"/>
                      </a14:backgroundRemoval>
                    </a14:imgEffect>
                  </a14:imgLayer>
                </a14:imgProps>
              </a:ext>
              <a:ext uri="{28A0092B-C50C-407E-A947-70E740481C1C}">
                <a14:useLocalDpi xmlns:a14="http://schemas.microsoft.com/office/drawing/2010/main" val="0"/>
              </a:ext>
            </a:extLst>
          </a:blip>
          <a:srcRect/>
          <a:stretch>
            <a:fillRect/>
          </a:stretch>
        </p:blipFill>
        <p:spPr bwMode="auto">
          <a:xfrm>
            <a:off x="3491880" y="2602835"/>
            <a:ext cx="492646" cy="394117"/>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3"/>
          <p:cNvSpPr txBox="1"/>
          <p:nvPr/>
        </p:nvSpPr>
        <p:spPr>
          <a:xfrm>
            <a:off x="3563771" y="2990509"/>
            <a:ext cx="792205" cy="276999"/>
          </a:xfrm>
          <a:prstGeom prst="rect">
            <a:avLst/>
          </a:prstGeom>
          <a:noFill/>
        </p:spPr>
        <p:txBody>
          <a:bodyPr wrap="none" rtlCol="0">
            <a:spAutoFit/>
          </a:bodyPr>
          <a:lstStyle/>
          <a:p>
            <a:r>
              <a:rPr lang="de-CH" sz="1200" b="1" dirty="0" smtClean="0">
                <a:solidFill>
                  <a:srgbClr val="FF0000"/>
                </a:solidFill>
              </a:rPr>
              <a:t>Schweiz</a:t>
            </a:r>
            <a:endParaRPr lang="de-CH" sz="1200" b="1" dirty="0">
              <a:solidFill>
                <a:srgbClr val="FF0000"/>
              </a:solidFill>
            </a:endParaRPr>
          </a:p>
        </p:txBody>
      </p:sp>
    </p:spTree>
    <p:extLst>
      <p:ext uri="{BB962C8B-B14F-4D97-AF65-F5344CB8AC3E}">
        <p14:creationId xmlns:p14="http://schemas.microsoft.com/office/powerpoint/2010/main" val="272868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1549" y="4757143"/>
            <a:ext cx="2787650" cy="1548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2"/>
          </p:nvPr>
        </p:nvSpPr>
        <p:spPr/>
        <p:txBody>
          <a:bodyPr/>
          <a:lstStyle/>
          <a:p>
            <a:fld id="{5DCECA37-7FCC-45D4-BAD6-B8760F7664F4}" type="slidenum">
              <a:rPr lang="de-CH" smtClean="0"/>
              <a:pPr/>
              <a:t>16</a:t>
            </a:fld>
            <a:endParaRPr lang="de-CH" sz="1400"/>
          </a:p>
        </p:txBody>
      </p:sp>
      <p:sp>
        <p:nvSpPr>
          <p:cNvPr id="5"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Transformation</a:t>
            </a:r>
            <a:endParaRPr lang="de-CH" altLang="en-US" b="1" dirty="0">
              <a:solidFill>
                <a:srgbClr val="336699"/>
              </a:solidFill>
            </a:endParaRPr>
          </a:p>
        </p:txBody>
      </p:sp>
      <p:sp>
        <p:nvSpPr>
          <p:cNvPr id="6" name="Datumsplatzhalter 3"/>
          <p:cNvSpPr>
            <a:spLocks noGrp="1"/>
          </p:cNvSpPr>
          <p:nvPr>
            <p:ph type="dt" sz="half" idx="10"/>
          </p:nvPr>
        </p:nvSpPr>
        <p:spPr>
          <a:xfrm>
            <a:off x="179710" y="6548438"/>
            <a:ext cx="7920682" cy="264938"/>
          </a:xfrm>
        </p:spPr>
        <p:txBody>
          <a:bodyPr/>
          <a:lstStyle/>
          <a:p>
            <a:pPr marL="0" lvl="1" indent="-381000" eaLnBrk="1" hangingPunct="1">
              <a:lnSpc>
                <a:spcPct val="95000"/>
              </a:lnSpc>
              <a:spcBef>
                <a:spcPct val="20000"/>
              </a:spcBef>
              <a:spcAft>
                <a:spcPct val="10000"/>
              </a:spcAft>
              <a:buClr>
                <a:schemeClr val="hlink"/>
              </a:buClr>
              <a:buSzPct val="85000"/>
            </a:pPr>
            <a:r>
              <a:rPr lang="de-CH" sz="1200" kern="0" dirty="0" smtClean="0">
                <a:solidFill>
                  <a:srgbClr val="333333"/>
                </a:solidFill>
                <a:ea typeface="ヒラギノ角ゴ Pro W3" pitchFamily="-84" charset="-128"/>
              </a:rPr>
              <a:t>WBGU 2011a &amp; b; Leitfaden </a:t>
            </a:r>
            <a:r>
              <a:rPr lang="de-CH" sz="1200" kern="0" dirty="0">
                <a:solidFill>
                  <a:srgbClr val="333333"/>
                </a:solidFill>
                <a:ea typeface="ヒラギノ角ゴ Pro W3" pitchFamily="-84" charset="-128"/>
              </a:rPr>
              <a:t>NE in die Hochschullehre integrieren, </a:t>
            </a:r>
            <a:r>
              <a:rPr lang="de-CH" sz="1200" dirty="0" smtClean="0"/>
              <a:t>Graphik</a:t>
            </a:r>
            <a:r>
              <a:rPr lang="de-CH" sz="1200" dirty="0"/>
              <a:t>: K Herweg</a:t>
            </a:r>
          </a:p>
        </p:txBody>
      </p:sp>
      <p:sp>
        <p:nvSpPr>
          <p:cNvPr id="7" name="Inhaltsplatzhalter 2"/>
          <p:cNvSpPr txBox="1">
            <a:spLocks/>
          </p:cNvSpPr>
          <p:nvPr/>
        </p:nvSpPr>
        <p:spPr>
          <a:xfrm>
            <a:off x="251520" y="1556792"/>
            <a:ext cx="8610600" cy="4776788"/>
          </a:xfrm>
          <a:prstGeom prst="rect">
            <a:avLst/>
          </a:prstGeom>
        </p:spPr>
        <p:txBody>
          <a:bodyPr/>
          <a:lstStyle>
            <a:lvl1pPr marL="419100" indent="-419100" algn="l" rtl="0" eaLnBrk="1" fontAlgn="base" hangingPunct="1">
              <a:lnSpc>
                <a:spcPct val="95000"/>
              </a:lnSpc>
              <a:spcBef>
                <a:spcPct val="20000"/>
              </a:spcBef>
              <a:spcAft>
                <a:spcPct val="0"/>
              </a:spcAft>
              <a:buClr>
                <a:schemeClr val="hlink"/>
              </a:buClr>
              <a:buSzPct val="85000"/>
              <a:buFont typeface="Arial" pitchFamily="39" charset="0"/>
              <a:buChar char="&gt;"/>
              <a:defRPr sz="2200">
                <a:solidFill>
                  <a:srgbClr val="333333"/>
                </a:solidFill>
                <a:latin typeface="+mn-lt"/>
                <a:ea typeface="+mn-ea"/>
                <a:cs typeface="+mn-cs"/>
              </a:defRPr>
            </a:lvl1pPr>
            <a:lvl2pPr marL="838200" indent="-381000" algn="l" rtl="0" eaLnBrk="1" fontAlgn="base" hangingPunct="1">
              <a:lnSpc>
                <a:spcPct val="95000"/>
              </a:lnSpc>
              <a:spcBef>
                <a:spcPct val="20000"/>
              </a:spcBef>
              <a:spcAft>
                <a:spcPct val="0"/>
              </a:spcAft>
              <a:buFont typeface="Arial" pitchFamily="39" charset="0"/>
              <a:buChar char="—"/>
              <a:defRPr sz="2000">
                <a:solidFill>
                  <a:srgbClr val="333333"/>
                </a:solidFill>
                <a:latin typeface="+mn-lt"/>
                <a:ea typeface="ＭＳ Ｐゴシック" pitchFamily="39" charset="-128"/>
              </a:defRPr>
            </a:lvl2pPr>
            <a:lvl3pPr marL="12954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3pPr>
            <a:lvl4pPr marL="17145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4pPr>
            <a:lvl5pPr marL="21336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5pPr>
            <a:lvl6pPr marL="25908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6pPr>
            <a:lvl7pPr marL="30480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7pPr>
            <a:lvl8pPr marL="35052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8pPr>
            <a:lvl9pPr marL="39624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9pPr>
          </a:lstStyle>
          <a:p>
            <a:pPr marL="0" indent="0">
              <a:lnSpc>
                <a:spcPct val="100000"/>
              </a:lnSpc>
              <a:spcBef>
                <a:spcPts val="0"/>
              </a:spcBef>
              <a:spcAft>
                <a:spcPts val="600"/>
              </a:spcAft>
              <a:buNone/>
            </a:pPr>
            <a:r>
              <a:rPr lang="de-CH" sz="1600" dirty="0"/>
              <a:t>Der bislang ausbleibende Erfolg oder Durchbruch bei der Bewältigung globaler Herausforderungen legt nahe, dass ein </a:t>
            </a:r>
            <a:r>
              <a:rPr lang="de-CH" sz="1600" dirty="0" smtClean="0"/>
              <a:t>«weiter </a:t>
            </a:r>
            <a:r>
              <a:rPr lang="de-CH" sz="1600" dirty="0"/>
              <a:t>wie </a:t>
            </a:r>
            <a:r>
              <a:rPr lang="de-CH" sz="1600" dirty="0" smtClean="0"/>
              <a:t>bisher» oder kleinere </a:t>
            </a:r>
            <a:r>
              <a:rPr lang="de-CH" sz="1600" dirty="0"/>
              <a:t>Anpassungen und Verhaltensänderungen nicht zu NE führen </a:t>
            </a:r>
            <a:r>
              <a:rPr lang="de-CH" sz="1600" dirty="0" smtClean="0"/>
              <a:t>werden!</a:t>
            </a:r>
          </a:p>
          <a:p>
            <a:pPr marL="0" indent="0">
              <a:lnSpc>
                <a:spcPct val="100000"/>
              </a:lnSpc>
              <a:spcBef>
                <a:spcPts val="0"/>
              </a:spcBef>
              <a:spcAft>
                <a:spcPts val="600"/>
              </a:spcAft>
              <a:buNone/>
            </a:pPr>
            <a:r>
              <a:rPr lang="de-CH" sz="1600" dirty="0" smtClean="0"/>
              <a:t>Daher </a:t>
            </a:r>
            <a:r>
              <a:rPr lang="de-CH" sz="1600" dirty="0"/>
              <a:t>diskutiert z.B. der </a:t>
            </a:r>
            <a:r>
              <a:rPr lang="de-CH" sz="1600" i="1" dirty="0"/>
              <a:t>Wissenschaftliche Beirat der deutschen Bundesregierung Globale Umweltveränderungen</a:t>
            </a:r>
            <a:r>
              <a:rPr lang="de-CH" sz="1600" dirty="0"/>
              <a:t> (WBGU) einen Gesellschaftsvertrag für eine </a:t>
            </a:r>
            <a:r>
              <a:rPr lang="de-CH" sz="1600" dirty="0" smtClean="0"/>
              <a:t>«</a:t>
            </a:r>
            <a:r>
              <a:rPr lang="de-CH" sz="1600" dirty="0" smtClean="0">
                <a:solidFill>
                  <a:srgbClr val="C00000"/>
                </a:solidFill>
              </a:rPr>
              <a:t>grosse Transformation</a:t>
            </a:r>
            <a:r>
              <a:rPr lang="de-CH" sz="1600" dirty="0" smtClean="0"/>
              <a:t>», </a:t>
            </a:r>
            <a:r>
              <a:rPr lang="de-CH" sz="1600" dirty="0"/>
              <a:t>um sogenannte globale Megatrends wie den Klimawandel, das Unvermögen zur Armutsreduktion, zunehmende Trinkwasserknappheit, usw. </a:t>
            </a:r>
            <a:r>
              <a:rPr lang="de-CH" sz="1600" dirty="0" smtClean="0"/>
              <a:t>anzugehen.</a:t>
            </a:r>
          </a:p>
          <a:p>
            <a:pPr marL="0" indent="0">
              <a:lnSpc>
                <a:spcPct val="100000"/>
              </a:lnSpc>
              <a:spcBef>
                <a:spcPts val="0"/>
              </a:spcBef>
              <a:spcAft>
                <a:spcPts val="600"/>
              </a:spcAft>
              <a:buNone/>
            </a:pPr>
            <a:r>
              <a:rPr lang="de-CH" sz="1600" dirty="0" smtClean="0"/>
              <a:t>Der </a:t>
            </a:r>
            <a:r>
              <a:rPr lang="de-CH" sz="1600" dirty="0"/>
              <a:t>WBGU postuliert die dringende Notwendigkeit </a:t>
            </a:r>
            <a:r>
              <a:rPr lang="de-CH" sz="1600" dirty="0" smtClean="0"/>
              <a:t>von</a:t>
            </a:r>
          </a:p>
          <a:p>
            <a:pPr>
              <a:lnSpc>
                <a:spcPct val="100000"/>
              </a:lnSpc>
              <a:spcBef>
                <a:spcPts val="0"/>
              </a:spcBef>
              <a:spcAft>
                <a:spcPts val="600"/>
              </a:spcAft>
              <a:buClrTx/>
              <a:buFont typeface="Wingdings" panose="05000000000000000000" pitchFamily="2" charset="2"/>
              <a:buChar char="Ø"/>
            </a:pPr>
            <a:r>
              <a:rPr lang="de-CH" sz="1600" dirty="0" smtClean="0"/>
              <a:t>Technologiesprüngen,</a:t>
            </a:r>
          </a:p>
          <a:p>
            <a:pPr>
              <a:lnSpc>
                <a:spcPct val="100000"/>
              </a:lnSpc>
              <a:spcBef>
                <a:spcPts val="0"/>
              </a:spcBef>
              <a:spcAft>
                <a:spcPts val="600"/>
              </a:spcAft>
              <a:buClrTx/>
              <a:buFont typeface="Wingdings" panose="05000000000000000000" pitchFamily="2" charset="2"/>
              <a:buChar char="Ø"/>
            </a:pPr>
            <a:r>
              <a:rPr lang="de-CH" sz="1600" dirty="0" smtClean="0"/>
              <a:t>neuen Wohlfahrtskonzepten,</a:t>
            </a:r>
          </a:p>
          <a:p>
            <a:pPr>
              <a:lnSpc>
                <a:spcPct val="100000"/>
              </a:lnSpc>
              <a:spcBef>
                <a:spcPts val="0"/>
              </a:spcBef>
              <a:spcAft>
                <a:spcPts val="600"/>
              </a:spcAft>
              <a:buClrTx/>
              <a:buFont typeface="Wingdings" panose="05000000000000000000" pitchFamily="2" charset="2"/>
              <a:buChar char="Ø"/>
            </a:pPr>
            <a:r>
              <a:rPr lang="de-CH" sz="1600" dirty="0" smtClean="0"/>
              <a:t>vielseitigen </a:t>
            </a:r>
            <a:r>
              <a:rPr lang="de-CH" sz="1600" dirty="0"/>
              <a:t>sozialen und institutionellen </a:t>
            </a:r>
            <a:r>
              <a:rPr lang="de-CH" sz="1600" dirty="0" smtClean="0"/>
              <a:t>Innovationen</a:t>
            </a:r>
          </a:p>
          <a:p>
            <a:pPr>
              <a:lnSpc>
                <a:spcPct val="100000"/>
              </a:lnSpc>
              <a:spcBef>
                <a:spcPts val="0"/>
              </a:spcBef>
              <a:spcAft>
                <a:spcPts val="600"/>
              </a:spcAft>
              <a:buClrTx/>
              <a:buFont typeface="Wingdings" panose="05000000000000000000" pitchFamily="2" charset="2"/>
              <a:buChar char="Ø"/>
            </a:pPr>
            <a:r>
              <a:rPr lang="de-CH" sz="1600" dirty="0" smtClean="0"/>
              <a:t>und </a:t>
            </a:r>
            <a:r>
              <a:rPr lang="de-CH" sz="1600" dirty="0"/>
              <a:t>einem bislang unerreichten Niveau an internationaler Zusammenarbeit. </a:t>
            </a:r>
          </a:p>
        </p:txBody>
      </p:sp>
    </p:spTree>
    <p:extLst>
      <p:ext uri="{BB962C8B-B14F-4D97-AF65-F5344CB8AC3E}">
        <p14:creationId xmlns:p14="http://schemas.microsoft.com/office/powerpoint/2010/main" val="41082056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49224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pitchFamily="39" charset="0"/>
            </a:endParaRPr>
          </a:p>
        </p:txBody>
      </p:sp>
      <p:pic>
        <p:nvPicPr>
          <p:cNvPr id="18" name="Grafik 17"/>
          <p:cNvPicPr>
            <a:picLocks noChangeAspect="1"/>
          </p:cNvPicPr>
          <p:nvPr/>
        </p:nvPicPr>
        <p:blipFill rotWithShape="1">
          <a:blip r:embed="rId2">
            <a:extLst>
              <a:ext uri="{28A0092B-C50C-407E-A947-70E740481C1C}">
                <a14:useLocalDpi xmlns:a14="http://schemas.microsoft.com/office/drawing/2010/main" val="0"/>
              </a:ext>
            </a:extLst>
          </a:blip>
          <a:srcRect t="-1" r="3404" b="2072"/>
          <a:stretch/>
        </p:blipFill>
        <p:spPr>
          <a:xfrm>
            <a:off x="755576" y="634127"/>
            <a:ext cx="7388552" cy="5243145"/>
          </a:xfrm>
          <a:prstGeom prst="rect">
            <a:avLst/>
          </a:prstGeom>
        </p:spPr>
      </p:pic>
      <p:sp>
        <p:nvSpPr>
          <p:cNvPr id="22" name="Textfeld 21"/>
          <p:cNvSpPr txBox="1"/>
          <p:nvPr/>
        </p:nvSpPr>
        <p:spPr>
          <a:xfrm>
            <a:off x="179512" y="5733256"/>
            <a:ext cx="8856984" cy="738664"/>
          </a:xfrm>
          <a:prstGeom prst="rect">
            <a:avLst/>
          </a:prstGeom>
          <a:solidFill>
            <a:schemeClr val="bg1"/>
          </a:solidFill>
        </p:spPr>
        <p:txBody>
          <a:bodyPr wrap="square" rtlCol="0">
            <a:spAutoFit/>
          </a:bodyPr>
          <a:lstStyle/>
          <a:p>
            <a:r>
              <a:rPr lang="de-CH" sz="1400" dirty="0" smtClean="0">
                <a:solidFill>
                  <a:srgbClr val="336699"/>
                </a:solidFill>
              </a:rPr>
              <a:t>Oft sind es Forschungsresultate, die auf </a:t>
            </a:r>
            <a:r>
              <a:rPr lang="de-CH" sz="1400" dirty="0">
                <a:solidFill>
                  <a:srgbClr val="336699"/>
                </a:solidFill>
              </a:rPr>
              <a:t>massive </a:t>
            </a:r>
            <a:r>
              <a:rPr lang="de-CH" sz="1400" dirty="0" smtClean="0">
                <a:solidFill>
                  <a:srgbClr val="336699"/>
                </a:solidFill>
              </a:rPr>
              <a:t>globale und regionale Probleme aufmerksam machen. Was macht die Wissenschaft mit diesen Erkenntnissen? Überlässt sie es der Politik </a:t>
            </a:r>
            <a:r>
              <a:rPr lang="de-CH" sz="1400" dirty="0">
                <a:solidFill>
                  <a:srgbClr val="336699"/>
                </a:solidFill>
              </a:rPr>
              <a:t>und </a:t>
            </a:r>
            <a:r>
              <a:rPr lang="de-CH" sz="1400" dirty="0" smtClean="0">
                <a:solidFill>
                  <a:srgbClr val="336699"/>
                </a:solidFill>
              </a:rPr>
              <a:t>anderen Akteuren, ihre Ergebnisse zu interpretieren </a:t>
            </a:r>
            <a:r>
              <a:rPr lang="de-CH" sz="1400" dirty="0">
                <a:solidFill>
                  <a:srgbClr val="336699"/>
                </a:solidFill>
              </a:rPr>
              <a:t>und Lösungen zu </a:t>
            </a:r>
            <a:r>
              <a:rPr lang="de-CH" sz="1400" dirty="0" smtClean="0">
                <a:solidFill>
                  <a:srgbClr val="336699"/>
                </a:solidFill>
              </a:rPr>
              <a:t>suchen? Kann sie selbst mehr Verantwortung übernehmen?</a:t>
            </a:r>
            <a:endParaRPr lang="de-CH" sz="1400" dirty="0"/>
          </a:p>
        </p:txBody>
      </p:sp>
      <p:sp>
        <p:nvSpPr>
          <p:cNvPr id="2" name="Foliennummernplatzhalter 1"/>
          <p:cNvSpPr>
            <a:spLocks noGrp="1"/>
          </p:cNvSpPr>
          <p:nvPr>
            <p:ph type="sldNum" sz="quarter" idx="12"/>
          </p:nvPr>
        </p:nvSpPr>
        <p:spPr/>
        <p:txBody>
          <a:bodyPr/>
          <a:lstStyle/>
          <a:p>
            <a:fld id="{5DCECA37-7FCC-45D4-BAD6-B8760F7664F4}" type="slidenum">
              <a:rPr lang="de-CH" smtClean="0"/>
              <a:pPr/>
              <a:t>17</a:t>
            </a:fld>
            <a:endParaRPr lang="de-CH" sz="1400"/>
          </a:p>
        </p:txBody>
      </p:sp>
      <p:pic>
        <p:nvPicPr>
          <p:cNvPr id="6" name="Grafik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4797" y="5262647"/>
            <a:ext cx="337152" cy="470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umsplatzhalter 3"/>
          <p:cNvSpPr>
            <a:spLocks noGrp="1"/>
          </p:cNvSpPr>
          <p:nvPr>
            <p:ph type="dt" sz="half" idx="10"/>
          </p:nvPr>
        </p:nvSpPr>
        <p:spPr>
          <a:xfrm>
            <a:off x="179710" y="6548438"/>
            <a:ext cx="7920682" cy="264938"/>
          </a:xfrm>
        </p:spPr>
        <p:txBody>
          <a:bodyPr/>
          <a:lstStyle/>
          <a:p>
            <a:pPr marL="0" lvl="1" indent="-381000" eaLnBrk="1" hangingPunct="1">
              <a:lnSpc>
                <a:spcPct val="95000"/>
              </a:lnSpc>
              <a:spcBef>
                <a:spcPct val="20000"/>
              </a:spcBef>
              <a:spcAft>
                <a:spcPct val="10000"/>
              </a:spcAft>
              <a:buClr>
                <a:schemeClr val="hlink"/>
              </a:buClr>
              <a:buSzPct val="85000"/>
            </a:pPr>
            <a:r>
              <a:rPr lang="de-CH" sz="1200" kern="0" dirty="0">
                <a:solidFill>
                  <a:srgbClr val="333333"/>
                </a:solidFill>
                <a:ea typeface="ヒラギノ角ゴ Pro W3" pitchFamily="-84" charset="-128"/>
              </a:rPr>
              <a:t>Leitfaden NE in die Hochschullehre </a:t>
            </a:r>
            <a:r>
              <a:rPr lang="de-CH" sz="1200" kern="0" dirty="0" smtClean="0">
                <a:solidFill>
                  <a:srgbClr val="333333"/>
                </a:solidFill>
                <a:ea typeface="ヒラギノ角ゴ Pro W3" pitchFamily="-84" charset="-128"/>
              </a:rPr>
              <a:t>integrieren, </a:t>
            </a:r>
            <a:r>
              <a:rPr lang="de-CH" sz="1200" dirty="0" smtClean="0"/>
              <a:t>Cartoon: </a:t>
            </a:r>
            <a:r>
              <a:rPr lang="de-CH" sz="1200" dirty="0"/>
              <a:t>K Herweg</a:t>
            </a:r>
          </a:p>
          <a:p>
            <a:pPr marL="0" lvl="1" indent="-381000" eaLnBrk="1" hangingPunct="1">
              <a:lnSpc>
                <a:spcPct val="95000"/>
              </a:lnSpc>
              <a:spcBef>
                <a:spcPct val="20000"/>
              </a:spcBef>
              <a:spcAft>
                <a:spcPct val="10000"/>
              </a:spcAft>
              <a:buClr>
                <a:schemeClr val="hlink"/>
              </a:buClr>
              <a:buSzPct val="85000"/>
            </a:pPr>
            <a:endParaRPr lang="de-CH" sz="1200" kern="0" dirty="0">
              <a:solidFill>
                <a:srgbClr val="333333"/>
              </a:solidFill>
              <a:ea typeface="ヒラギノ角ゴ Pro W3" pitchFamily="-84" charset="-128"/>
            </a:endParaRPr>
          </a:p>
        </p:txBody>
      </p:sp>
      <p:sp>
        <p:nvSpPr>
          <p:cNvPr id="8"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Nachhaltige Entwicklung</a:t>
            </a:r>
          </a:p>
          <a:p>
            <a:pPr eaLnBrk="1" hangingPunct="1"/>
            <a:r>
              <a:rPr lang="de-CH" sz="1800" dirty="0" smtClean="0">
                <a:solidFill>
                  <a:srgbClr val="336699"/>
                </a:solidFill>
              </a:rPr>
              <a:t>Welche Rolle kann die Wissenschaft spielen?</a:t>
            </a:r>
            <a:endParaRPr lang="de-CH" altLang="en-US" sz="1800" dirty="0" smtClean="0">
              <a:solidFill>
                <a:srgbClr val="336699"/>
              </a:solidFill>
              <a:cs typeface="Times New Roman" pitchFamily="18" charset="0"/>
            </a:endParaRPr>
          </a:p>
          <a:p>
            <a:pPr eaLnBrk="1" hangingPunct="1"/>
            <a:endParaRPr lang="de-DE" altLang="en-US" sz="1800" dirty="0">
              <a:solidFill>
                <a:srgbClr val="336699"/>
              </a:solidFill>
              <a:cs typeface="Times New Roman" pitchFamily="18" charset="0"/>
            </a:endParaRPr>
          </a:p>
          <a:p>
            <a:pPr eaLnBrk="1" hangingPunct="1"/>
            <a:r>
              <a:rPr lang="de-CH" altLang="en-US" b="1" dirty="0" smtClean="0">
                <a:solidFill>
                  <a:srgbClr val="336699"/>
                </a:solidFill>
                <a:cs typeface="Times New Roman" pitchFamily="18" charset="0"/>
              </a:rPr>
              <a:t> </a:t>
            </a:r>
            <a:endParaRPr lang="de-CH" altLang="en-US" b="1" dirty="0">
              <a:solidFill>
                <a:srgbClr val="336699"/>
              </a:solidFill>
            </a:endParaRPr>
          </a:p>
        </p:txBody>
      </p:sp>
    </p:spTree>
    <p:extLst>
      <p:ext uri="{BB962C8B-B14F-4D97-AF65-F5344CB8AC3E}">
        <p14:creationId xmlns:p14="http://schemas.microsoft.com/office/powerpoint/2010/main" val="27278540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5"/>
          <p:cNvPicPr>
            <a:picLocks noChangeAspect="1"/>
          </p:cNvPicPr>
          <p:nvPr/>
        </p:nvPicPr>
        <p:blipFill rotWithShape="1">
          <a:blip r:embed="rId2">
            <a:extLst>
              <a:ext uri="{28A0092B-C50C-407E-A947-70E740481C1C}">
                <a14:useLocalDpi xmlns:a14="http://schemas.microsoft.com/office/drawing/2010/main" val="0"/>
              </a:ext>
            </a:extLst>
          </a:blip>
          <a:srcRect l="16874" t="8963" r="13447" b="14950"/>
          <a:stretch/>
        </p:blipFill>
        <p:spPr>
          <a:xfrm>
            <a:off x="2496710" y="1484784"/>
            <a:ext cx="4365266" cy="3336534"/>
          </a:xfrm>
          <a:prstGeom prst="rect">
            <a:avLst/>
          </a:prstGeom>
        </p:spPr>
      </p:pic>
      <p:sp>
        <p:nvSpPr>
          <p:cNvPr id="2" name="Slide Number Placeholder 1"/>
          <p:cNvSpPr>
            <a:spLocks noGrp="1"/>
          </p:cNvSpPr>
          <p:nvPr>
            <p:ph type="sldNum" sz="quarter" idx="12"/>
          </p:nvPr>
        </p:nvSpPr>
        <p:spPr/>
        <p:txBody>
          <a:bodyPr/>
          <a:lstStyle/>
          <a:p>
            <a:fld id="{5DCECA37-7FCC-45D4-BAD6-B8760F7664F4}" type="slidenum">
              <a:rPr lang="de-CH" smtClean="0"/>
              <a:pPr/>
              <a:t>18</a:t>
            </a:fld>
            <a:endParaRPr lang="de-CH" sz="1400"/>
          </a:p>
        </p:txBody>
      </p:sp>
      <p:sp>
        <p:nvSpPr>
          <p:cNvPr id="4" name="Rectangle 3"/>
          <p:cNvSpPr/>
          <p:nvPr/>
        </p:nvSpPr>
        <p:spPr>
          <a:xfrm>
            <a:off x="6432605" y="4676943"/>
            <a:ext cx="2430746" cy="369332"/>
          </a:xfrm>
          <a:prstGeom prst="rect">
            <a:avLst/>
          </a:prstGeom>
        </p:spPr>
        <p:txBody>
          <a:bodyPr wrap="square">
            <a:spAutoFit/>
          </a:bodyPr>
          <a:lstStyle/>
          <a:p>
            <a:pPr algn="r"/>
            <a:endParaRPr lang="de-CH" sz="1800" dirty="0"/>
          </a:p>
        </p:txBody>
      </p:sp>
      <p:sp>
        <p:nvSpPr>
          <p:cNvPr id="5" name="Rectangle 4"/>
          <p:cNvSpPr/>
          <p:nvPr/>
        </p:nvSpPr>
        <p:spPr>
          <a:xfrm>
            <a:off x="1619672" y="4666213"/>
            <a:ext cx="2448272" cy="584775"/>
          </a:xfrm>
          <a:prstGeom prst="rect">
            <a:avLst/>
          </a:prstGeom>
        </p:spPr>
        <p:txBody>
          <a:bodyPr wrap="square">
            <a:spAutoFit/>
          </a:bodyPr>
          <a:lstStyle/>
          <a:p>
            <a:r>
              <a:rPr lang="de-CH" sz="1600" dirty="0" smtClean="0">
                <a:solidFill>
                  <a:srgbClr val="C00000"/>
                </a:solidFill>
              </a:rPr>
              <a:t>Klimawandel und Biodiversitätsverluste   </a:t>
            </a:r>
            <a:endParaRPr lang="de-CH" sz="1600" dirty="0">
              <a:solidFill>
                <a:srgbClr val="C00000"/>
              </a:solidFill>
            </a:endParaRPr>
          </a:p>
        </p:txBody>
      </p:sp>
      <p:sp>
        <p:nvSpPr>
          <p:cNvPr id="7" name="Rectangle 6"/>
          <p:cNvSpPr/>
          <p:nvPr/>
        </p:nvSpPr>
        <p:spPr>
          <a:xfrm>
            <a:off x="1828983" y="1580793"/>
            <a:ext cx="2898068" cy="830997"/>
          </a:xfrm>
          <a:prstGeom prst="rect">
            <a:avLst/>
          </a:prstGeom>
        </p:spPr>
        <p:txBody>
          <a:bodyPr wrap="square">
            <a:spAutoFit/>
          </a:bodyPr>
          <a:lstStyle/>
          <a:p>
            <a:r>
              <a:rPr lang="de-CH" sz="1600" dirty="0" smtClean="0">
                <a:solidFill>
                  <a:srgbClr val="C00000"/>
                </a:solidFill>
              </a:rPr>
              <a:t>Soziale</a:t>
            </a:r>
          </a:p>
          <a:p>
            <a:r>
              <a:rPr lang="de-CH" sz="1600" dirty="0" smtClean="0">
                <a:solidFill>
                  <a:srgbClr val="C00000"/>
                </a:solidFill>
              </a:rPr>
              <a:t>Ungerechtigkeiten</a:t>
            </a:r>
          </a:p>
          <a:p>
            <a:r>
              <a:rPr lang="de-CH" sz="1600" dirty="0" smtClean="0">
                <a:solidFill>
                  <a:srgbClr val="C00000"/>
                </a:solidFill>
              </a:rPr>
              <a:t>und Konflikte</a:t>
            </a:r>
            <a:endParaRPr lang="de-CH" sz="1600" dirty="0">
              <a:solidFill>
                <a:srgbClr val="C00000"/>
              </a:solidFill>
            </a:endParaRPr>
          </a:p>
        </p:txBody>
      </p:sp>
      <p:sp>
        <p:nvSpPr>
          <p:cNvPr id="9" name="TextBox 8"/>
          <p:cNvSpPr txBox="1"/>
          <p:nvPr/>
        </p:nvSpPr>
        <p:spPr>
          <a:xfrm>
            <a:off x="6417311" y="3485425"/>
            <a:ext cx="2345007" cy="584775"/>
          </a:xfrm>
          <a:prstGeom prst="rect">
            <a:avLst/>
          </a:prstGeom>
          <a:noFill/>
        </p:spPr>
        <p:txBody>
          <a:bodyPr wrap="square" rtlCol="0">
            <a:spAutoFit/>
          </a:bodyPr>
          <a:lstStyle/>
          <a:p>
            <a:r>
              <a:rPr lang="de-CH" sz="1600" dirty="0" smtClean="0">
                <a:solidFill>
                  <a:srgbClr val="C00000"/>
                </a:solidFill>
              </a:rPr>
              <a:t>Wirtschaftswachstum und Armut</a:t>
            </a:r>
          </a:p>
        </p:txBody>
      </p:sp>
      <p:sp>
        <p:nvSpPr>
          <p:cNvPr id="10"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Forschung zu Nachhaltiger Entwicklung</a:t>
            </a:r>
          </a:p>
          <a:p>
            <a:pPr eaLnBrk="1" hangingPunct="1"/>
            <a:r>
              <a:rPr lang="de-CH" altLang="en-US" sz="1800" dirty="0" smtClean="0">
                <a:solidFill>
                  <a:srgbClr val="336699"/>
                </a:solidFill>
                <a:cs typeface="Times New Roman" pitchFamily="18" charset="0"/>
              </a:rPr>
              <a:t>Eine Chance für die Wissenschaft</a:t>
            </a:r>
            <a:endParaRPr lang="de-CH" altLang="en-US" sz="1800" dirty="0">
              <a:solidFill>
                <a:srgbClr val="336699"/>
              </a:solidFill>
            </a:endParaRPr>
          </a:p>
        </p:txBody>
      </p:sp>
      <p:sp>
        <p:nvSpPr>
          <p:cNvPr id="11" name="Rectangle 6"/>
          <p:cNvSpPr/>
          <p:nvPr/>
        </p:nvSpPr>
        <p:spPr>
          <a:xfrm>
            <a:off x="5580112" y="1772816"/>
            <a:ext cx="2304256" cy="830997"/>
          </a:xfrm>
          <a:prstGeom prst="rect">
            <a:avLst/>
          </a:prstGeom>
        </p:spPr>
        <p:txBody>
          <a:bodyPr wrap="square">
            <a:spAutoFit/>
          </a:bodyPr>
          <a:lstStyle/>
          <a:p>
            <a:r>
              <a:rPr lang="de-CH" sz="1600" dirty="0" smtClean="0">
                <a:solidFill>
                  <a:srgbClr val="008080"/>
                </a:solidFill>
              </a:rPr>
              <a:t>Inter- und intragenerationelle Gerechtigkeit</a:t>
            </a:r>
            <a:endParaRPr lang="de-CH" sz="1600" dirty="0">
              <a:solidFill>
                <a:srgbClr val="008080"/>
              </a:solidFill>
            </a:endParaRPr>
          </a:p>
        </p:txBody>
      </p:sp>
      <p:sp>
        <p:nvSpPr>
          <p:cNvPr id="12" name="Rectangle 6"/>
          <p:cNvSpPr/>
          <p:nvPr/>
        </p:nvSpPr>
        <p:spPr>
          <a:xfrm>
            <a:off x="1344582" y="3243532"/>
            <a:ext cx="2304256" cy="830997"/>
          </a:xfrm>
          <a:prstGeom prst="rect">
            <a:avLst/>
          </a:prstGeom>
        </p:spPr>
        <p:txBody>
          <a:bodyPr wrap="square">
            <a:spAutoFit/>
          </a:bodyPr>
          <a:lstStyle/>
          <a:p>
            <a:r>
              <a:rPr lang="de-CH" sz="1600" dirty="0" smtClean="0">
                <a:solidFill>
                  <a:srgbClr val="008080"/>
                </a:solidFill>
              </a:rPr>
              <a:t>Respektieren ökologischer</a:t>
            </a:r>
          </a:p>
          <a:p>
            <a:r>
              <a:rPr lang="de-CH" sz="1600" dirty="0" smtClean="0">
                <a:solidFill>
                  <a:srgbClr val="008080"/>
                </a:solidFill>
              </a:rPr>
              <a:t>Grenzen</a:t>
            </a:r>
            <a:endParaRPr lang="de-CH" sz="1600" dirty="0">
              <a:solidFill>
                <a:srgbClr val="008080"/>
              </a:solidFill>
            </a:endParaRPr>
          </a:p>
        </p:txBody>
      </p:sp>
      <p:sp>
        <p:nvSpPr>
          <p:cNvPr id="16" name="Rectangle 6"/>
          <p:cNvSpPr/>
          <p:nvPr/>
        </p:nvSpPr>
        <p:spPr>
          <a:xfrm>
            <a:off x="6025324" y="4753887"/>
            <a:ext cx="2772816" cy="584775"/>
          </a:xfrm>
          <a:prstGeom prst="rect">
            <a:avLst/>
          </a:prstGeom>
        </p:spPr>
        <p:txBody>
          <a:bodyPr wrap="square">
            <a:spAutoFit/>
          </a:bodyPr>
          <a:lstStyle/>
          <a:p>
            <a:r>
              <a:rPr lang="de-CH" sz="1600" dirty="0" smtClean="0">
                <a:solidFill>
                  <a:srgbClr val="008080"/>
                </a:solidFill>
              </a:rPr>
              <a:t>Umwelt- und</a:t>
            </a:r>
          </a:p>
          <a:p>
            <a:r>
              <a:rPr lang="de-CH" sz="1600" dirty="0" smtClean="0">
                <a:solidFill>
                  <a:srgbClr val="008080"/>
                </a:solidFill>
              </a:rPr>
              <a:t>sozialverträgliche Wirtschaft </a:t>
            </a:r>
            <a:endParaRPr lang="de-CH" sz="1600" dirty="0">
              <a:solidFill>
                <a:srgbClr val="008080"/>
              </a:solidFill>
            </a:endParaRPr>
          </a:p>
        </p:txBody>
      </p:sp>
      <p:sp>
        <p:nvSpPr>
          <p:cNvPr id="17" name="Datumsplatzhalter 3"/>
          <p:cNvSpPr>
            <a:spLocks noGrp="1"/>
          </p:cNvSpPr>
          <p:nvPr>
            <p:ph type="dt" sz="half" idx="10"/>
          </p:nvPr>
        </p:nvSpPr>
        <p:spPr>
          <a:xfrm>
            <a:off x="179710" y="6548438"/>
            <a:ext cx="7920682" cy="264938"/>
          </a:xfrm>
        </p:spPr>
        <p:txBody>
          <a:bodyPr/>
          <a:lstStyle/>
          <a:p>
            <a:pPr marL="0" lvl="1" indent="-381000" eaLnBrk="1" hangingPunct="1">
              <a:lnSpc>
                <a:spcPct val="95000"/>
              </a:lnSpc>
              <a:spcBef>
                <a:spcPct val="20000"/>
              </a:spcBef>
              <a:spcAft>
                <a:spcPct val="10000"/>
              </a:spcAft>
              <a:buClr>
                <a:schemeClr val="hlink"/>
              </a:buClr>
              <a:buSzPct val="85000"/>
            </a:pPr>
            <a:r>
              <a:rPr lang="de-CH" sz="1200" kern="0" dirty="0">
                <a:solidFill>
                  <a:srgbClr val="333333"/>
                </a:solidFill>
                <a:ea typeface="ヒラギノ角ゴ Pro W3" pitchFamily="-84" charset="-128"/>
              </a:rPr>
              <a:t>Leitfaden NE in die Hochschullehre </a:t>
            </a:r>
            <a:r>
              <a:rPr lang="de-CH" sz="1200" kern="0" dirty="0" smtClean="0">
                <a:solidFill>
                  <a:srgbClr val="333333"/>
                </a:solidFill>
                <a:ea typeface="ヒラギノ角ゴ Pro W3" pitchFamily="-84" charset="-128"/>
              </a:rPr>
              <a:t>integrieren, </a:t>
            </a:r>
            <a:r>
              <a:rPr lang="de-CH" sz="1200" dirty="0" smtClean="0"/>
              <a:t>Graphik</a:t>
            </a:r>
            <a:r>
              <a:rPr lang="de-CH" sz="1200" dirty="0"/>
              <a:t>: K Herweg</a:t>
            </a:r>
          </a:p>
          <a:p>
            <a:pPr marL="0" lvl="1" indent="-381000" eaLnBrk="1" hangingPunct="1">
              <a:lnSpc>
                <a:spcPct val="95000"/>
              </a:lnSpc>
              <a:spcBef>
                <a:spcPct val="20000"/>
              </a:spcBef>
              <a:spcAft>
                <a:spcPct val="10000"/>
              </a:spcAft>
              <a:buClr>
                <a:schemeClr val="hlink"/>
              </a:buClr>
              <a:buSzPct val="85000"/>
            </a:pPr>
            <a:endParaRPr lang="de-CH" sz="1200" kern="0" dirty="0">
              <a:solidFill>
                <a:srgbClr val="333333"/>
              </a:solidFill>
              <a:ea typeface="ヒラギノ角ゴ Pro W3" pitchFamily="-84" charset="-128"/>
            </a:endParaRPr>
          </a:p>
        </p:txBody>
      </p:sp>
      <p:sp>
        <p:nvSpPr>
          <p:cNvPr id="15" name="Rectangle 14"/>
          <p:cNvSpPr/>
          <p:nvPr/>
        </p:nvSpPr>
        <p:spPr>
          <a:xfrm>
            <a:off x="107504" y="5448126"/>
            <a:ext cx="8928992" cy="830997"/>
          </a:xfrm>
          <a:prstGeom prst="rect">
            <a:avLst/>
          </a:prstGeom>
        </p:spPr>
        <p:txBody>
          <a:bodyPr wrap="square">
            <a:spAutoFit/>
          </a:bodyPr>
          <a:lstStyle/>
          <a:p>
            <a:r>
              <a:rPr lang="de-CH" sz="1600" dirty="0"/>
              <a:t>Gesamtheitlich lassen </a:t>
            </a:r>
            <a:r>
              <a:rPr lang="de-CH" sz="1600" dirty="0" smtClean="0"/>
              <a:t>sich globale Phänomene nur </a:t>
            </a:r>
            <a:r>
              <a:rPr lang="de-CH" sz="1600" dirty="0"/>
              <a:t>durch eine Vielzahl von biophysischen und sozioökonomischen Prozessen erklären, die sich wechselseitig beeinflussen und deren Vernetzung und Dynamik durch die zunehmende Globalisierung noch verstärkt werden. </a:t>
            </a:r>
          </a:p>
        </p:txBody>
      </p:sp>
    </p:spTree>
    <p:extLst>
      <p:ext uri="{BB962C8B-B14F-4D97-AF65-F5344CB8AC3E}">
        <p14:creationId xmlns:p14="http://schemas.microsoft.com/office/powerpoint/2010/main" val="30972686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19</a:t>
            </a:fld>
            <a:endParaRPr lang="de-CH" sz="1400"/>
          </a:p>
        </p:txBody>
      </p:sp>
      <p:sp>
        <p:nvSpPr>
          <p:cNvPr id="5"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Forschung für Nachhaltige Entwicklung</a:t>
            </a:r>
          </a:p>
          <a:p>
            <a:pPr eaLnBrk="1" hangingPunct="1"/>
            <a:r>
              <a:rPr lang="de-CH" altLang="en-US" sz="1800" dirty="0" smtClean="0">
                <a:solidFill>
                  <a:srgbClr val="336699"/>
                </a:solidFill>
                <a:cs typeface="Times New Roman" pitchFamily="18" charset="0"/>
              </a:rPr>
              <a:t>Komplexe Gesellschaft-Umwelt-Verflechtungen</a:t>
            </a:r>
            <a:endParaRPr lang="de-CH" altLang="en-US" sz="1800" dirty="0">
              <a:solidFill>
                <a:srgbClr val="336699"/>
              </a:solidFill>
            </a:endParaRPr>
          </a:p>
        </p:txBody>
      </p:sp>
      <p:sp>
        <p:nvSpPr>
          <p:cNvPr id="7" name="Inhaltsplatzhalter 2"/>
          <p:cNvSpPr txBox="1">
            <a:spLocks/>
          </p:cNvSpPr>
          <p:nvPr/>
        </p:nvSpPr>
        <p:spPr>
          <a:xfrm>
            <a:off x="251520" y="1484784"/>
            <a:ext cx="8610600" cy="1008112"/>
          </a:xfrm>
          <a:prstGeom prst="rect">
            <a:avLst/>
          </a:prstGeom>
        </p:spPr>
        <p:txBody>
          <a:bodyPr/>
          <a:lstStyle>
            <a:lvl1pPr marL="419100" indent="-419100" algn="l" rtl="0" eaLnBrk="1" fontAlgn="base" hangingPunct="1">
              <a:lnSpc>
                <a:spcPct val="95000"/>
              </a:lnSpc>
              <a:spcBef>
                <a:spcPct val="20000"/>
              </a:spcBef>
              <a:spcAft>
                <a:spcPct val="0"/>
              </a:spcAft>
              <a:buClr>
                <a:schemeClr val="hlink"/>
              </a:buClr>
              <a:buSzPct val="85000"/>
              <a:buFont typeface="Arial" pitchFamily="39" charset="0"/>
              <a:buChar char="&gt;"/>
              <a:defRPr sz="2200">
                <a:solidFill>
                  <a:srgbClr val="333333"/>
                </a:solidFill>
                <a:latin typeface="+mn-lt"/>
                <a:ea typeface="+mn-ea"/>
                <a:cs typeface="+mn-cs"/>
              </a:defRPr>
            </a:lvl1pPr>
            <a:lvl2pPr marL="838200" indent="-381000" algn="l" rtl="0" eaLnBrk="1" fontAlgn="base" hangingPunct="1">
              <a:lnSpc>
                <a:spcPct val="95000"/>
              </a:lnSpc>
              <a:spcBef>
                <a:spcPct val="20000"/>
              </a:spcBef>
              <a:spcAft>
                <a:spcPct val="0"/>
              </a:spcAft>
              <a:buFont typeface="Arial" pitchFamily="39" charset="0"/>
              <a:buChar char="—"/>
              <a:defRPr sz="2000">
                <a:solidFill>
                  <a:srgbClr val="333333"/>
                </a:solidFill>
                <a:latin typeface="+mn-lt"/>
                <a:ea typeface="ＭＳ Ｐゴシック" pitchFamily="39" charset="-128"/>
              </a:defRPr>
            </a:lvl2pPr>
            <a:lvl3pPr marL="12954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3pPr>
            <a:lvl4pPr marL="17145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4pPr>
            <a:lvl5pPr marL="21336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5pPr>
            <a:lvl6pPr marL="25908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6pPr>
            <a:lvl7pPr marL="30480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7pPr>
            <a:lvl8pPr marL="35052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8pPr>
            <a:lvl9pPr marL="39624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9pPr>
          </a:lstStyle>
          <a:p>
            <a:pPr marL="0" indent="0">
              <a:lnSpc>
                <a:spcPct val="100000"/>
              </a:lnSpc>
              <a:spcBef>
                <a:spcPts val="0"/>
              </a:spcBef>
              <a:spcAft>
                <a:spcPts val="600"/>
              </a:spcAft>
              <a:buClrTx/>
              <a:buNone/>
            </a:pPr>
            <a:r>
              <a:rPr lang="de-CH" sz="1600" dirty="0" smtClean="0"/>
              <a:t>Nachhaltige Entwicklung erfordert den </a:t>
            </a:r>
            <a:r>
              <a:rPr lang="de-CH" sz="1600" dirty="0"/>
              <a:t>Umgang mit </a:t>
            </a:r>
            <a:r>
              <a:rPr lang="de-CH" sz="1600" dirty="0">
                <a:solidFill>
                  <a:srgbClr val="C00000"/>
                </a:solidFill>
              </a:rPr>
              <a:t>komplexen </a:t>
            </a:r>
            <a:r>
              <a:rPr lang="de-CH" sz="1600" dirty="0" smtClean="0">
                <a:solidFill>
                  <a:srgbClr val="C00000"/>
                </a:solidFill>
              </a:rPr>
              <a:t>Gesellschaft–Umwelt–Verflechtungen</a:t>
            </a:r>
            <a:r>
              <a:rPr lang="de-CH" sz="1600" dirty="0" smtClean="0"/>
              <a:t> (sozial-ökologischen Systemen), </a:t>
            </a:r>
            <a:r>
              <a:rPr lang="de-CH" sz="1600" dirty="0"/>
              <a:t>die wir zu verstehen versuchen, während sie sich laufend </a:t>
            </a:r>
            <a:r>
              <a:rPr lang="de-CH" sz="1600" dirty="0" smtClean="0"/>
              <a:t>mit einer </a:t>
            </a:r>
            <a:r>
              <a:rPr lang="de-CH" sz="1600" dirty="0"/>
              <a:t>nie dagewesenen </a:t>
            </a:r>
            <a:r>
              <a:rPr lang="de-CH" sz="1600" dirty="0" smtClean="0">
                <a:solidFill>
                  <a:srgbClr val="C00000"/>
                </a:solidFill>
              </a:rPr>
              <a:t>Dynamik</a:t>
            </a:r>
            <a:r>
              <a:rPr lang="de-CH" sz="1600" dirty="0" smtClean="0"/>
              <a:t> verändern.</a:t>
            </a:r>
          </a:p>
          <a:p>
            <a:pPr marL="0" indent="0">
              <a:lnSpc>
                <a:spcPct val="100000"/>
              </a:lnSpc>
              <a:spcBef>
                <a:spcPts val="0"/>
              </a:spcBef>
              <a:spcAft>
                <a:spcPts val="600"/>
              </a:spcAft>
              <a:buClrTx/>
              <a:buNone/>
            </a:pPr>
            <a:endParaRPr lang="de-CH" sz="1600" dirty="0"/>
          </a:p>
        </p:txBody>
      </p:sp>
      <p:sp>
        <p:nvSpPr>
          <p:cNvPr id="9" name="Datumsplatzhalter 3"/>
          <p:cNvSpPr>
            <a:spLocks noGrp="1"/>
          </p:cNvSpPr>
          <p:nvPr>
            <p:ph type="dt" sz="half" idx="10"/>
          </p:nvPr>
        </p:nvSpPr>
        <p:spPr>
          <a:xfrm>
            <a:off x="179710" y="6548438"/>
            <a:ext cx="7920682" cy="264938"/>
          </a:xfrm>
        </p:spPr>
        <p:txBody>
          <a:bodyPr/>
          <a:lstStyle/>
          <a:p>
            <a:pPr marL="0" lvl="1" indent="-381000" eaLnBrk="1" hangingPunct="1">
              <a:lnSpc>
                <a:spcPct val="95000"/>
              </a:lnSpc>
              <a:spcBef>
                <a:spcPct val="20000"/>
              </a:spcBef>
              <a:spcAft>
                <a:spcPct val="10000"/>
              </a:spcAft>
              <a:buClr>
                <a:schemeClr val="hlink"/>
              </a:buClr>
              <a:buSzPct val="85000"/>
            </a:pPr>
            <a:r>
              <a:rPr lang="de-CH" sz="1200" kern="0" dirty="0">
                <a:solidFill>
                  <a:srgbClr val="333333"/>
                </a:solidFill>
                <a:ea typeface="ヒラギノ角ゴ Pro W3" pitchFamily="-84" charset="-128"/>
              </a:rPr>
              <a:t>Leitfaden NE in die Hochschullehre </a:t>
            </a:r>
            <a:r>
              <a:rPr lang="de-CH" sz="1200" kern="0" dirty="0" smtClean="0">
                <a:solidFill>
                  <a:srgbClr val="333333"/>
                </a:solidFill>
                <a:ea typeface="ヒラギノ角ゴ Pro W3" pitchFamily="-84" charset="-128"/>
              </a:rPr>
              <a:t>integrieren, </a:t>
            </a:r>
            <a:r>
              <a:rPr lang="de-CH" sz="1200" dirty="0" err="1" smtClean="0"/>
              <a:t>Photos</a:t>
            </a:r>
            <a:r>
              <a:rPr lang="de-CH" sz="1200" dirty="0" smtClean="0"/>
              <a:t>: </a:t>
            </a:r>
            <a:r>
              <a:rPr lang="de-CH" sz="1200" dirty="0"/>
              <a:t>K Herweg</a:t>
            </a:r>
          </a:p>
          <a:p>
            <a:pPr marL="0" lvl="1" indent="-381000" eaLnBrk="1" hangingPunct="1">
              <a:lnSpc>
                <a:spcPct val="95000"/>
              </a:lnSpc>
              <a:spcBef>
                <a:spcPct val="20000"/>
              </a:spcBef>
              <a:spcAft>
                <a:spcPct val="10000"/>
              </a:spcAft>
              <a:buClr>
                <a:schemeClr val="hlink"/>
              </a:buClr>
              <a:buSzPct val="85000"/>
            </a:pPr>
            <a:endParaRPr lang="de-CH" sz="1200" kern="0" dirty="0">
              <a:solidFill>
                <a:srgbClr val="333333"/>
              </a:solidFill>
              <a:ea typeface="ヒラギノ角ゴ Pro W3" pitchFamily="-84" charset="-128"/>
            </a:endParaRPr>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b="388"/>
          <a:stretch>
            <a:fillRect/>
          </a:stretch>
        </p:blipFill>
        <p:spPr bwMode="auto">
          <a:xfrm>
            <a:off x="349343" y="3356706"/>
            <a:ext cx="4254585" cy="3169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928" y="3356992"/>
            <a:ext cx="4216544" cy="316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hteck 15"/>
          <p:cNvSpPr/>
          <p:nvPr/>
        </p:nvSpPr>
        <p:spPr>
          <a:xfrm>
            <a:off x="251520" y="2348880"/>
            <a:ext cx="8610600" cy="1246495"/>
          </a:xfrm>
          <a:prstGeom prst="rect">
            <a:avLst/>
          </a:prstGeom>
        </p:spPr>
        <p:txBody>
          <a:bodyPr wrap="square">
            <a:spAutoFit/>
          </a:bodyPr>
          <a:lstStyle/>
          <a:p>
            <a:pPr>
              <a:spcBef>
                <a:spcPts val="0"/>
              </a:spcBef>
              <a:spcAft>
                <a:spcPts val="600"/>
              </a:spcAft>
            </a:pPr>
            <a:r>
              <a:rPr lang="de-CH" sz="1400" dirty="0" smtClean="0"/>
              <a:t>Beispiel: Intensive Nutzung und Degradierung natürlicher Ressourcen im Hochland von Äthiopien, die</a:t>
            </a:r>
            <a:r>
              <a:rPr lang="de-CH" sz="1400" dirty="0" smtClean="0">
                <a:solidFill>
                  <a:srgbClr val="000000"/>
                </a:solidFill>
              </a:rPr>
              <a:t> Lebensgrundlage </a:t>
            </a:r>
            <a:r>
              <a:rPr lang="de-CH" sz="1400" dirty="0">
                <a:solidFill>
                  <a:srgbClr val="000000"/>
                </a:solidFill>
              </a:rPr>
              <a:t>für 80% der </a:t>
            </a:r>
            <a:r>
              <a:rPr lang="de-CH" sz="1400" dirty="0" smtClean="0">
                <a:solidFill>
                  <a:srgbClr val="000000"/>
                </a:solidFill>
              </a:rPr>
              <a:t>Bevölkerung sind. </a:t>
            </a:r>
            <a:r>
              <a:rPr lang="de-CH" sz="1400" dirty="0" smtClean="0"/>
              <a:t>Ressourcenschutzmassnahmen </a:t>
            </a:r>
            <a:r>
              <a:rPr lang="de-CH" sz="1400" dirty="0"/>
              <a:t>müssen gleichzeitig </a:t>
            </a:r>
            <a:r>
              <a:rPr lang="de-CH" sz="1400" dirty="0" smtClean="0"/>
              <a:t>umweltverträglich</a:t>
            </a:r>
            <a:r>
              <a:rPr lang="de-CH" sz="1400" dirty="0"/>
              <a:t>, </a:t>
            </a:r>
            <a:r>
              <a:rPr lang="de-CH" sz="1400" dirty="0" smtClean="0"/>
              <a:t>wirtschaftlich </a:t>
            </a:r>
            <a:r>
              <a:rPr lang="de-CH" sz="1400" dirty="0"/>
              <a:t>und sozialverträglich sein. </a:t>
            </a:r>
            <a:r>
              <a:rPr lang="de-CH" sz="1400" dirty="0" smtClean="0"/>
              <a:t>Die Erforschung solch komplexer Gesellschaft-Umwelt-Verflechtungen erfordert entsprechend disziplinübergreifende Ansätze, Konzepte und Methoden.</a:t>
            </a:r>
            <a:endParaRPr lang="de-CH" sz="1400" dirty="0"/>
          </a:p>
          <a:p>
            <a:pPr marL="0" indent="0">
              <a:lnSpc>
                <a:spcPct val="100000"/>
              </a:lnSpc>
              <a:spcBef>
                <a:spcPts val="0"/>
              </a:spcBef>
              <a:spcAft>
                <a:spcPts val="600"/>
              </a:spcAft>
              <a:buClrTx/>
              <a:buNone/>
            </a:pPr>
            <a:endParaRPr lang="de-CH" sz="1400" dirty="0"/>
          </a:p>
        </p:txBody>
      </p:sp>
    </p:spTree>
    <p:extLst>
      <p:ext uri="{BB962C8B-B14F-4D97-AF65-F5344CB8AC3E}">
        <p14:creationId xmlns:p14="http://schemas.microsoft.com/office/powerpoint/2010/main" val="9747763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2</a:t>
            </a:fld>
            <a:endParaRPr lang="de-CH" sz="1400"/>
          </a:p>
        </p:txBody>
      </p:sp>
      <p:sp>
        <p:nvSpPr>
          <p:cNvPr id="5"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Nachhaltige Entwicklung – Definition</a:t>
            </a:r>
          </a:p>
          <a:p>
            <a:pPr eaLnBrk="1" hangingPunct="1"/>
            <a:endParaRPr lang="de-DE" altLang="en-US" sz="1800" dirty="0">
              <a:solidFill>
                <a:srgbClr val="336699"/>
              </a:solidFill>
              <a:cs typeface="Times New Roman" pitchFamily="18" charset="0"/>
            </a:endParaRPr>
          </a:p>
          <a:p>
            <a:pPr eaLnBrk="1" hangingPunct="1"/>
            <a:r>
              <a:rPr lang="de-CH" altLang="en-US" b="1" dirty="0" smtClean="0">
                <a:solidFill>
                  <a:srgbClr val="336699"/>
                </a:solidFill>
                <a:cs typeface="Times New Roman" pitchFamily="18" charset="0"/>
              </a:rPr>
              <a:t> </a:t>
            </a:r>
            <a:endParaRPr lang="de-CH" altLang="en-US" b="1" dirty="0">
              <a:solidFill>
                <a:srgbClr val="336699"/>
              </a:solidFill>
            </a:endParaRPr>
          </a:p>
        </p:txBody>
      </p:sp>
      <p:sp>
        <p:nvSpPr>
          <p:cNvPr id="4" name="Inhaltsplatzhalter 2"/>
          <p:cNvSpPr txBox="1">
            <a:spLocks/>
          </p:cNvSpPr>
          <p:nvPr/>
        </p:nvSpPr>
        <p:spPr>
          <a:xfrm>
            <a:off x="281880" y="1628800"/>
            <a:ext cx="8610600" cy="2904728"/>
          </a:xfrm>
          <a:prstGeom prst="rect">
            <a:avLst/>
          </a:prstGeom>
        </p:spPr>
        <p:txBody>
          <a:bodyPr/>
          <a:lstStyle>
            <a:lvl1pPr marL="419100" indent="-419100" algn="l" rtl="0" eaLnBrk="1" fontAlgn="base" hangingPunct="1">
              <a:lnSpc>
                <a:spcPct val="95000"/>
              </a:lnSpc>
              <a:spcBef>
                <a:spcPct val="20000"/>
              </a:spcBef>
              <a:spcAft>
                <a:spcPct val="0"/>
              </a:spcAft>
              <a:buClr>
                <a:schemeClr val="hlink"/>
              </a:buClr>
              <a:buSzPct val="85000"/>
              <a:buFont typeface="Arial" pitchFamily="39" charset="0"/>
              <a:buChar char="&gt;"/>
              <a:defRPr sz="2200">
                <a:solidFill>
                  <a:srgbClr val="333333"/>
                </a:solidFill>
                <a:latin typeface="+mn-lt"/>
                <a:ea typeface="+mn-ea"/>
                <a:cs typeface="+mn-cs"/>
              </a:defRPr>
            </a:lvl1pPr>
            <a:lvl2pPr marL="838200" indent="-381000" algn="l" rtl="0" eaLnBrk="1" fontAlgn="base" hangingPunct="1">
              <a:lnSpc>
                <a:spcPct val="95000"/>
              </a:lnSpc>
              <a:spcBef>
                <a:spcPct val="20000"/>
              </a:spcBef>
              <a:spcAft>
                <a:spcPct val="0"/>
              </a:spcAft>
              <a:buFont typeface="Arial" pitchFamily="39" charset="0"/>
              <a:buChar char="—"/>
              <a:defRPr sz="2000">
                <a:solidFill>
                  <a:srgbClr val="333333"/>
                </a:solidFill>
                <a:latin typeface="+mn-lt"/>
                <a:ea typeface="ＭＳ Ｐゴシック" pitchFamily="39" charset="-128"/>
              </a:defRPr>
            </a:lvl2pPr>
            <a:lvl3pPr marL="12954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3pPr>
            <a:lvl4pPr marL="17145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4pPr>
            <a:lvl5pPr marL="21336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5pPr>
            <a:lvl6pPr marL="25908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6pPr>
            <a:lvl7pPr marL="30480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7pPr>
            <a:lvl8pPr marL="35052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8pPr>
            <a:lvl9pPr marL="39624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9pPr>
          </a:lstStyle>
          <a:p>
            <a:pPr marL="0" indent="0">
              <a:lnSpc>
                <a:spcPct val="100000"/>
              </a:lnSpc>
              <a:spcBef>
                <a:spcPts val="0"/>
              </a:spcBef>
              <a:spcAft>
                <a:spcPts val="1500"/>
              </a:spcAft>
              <a:buNone/>
            </a:pPr>
            <a:r>
              <a:rPr lang="de-DE" b="1" kern="0" dirty="0" smtClean="0">
                <a:solidFill>
                  <a:srgbClr val="C00000"/>
                </a:solidFill>
                <a:cs typeface="Tahoma" pitchFamily="34" charset="0"/>
              </a:rPr>
              <a:t>«</a:t>
            </a:r>
            <a:r>
              <a:rPr lang="de-CH" b="1" kern="0" dirty="0" smtClean="0">
                <a:solidFill>
                  <a:srgbClr val="C00000"/>
                </a:solidFill>
                <a:cs typeface="Tahoma" pitchFamily="34" charset="0"/>
              </a:rPr>
              <a:t>Nachhaltige Entwicklung ist eine Entwicklung, welche die Bedürfnisse gegenwärtiger Generationen befriedigt, ohne zu riskieren, dass künftige Generationen ihre Bedürfnisse nicht befriedigen können.»</a:t>
            </a:r>
          </a:p>
          <a:p>
            <a:pPr marL="0" indent="0">
              <a:lnSpc>
                <a:spcPct val="100000"/>
              </a:lnSpc>
              <a:spcBef>
                <a:spcPts val="0"/>
              </a:spcBef>
              <a:spcAft>
                <a:spcPts val="0"/>
              </a:spcAft>
              <a:buNone/>
            </a:pPr>
            <a:r>
              <a:rPr lang="de-CH" sz="1600" kern="0" dirty="0" smtClean="0">
                <a:cs typeface="Tahoma" pitchFamily="34" charset="0"/>
              </a:rPr>
              <a:t>Definition der World </a:t>
            </a:r>
            <a:r>
              <a:rPr lang="de-CH" sz="1600" kern="0" dirty="0" err="1" smtClean="0">
                <a:cs typeface="Tahoma" pitchFamily="34" charset="0"/>
              </a:rPr>
              <a:t>Commission</a:t>
            </a:r>
            <a:r>
              <a:rPr lang="de-CH" sz="1600" kern="0" dirty="0" smtClean="0">
                <a:cs typeface="Tahoma" pitchFamily="34" charset="0"/>
              </a:rPr>
              <a:t> on Environment </a:t>
            </a:r>
            <a:r>
              <a:rPr lang="de-CH" sz="1600" kern="0" dirty="0" err="1" smtClean="0">
                <a:cs typeface="Tahoma" pitchFamily="34" charset="0"/>
              </a:rPr>
              <a:t>and</a:t>
            </a:r>
            <a:r>
              <a:rPr lang="de-CH" sz="1600" kern="0" dirty="0" smtClean="0">
                <a:cs typeface="Tahoma" pitchFamily="34" charset="0"/>
              </a:rPr>
              <a:t> Development (WCED) 1987</a:t>
            </a:r>
          </a:p>
          <a:p>
            <a:pPr marL="0" indent="0">
              <a:lnSpc>
                <a:spcPct val="100000"/>
              </a:lnSpc>
              <a:spcBef>
                <a:spcPts val="0"/>
              </a:spcBef>
              <a:spcAft>
                <a:spcPts val="0"/>
              </a:spcAft>
              <a:buNone/>
            </a:pPr>
            <a:r>
              <a:rPr lang="de-CH" sz="1600" kern="0" dirty="0" smtClean="0"/>
              <a:t>Bericht </a:t>
            </a:r>
            <a:r>
              <a:rPr lang="en-GB" sz="1600" i="1" kern="0" dirty="0"/>
              <a:t>Our Common Future </a:t>
            </a:r>
            <a:r>
              <a:rPr lang="de-CH" sz="1600" kern="0" dirty="0" smtClean="0"/>
              <a:t>(«Brundtland-Bericht»)</a:t>
            </a:r>
            <a:endParaRPr lang="de-CH" sz="1600" kern="0" dirty="0"/>
          </a:p>
          <a:p>
            <a:pPr marL="0" indent="0">
              <a:lnSpc>
                <a:spcPct val="100000"/>
              </a:lnSpc>
              <a:spcBef>
                <a:spcPts val="0"/>
              </a:spcBef>
              <a:spcAft>
                <a:spcPts val="0"/>
              </a:spcAft>
              <a:buNone/>
            </a:pPr>
            <a:endParaRPr lang="de-CH" b="1" kern="0" dirty="0">
              <a:solidFill>
                <a:srgbClr val="C00000"/>
              </a:solidFill>
              <a:cs typeface="Tahoma" pitchFamily="34" charset="0"/>
            </a:endParaRPr>
          </a:p>
          <a:p>
            <a:pPr marL="0" indent="0">
              <a:lnSpc>
                <a:spcPct val="100000"/>
              </a:lnSpc>
              <a:spcBef>
                <a:spcPts val="0"/>
              </a:spcBef>
              <a:spcAft>
                <a:spcPts val="1500"/>
              </a:spcAft>
              <a:buNone/>
            </a:pPr>
            <a:endParaRPr lang="de-CH" b="1" kern="0" dirty="0">
              <a:solidFill>
                <a:srgbClr val="C00000"/>
              </a:solidFill>
              <a:cs typeface="Tahoma" pitchFamily="34" charset="0"/>
            </a:endParaRPr>
          </a:p>
        </p:txBody>
      </p:sp>
      <p:sp>
        <p:nvSpPr>
          <p:cNvPr id="6" name="Datumsplatzhalter 3"/>
          <p:cNvSpPr>
            <a:spLocks noGrp="1"/>
          </p:cNvSpPr>
          <p:nvPr>
            <p:ph type="dt" sz="half" idx="10"/>
          </p:nvPr>
        </p:nvSpPr>
        <p:spPr>
          <a:xfrm>
            <a:off x="179710" y="6548438"/>
            <a:ext cx="7920682" cy="264938"/>
          </a:xfrm>
        </p:spPr>
        <p:txBody>
          <a:bodyPr/>
          <a:lstStyle/>
          <a:p>
            <a:r>
              <a:rPr lang="de-DE" dirty="0" smtClean="0"/>
              <a:t>Thomas Hammer</a:t>
            </a:r>
            <a:r>
              <a:rPr lang="de-DE" dirty="0"/>
              <a:t>, </a:t>
            </a:r>
            <a:r>
              <a:rPr lang="de-DE" dirty="0" smtClean="0"/>
              <a:t>CDE Universität Bern, </a:t>
            </a:r>
            <a:r>
              <a:rPr lang="de-DE" dirty="0" err="1" smtClean="0"/>
              <a:t>MSc</a:t>
            </a:r>
            <a:r>
              <a:rPr lang="de-DE" dirty="0" smtClean="0"/>
              <a:t> Mi NE </a:t>
            </a:r>
            <a:endParaRPr lang="de-CH" dirty="0">
              <a:solidFill>
                <a:schemeClr val="tx1"/>
              </a:solidFill>
            </a:endParaRPr>
          </a:p>
        </p:txBody>
      </p:sp>
      <p:pic>
        <p:nvPicPr>
          <p:cNvPr id="1026" name="Picture 2" descr="https://upload.wikimedia.org/wikipedia/en/a/aa/Our_Common_Future_book_cove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1738" y="4149080"/>
            <a:ext cx="1574517" cy="2327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691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8144" y="3517847"/>
            <a:ext cx="2970731" cy="2871486"/>
          </a:xfrm>
          <a:prstGeom prst="rect">
            <a:avLst/>
          </a:prstGeom>
        </p:spPr>
      </p:pic>
      <p:sp>
        <p:nvSpPr>
          <p:cNvPr id="2" name="Foliennummernplatzhalter 1"/>
          <p:cNvSpPr>
            <a:spLocks noGrp="1"/>
          </p:cNvSpPr>
          <p:nvPr>
            <p:ph type="sldNum" sz="quarter" idx="12"/>
          </p:nvPr>
        </p:nvSpPr>
        <p:spPr/>
        <p:txBody>
          <a:bodyPr/>
          <a:lstStyle/>
          <a:p>
            <a:fld id="{5DCECA37-7FCC-45D4-BAD6-B8760F7664F4}" type="slidenum">
              <a:rPr lang="de-CH" smtClean="0"/>
              <a:pPr/>
              <a:t>20</a:t>
            </a:fld>
            <a:endParaRPr lang="de-CH" sz="1400"/>
          </a:p>
        </p:txBody>
      </p:sp>
      <p:sp>
        <p:nvSpPr>
          <p:cNvPr id="5"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Forschung </a:t>
            </a:r>
            <a:r>
              <a:rPr lang="de-CH" altLang="en-US" b="1" i="1" dirty="0" smtClean="0">
                <a:solidFill>
                  <a:srgbClr val="336699"/>
                </a:solidFill>
                <a:cs typeface="Times New Roman" pitchFamily="18" charset="0"/>
              </a:rPr>
              <a:t>für</a:t>
            </a:r>
            <a:r>
              <a:rPr lang="de-CH" altLang="en-US" b="1" dirty="0" smtClean="0">
                <a:solidFill>
                  <a:srgbClr val="336699"/>
                </a:solidFill>
                <a:cs typeface="Times New Roman" pitchFamily="18" charset="0"/>
              </a:rPr>
              <a:t> Nachhaltige Entwicklung</a:t>
            </a:r>
          </a:p>
          <a:p>
            <a:pPr eaLnBrk="1" hangingPunct="1"/>
            <a:r>
              <a:rPr lang="de-CH" altLang="en-US" sz="1800" dirty="0" smtClean="0">
                <a:solidFill>
                  <a:srgbClr val="336699"/>
                </a:solidFill>
                <a:cs typeface="Times New Roman" pitchFamily="18" charset="0"/>
              </a:rPr>
              <a:t>Transformative Forschung</a:t>
            </a:r>
            <a:endParaRPr lang="de-CH" altLang="en-US" sz="1800" dirty="0">
              <a:solidFill>
                <a:srgbClr val="336699"/>
              </a:solidFill>
            </a:endParaRPr>
          </a:p>
        </p:txBody>
      </p:sp>
      <p:sp>
        <p:nvSpPr>
          <p:cNvPr id="7" name="Inhaltsplatzhalter 2"/>
          <p:cNvSpPr txBox="1">
            <a:spLocks/>
          </p:cNvSpPr>
          <p:nvPr/>
        </p:nvSpPr>
        <p:spPr>
          <a:xfrm>
            <a:off x="251520" y="1484784"/>
            <a:ext cx="8610600" cy="4776788"/>
          </a:xfrm>
          <a:prstGeom prst="rect">
            <a:avLst/>
          </a:prstGeom>
        </p:spPr>
        <p:txBody>
          <a:bodyPr/>
          <a:lstStyle>
            <a:lvl1pPr marL="419100" indent="-419100" algn="l" rtl="0" eaLnBrk="1" fontAlgn="base" hangingPunct="1">
              <a:lnSpc>
                <a:spcPct val="95000"/>
              </a:lnSpc>
              <a:spcBef>
                <a:spcPct val="20000"/>
              </a:spcBef>
              <a:spcAft>
                <a:spcPct val="0"/>
              </a:spcAft>
              <a:buClr>
                <a:schemeClr val="hlink"/>
              </a:buClr>
              <a:buSzPct val="85000"/>
              <a:buFont typeface="Arial" pitchFamily="39" charset="0"/>
              <a:buChar char="&gt;"/>
              <a:defRPr sz="2200">
                <a:solidFill>
                  <a:srgbClr val="333333"/>
                </a:solidFill>
                <a:latin typeface="+mn-lt"/>
                <a:ea typeface="+mn-ea"/>
                <a:cs typeface="+mn-cs"/>
              </a:defRPr>
            </a:lvl1pPr>
            <a:lvl2pPr marL="838200" indent="-381000" algn="l" rtl="0" eaLnBrk="1" fontAlgn="base" hangingPunct="1">
              <a:lnSpc>
                <a:spcPct val="95000"/>
              </a:lnSpc>
              <a:spcBef>
                <a:spcPct val="20000"/>
              </a:spcBef>
              <a:spcAft>
                <a:spcPct val="0"/>
              </a:spcAft>
              <a:buFont typeface="Arial" pitchFamily="39" charset="0"/>
              <a:buChar char="—"/>
              <a:defRPr sz="2000">
                <a:solidFill>
                  <a:srgbClr val="333333"/>
                </a:solidFill>
                <a:latin typeface="+mn-lt"/>
                <a:ea typeface="ＭＳ Ｐゴシック" pitchFamily="39" charset="-128"/>
              </a:defRPr>
            </a:lvl2pPr>
            <a:lvl3pPr marL="12954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3pPr>
            <a:lvl4pPr marL="17145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4pPr>
            <a:lvl5pPr marL="21336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5pPr>
            <a:lvl6pPr marL="25908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6pPr>
            <a:lvl7pPr marL="30480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7pPr>
            <a:lvl8pPr marL="35052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8pPr>
            <a:lvl9pPr marL="39624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9pPr>
          </a:lstStyle>
          <a:p>
            <a:pPr>
              <a:lnSpc>
                <a:spcPct val="100000"/>
              </a:lnSpc>
              <a:spcBef>
                <a:spcPts val="0"/>
              </a:spcBef>
              <a:spcAft>
                <a:spcPts val="600"/>
              </a:spcAft>
              <a:buClrTx/>
              <a:buFont typeface="Wingdings" panose="05000000000000000000" pitchFamily="2" charset="2"/>
              <a:buChar char="Ø"/>
            </a:pPr>
            <a:r>
              <a:rPr lang="de-CH" sz="1500" dirty="0" smtClean="0"/>
              <a:t>Zur Erforschung </a:t>
            </a:r>
            <a:r>
              <a:rPr lang="de-CH" sz="1500" dirty="0" smtClean="0">
                <a:solidFill>
                  <a:srgbClr val="C00000"/>
                </a:solidFill>
              </a:rPr>
              <a:t>komplexer Gesellschaft–Umwelt–Verflechtungen</a:t>
            </a:r>
            <a:r>
              <a:rPr lang="de-CH" sz="1500" dirty="0" smtClean="0"/>
              <a:t> (sozial-ökologische Systeme) ist eine </a:t>
            </a:r>
            <a:r>
              <a:rPr lang="de-CH" sz="1500" dirty="0" smtClean="0">
                <a:solidFill>
                  <a:srgbClr val="C00000"/>
                </a:solidFill>
              </a:rPr>
              <a:t>interdisziplinäre </a:t>
            </a:r>
            <a:r>
              <a:rPr lang="de-CH" sz="1500" dirty="0">
                <a:solidFill>
                  <a:srgbClr val="C00000"/>
                </a:solidFill>
              </a:rPr>
              <a:t>Zusammenarbeit </a:t>
            </a:r>
            <a:r>
              <a:rPr lang="de-CH" sz="1500" dirty="0"/>
              <a:t>zwischen verschiedenen Wissenschaftsdisziplinen von grundlegender </a:t>
            </a:r>
            <a:r>
              <a:rPr lang="de-CH" sz="1500" dirty="0" smtClean="0"/>
              <a:t>Bedeutung.</a:t>
            </a:r>
          </a:p>
          <a:p>
            <a:pPr>
              <a:lnSpc>
                <a:spcPct val="100000"/>
              </a:lnSpc>
              <a:spcBef>
                <a:spcPts val="0"/>
              </a:spcBef>
              <a:spcAft>
                <a:spcPts val="600"/>
              </a:spcAft>
              <a:buClrTx/>
              <a:buFont typeface="Wingdings" panose="05000000000000000000" pitchFamily="2" charset="2"/>
              <a:buChar char="Ø"/>
            </a:pPr>
            <a:r>
              <a:rPr lang="de-CH" sz="1500" dirty="0" smtClean="0"/>
              <a:t>Zusätzlich erfordert NE die </a:t>
            </a:r>
            <a:r>
              <a:rPr lang="de-CH" sz="1500" dirty="0" smtClean="0">
                <a:solidFill>
                  <a:srgbClr val="C00000"/>
                </a:solidFill>
              </a:rPr>
              <a:t>Handlungsorientierung</a:t>
            </a:r>
            <a:r>
              <a:rPr lang="de-CH" sz="1500" dirty="0" smtClean="0"/>
              <a:t> eines Teils der Forschung </a:t>
            </a:r>
            <a:r>
              <a:rPr lang="de-CH" sz="1500" dirty="0"/>
              <a:t>und damit einen </a:t>
            </a:r>
            <a:r>
              <a:rPr lang="de-CH" sz="1500" dirty="0">
                <a:solidFill>
                  <a:srgbClr val="C00000"/>
                </a:solidFill>
              </a:rPr>
              <a:t>transdisziplinären Ansatz</a:t>
            </a:r>
            <a:r>
              <a:rPr lang="de-CH" sz="1500" dirty="0"/>
              <a:t>, d.h. eine enge Zusammenarbeit zwischen Wissenschaft und Gesellschaft.</a:t>
            </a:r>
          </a:p>
          <a:p>
            <a:pPr>
              <a:lnSpc>
                <a:spcPct val="100000"/>
              </a:lnSpc>
              <a:spcBef>
                <a:spcPts val="0"/>
              </a:spcBef>
              <a:spcAft>
                <a:spcPts val="600"/>
              </a:spcAft>
              <a:buClrTx/>
              <a:buFont typeface="Wingdings" panose="05000000000000000000" pitchFamily="2" charset="2"/>
              <a:buChar char="Ø"/>
            </a:pPr>
            <a:r>
              <a:rPr lang="de-CH" sz="1500" dirty="0"/>
              <a:t>Die Basis jeder inter- und transdisziplinären </a:t>
            </a:r>
            <a:r>
              <a:rPr lang="de-CH" sz="1500" dirty="0" smtClean="0"/>
              <a:t>Zusammenarbeit ist aber eine fundierte </a:t>
            </a:r>
            <a:r>
              <a:rPr lang="de-CH" sz="1500" dirty="0">
                <a:solidFill>
                  <a:srgbClr val="C00000"/>
                </a:solidFill>
              </a:rPr>
              <a:t>disziplinäre </a:t>
            </a:r>
            <a:r>
              <a:rPr lang="de-CH" sz="1500" dirty="0" smtClean="0">
                <a:solidFill>
                  <a:srgbClr val="C00000"/>
                </a:solidFill>
              </a:rPr>
              <a:t>Ausbildung</a:t>
            </a:r>
            <a:r>
              <a:rPr lang="de-CH" sz="1500" dirty="0" smtClean="0"/>
              <a:t>. Damit diese für NE relevant ist oder wird, müssen </a:t>
            </a:r>
            <a:r>
              <a:rPr lang="de-CH" sz="1500" dirty="0" smtClean="0">
                <a:solidFill>
                  <a:schemeClr val="tx1"/>
                </a:solidFill>
              </a:rPr>
              <a:t>zunächst </a:t>
            </a:r>
            <a:r>
              <a:rPr lang="de-CH" sz="1500" dirty="0" smtClean="0"/>
              <a:t>die </a:t>
            </a:r>
            <a:r>
              <a:rPr lang="de-CH" sz="1500" dirty="0" smtClean="0">
                <a:solidFill>
                  <a:srgbClr val="C00000"/>
                </a:solidFill>
              </a:rPr>
              <a:t>Verbindungen der Disziplinen zu NE </a:t>
            </a:r>
            <a:r>
              <a:rPr lang="de-CH" sz="1500" dirty="0" smtClean="0"/>
              <a:t>identifiziert werden.</a:t>
            </a:r>
          </a:p>
        </p:txBody>
      </p:sp>
      <p:sp>
        <p:nvSpPr>
          <p:cNvPr id="9" name="Datumsplatzhalter 3"/>
          <p:cNvSpPr>
            <a:spLocks noGrp="1"/>
          </p:cNvSpPr>
          <p:nvPr>
            <p:ph type="dt" sz="half" idx="10"/>
          </p:nvPr>
        </p:nvSpPr>
        <p:spPr>
          <a:xfrm>
            <a:off x="179710" y="6548438"/>
            <a:ext cx="7920682" cy="264938"/>
          </a:xfrm>
        </p:spPr>
        <p:txBody>
          <a:bodyPr/>
          <a:lstStyle/>
          <a:p>
            <a:pPr marL="0" lvl="1" indent="-381000" eaLnBrk="1" hangingPunct="1">
              <a:lnSpc>
                <a:spcPct val="95000"/>
              </a:lnSpc>
              <a:spcBef>
                <a:spcPct val="20000"/>
              </a:spcBef>
              <a:spcAft>
                <a:spcPct val="10000"/>
              </a:spcAft>
              <a:buClr>
                <a:schemeClr val="hlink"/>
              </a:buClr>
              <a:buSzPct val="85000"/>
            </a:pPr>
            <a:r>
              <a:rPr lang="de-CH" sz="1200" kern="0" dirty="0">
                <a:solidFill>
                  <a:srgbClr val="333333"/>
                </a:solidFill>
                <a:ea typeface="ヒラギノ角ゴ Pro W3" pitchFamily="-84" charset="-128"/>
              </a:rPr>
              <a:t>Leitfaden NE in die Hochschullehre </a:t>
            </a:r>
            <a:r>
              <a:rPr lang="de-CH" sz="1200" kern="0" dirty="0" smtClean="0">
                <a:solidFill>
                  <a:srgbClr val="333333"/>
                </a:solidFill>
                <a:ea typeface="ヒラギノ角ゴ Pro W3" pitchFamily="-84" charset="-128"/>
              </a:rPr>
              <a:t>integrieren, </a:t>
            </a:r>
            <a:r>
              <a:rPr lang="de-CH" sz="1200" dirty="0" smtClean="0"/>
              <a:t>Graphik</a:t>
            </a:r>
            <a:r>
              <a:rPr lang="de-CH" sz="1200" dirty="0"/>
              <a:t>: K Herweg</a:t>
            </a:r>
          </a:p>
          <a:p>
            <a:pPr marL="0" lvl="1" indent="-381000" eaLnBrk="1" hangingPunct="1">
              <a:lnSpc>
                <a:spcPct val="95000"/>
              </a:lnSpc>
              <a:spcBef>
                <a:spcPct val="20000"/>
              </a:spcBef>
              <a:spcAft>
                <a:spcPct val="10000"/>
              </a:spcAft>
              <a:buClr>
                <a:schemeClr val="hlink"/>
              </a:buClr>
              <a:buSzPct val="85000"/>
            </a:pPr>
            <a:endParaRPr lang="de-CH" sz="1200" kern="0" dirty="0">
              <a:solidFill>
                <a:srgbClr val="333333"/>
              </a:solidFill>
              <a:ea typeface="ヒラギノ角ゴ Pro W3" pitchFamily="-84" charset="-128"/>
            </a:endParaRPr>
          </a:p>
        </p:txBody>
      </p:sp>
    </p:spTree>
    <p:extLst>
      <p:ext uri="{BB962C8B-B14F-4D97-AF65-F5344CB8AC3E}">
        <p14:creationId xmlns:p14="http://schemas.microsoft.com/office/powerpoint/2010/main" val="22984492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9872" y="4579757"/>
            <a:ext cx="2010109" cy="1929839"/>
          </a:xfrm>
          <a:prstGeom prst="rect">
            <a:avLst/>
          </a:prstGeom>
        </p:spPr>
      </p:pic>
      <p:pic>
        <p:nvPicPr>
          <p:cNvPr id="10" name="Picture 2" descr="http://dochas.ie/sites/default/files/Sustainable%20Development%20Goal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0575" y="4713542"/>
            <a:ext cx="3361905" cy="1662878"/>
          </a:xfrm>
          <a:prstGeom prst="rect">
            <a:avLst/>
          </a:prstGeom>
          <a:noFill/>
          <a:extLst>
            <a:ext uri="{909E8E84-426E-40DD-AFC4-6F175D3DCCD1}">
              <a14:hiddenFill xmlns:a14="http://schemas.microsoft.com/office/drawing/2010/main">
                <a:solidFill>
                  <a:srgbClr val="FFFFFF"/>
                </a:solidFill>
              </a14:hiddenFill>
            </a:ext>
          </a:extLst>
        </p:spPr>
      </p:pic>
      <p:sp>
        <p:nvSpPr>
          <p:cNvPr id="2" name="Foliennummernplatzhalter 1"/>
          <p:cNvSpPr>
            <a:spLocks noGrp="1"/>
          </p:cNvSpPr>
          <p:nvPr>
            <p:ph type="sldNum" sz="quarter" idx="12"/>
          </p:nvPr>
        </p:nvSpPr>
        <p:spPr/>
        <p:txBody>
          <a:bodyPr/>
          <a:lstStyle/>
          <a:p>
            <a:fld id="{5DCECA37-7FCC-45D4-BAD6-B8760F7664F4}" type="slidenum">
              <a:rPr lang="de-CH" smtClean="0"/>
              <a:pPr/>
              <a:t>21</a:t>
            </a:fld>
            <a:endParaRPr lang="de-CH" sz="1400"/>
          </a:p>
        </p:txBody>
      </p:sp>
      <p:sp>
        <p:nvSpPr>
          <p:cNvPr id="5"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Inhaltliche Verbindungen identifizieren</a:t>
            </a:r>
          </a:p>
          <a:p>
            <a:pPr eaLnBrk="1" hangingPunct="1"/>
            <a:r>
              <a:rPr lang="de-CH" altLang="en-US" sz="1800" dirty="0" smtClean="0">
                <a:solidFill>
                  <a:srgbClr val="336699"/>
                </a:solidFill>
                <a:cs typeface="Times New Roman" pitchFamily="18" charset="0"/>
              </a:rPr>
              <a:t>zwischen der eigenen Fachrichtung und NE</a:t>
            </a:r>
          </a:p>
        </p:txBody>
      </p:sp>
      <p:sp>
        <p:nvSpPr>
          <p:cNvPr id="6" name="Rectangle 3"/>
          <p:cNvSpPr>
            <a:spLocks noChangeArrowheads="1"/>
          </p:cNvSpPr>
          <p:nvPr/>
        </p:nvSpPr>
        <p:spPr bwMode="auto">
          <a:xfrm>
            <a:off x="307976" y="1556792"/>
            <a:ext cx="8656514" cy="4608512"/>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spcBef>
                <a:spcPts val="0"/>
              </a:spcBef>
              <a:spcAft>
                <a:spcPts val="0"/>
              </a:spcAft>
            </a:pPr>
            <a:r>
              <a:rPr lang="de-CH" sz="1600" kern="50" dirty="0" smtClean="0">
                <a:latin typeface="Arial"/>
                <a:ea typeface="MS Mincho"/>
                <a:cs typeface="Times New Roman"/>
              </a:rPr>
              <a:t>Identifizieren Sie anhand des </a:t>
            </a:r>
            <a:r>
              <a:rPr lang="de-CH" sz="1600" i="1" kern="50" dirty="0" err="1" smtClean="0">
                <a:latin typeface="Arial"/>
                <a:ea typeface="MS Mincho"/>
                <a:cs typeface="Times New Roman"/>
              </a:rPr>
              <a:t>Doughnut</a:t>
            </a:r>
            <a:r>
              <a:rPr lang="de-CH" sz="1600" i="1" kern="50" dirty="0" smtClean="0">
                <a:latin typeface="Arial"/>
                <a:ea typeface="MS Mincho"/>
                <a:cs typeface="Times New Roman"/>
              </a:rPr>
              <a:t>-Modells</a:t>
            </a:r>
            <a:r>
              <a:rPr lang="de-CH" sz="1600" kern="50" dirty="0" smtClean="0">
                <a:latin typeface="Arial"/>
                <a:ea typeface="MS Mincho"/>
                <a:cs typeface="Times New Roman"/>
              </a:rPr>
              <a:t> </a:t>
            </a:r>
            <a:r>
              <a:rPr lang="de-CH" sz="1600" kern="50" dirty="0">
                <a:latin typeface="Arial"/>
                <a:ea typeface="MS Mincho"/>
                <a:cs typeface="Times New Roman"/>
              </a:rPr>
              <a:t>und/oder </a:t>
            </a:r>
            <a:r>
              <a:rPr lang="de-CH" sz="1600" kern="50" dirty="0" smtClean="0">
                <a:latin typeface="Arial"/>
                <a:ea typeface="MS Mincho"/>
                <a:cs typeface="Times New Roman"/>
              </a:rPr>
              <a:t>der </a:t>
            </a:r>
            <a:r>
              <a:rPr lang="de-CH" sz="1600" i="1" kern="50" dirty="0" smtClean="0">
                <a:latin typeface="Arial"/>
                <a:ea typeface="MS Mincho"/>
                <a:cs typeface="Times New Roman"/>
              </a:rPr>
              <a:t>UN Nachhaltigkeitsziele</a:t>
            </a:r>
            <a:r>
              <a:rPr lang="de-CH" sz="1600" kern="50" dirty="0" smtClean="0">
                <a:latin typeface="Arial"/>
                <a:ea typeface="MS Mincho"/>
                <a:cs typeface="Times New Roman"/>
              </a:rPr>
              <a:t> mögliche Verbindungen Ihrer Fachrichtung zur Nachhaltigen Entwicklung. Die beiden «Modelle» reflektieren wichtige internationale Debatten oder Entwicklungsziele.</a:t>
            </a:r>
          </a:p>
          <a:p>
            <a:pPr marL="3175">
              <a:spcBef>
                <a:spcPts val="0"/>
              </a:spcBef>
              <a:spcAft>
                <a:spcPts val="0"/>
              </a:spcAft>
            </a:pPr>
            <a:endParaRPr lang="de-CH" sz="1800" kern="50" dirty="0" smtClean="0">
              <a:latin typeface="Arial"/>
              <a:ea typeface="MS Mincho"/>
              <a:cs typeface="Times New Roman"/>
            </a:endParaRPr>
          </a:p>
          <a:p>
            <a:pPr marL="3175">
              <a:spcBef>
                <a:spcPts val="0"/>
              </a:spcBef>
              <a:spcAft>
                <a:spcPts val="0"/>
              </a:spcAft>
            </a:pPr>
            <a:r>
              <a:rPr lang="de-CH" sz="1800" kern="50" dirty="0" smtClean="0">
                <a:latin typeface="Arial"/>
                <a:ea typeface="MS Mincho"/>
                <a:cs typeface="Times New Roman"/>
              </a:rPr>
              <a:t>Leitfragen </a:t>
            </a:r>
            <a:r>
              <a:rPr lang="de-CH" sz="1800" kern="50" dirty="0">
                <a:latin typeface="Arial"/>
                <a:ea typeface="MS Mincho"/>
                <a:cs typeface="Times New Roman"/>
              </a:rPr>
              <a:t>:</a:t>
            </a:r>
            <a:endParaRPr lang="de-CH" sz="1800" dirty="0">
              <a:latin typeface="Calibri"/>
              <a:ea typeface="MS Mincho"/>
              <a:cs typeface="Times New Roman"/>
            </a:endParaRPr>
          </a:p>
          <a:p>
            <a:pPr marL="544513" lvl="1">
              <a:spcBef>
                <a:spcPts val="0"/>
              </a:spcBef>
              <a:spcAft>
                <a:spcPts val="0"/>
              </a:spcAft>
              <a:buFont typeface="Wingdings"/>
              <a:buChar char=""/>
            </a:pPr>
            <a:r>
              <a:rPr lang="de-CH" sz="1400" kern="50" dirty="0" smtClean="0">
                <a:latin typeface="Arial"/>
                <a:ea typeface="MS Mincho"/>
                <a:cs typeface="Times New Roman"/>
              </a:rPr>
              <a:t>In welchen Themenbereichen sehen Sie ein sinnvolles Engagement Ihrer Fachrichtung?</a:t>
            </a:r>
          </a:p>
          <a:p>
            <a:pPr marL="544513" lvl="1">
              <a:spcBef>
                <a:spcPts val="0"/>
              </a:spcBef>
              <a:spcAft>
                <a:spcPts val="0"/>
              </a:spcAft>
              <a:buFont typeface="Wingdings"/>
              <a:buChar char=""/>
            </a:pPr>
            <a:r>
              <a:rPr lang="de-CH" sz="1400" kern="50" dirty="0" smtClean="0">
                <a:latin typeface="Arial"/>
                <a:ea typeface="MS Mincho"/>
                <a:cs typeface="Times New Roman"/>
              </a:rPr>
              <a:t>An welchen Themen wird genau geforscht oder könnte geforscht werden?</a:t>
            </a:r>
          </a:p>
          <a:p>
            <a:pPr marL="544513" lvl="1">
              <a:spcBef>
                <a:spcPts val="0"/>
              </a:spcBef>
              <a:spcAft>
                <a:spcPts val="0"/>
              </a:spcAft>
              <a:buFont typeface="Wingdings"/>
              <a:buChar char=""/>
            </a:pPr>
            <a:r>
              <a:rPr lang="de-CH" sz="1400" kern="50" dirty="0">
                <a:latin typeface="Arial"/>
                <a:ea typeface="MS Mincho"/>
                <a:cs typeface="Times New Roman"/>
              </a:rPr>
              <a:t>Gibt es weitere NE-relevante Themenbereiche von Interesse für Ihre Fachrichtung, die nicht in einem der beiden Modelle enthalten sind?</a:t>
            </a:r>
            <a:endParaRPr lang="de-CH" sz="1400" dirty="0">
              <a:latin typeface="Calibri"/>
              <a:ea typeface="MS Mincho"/>
              <a:cs typeface="Times New Roman"/>
            </a:endParaRPr>
          </a:p>
          <a:p>
            <a:pPr marL="544513" lvl="1">
              <a:spcBef>
                <a:spcPts val="0"/>
              </a:spcBef>
              <a:spcAft>
                <a:spcPts val="0"/>
              </a:spcAft>
              <a:buFont typeface="Wingdings"/>
              <a:buChar char=""/>
            </a:pPr>
            <a:r>
              <a:rPr lang="de-CH" sz="1400" kern="50" dirty="0" smtClean="0">
                <a:latin typeface="Arial"/>
                <a:ea typeface="MS Mincho"/>
                <a:cs typeface="Times New Roman"/>
              </a:rPr>
              <a:t>Welche </a:t>
            </a:r>
            <a:r>
              <a:rPr lang="de-CH" sz="1400" kern="50" dirty="0">
                <a:latin typeface="Arial"/>
                <a:ea typeface="MS Mincho"/>
                <a:cs typeface="Times New Roman"/>
              </a:rPr>
              <a:t>Nachhaltigkeitsdimensionen </a:t>
            </a:r>
            <a:r>
              <a:rPr lang="de-CH" sz="1400" kern="50" dirty="0" smtClean="0">
                <a:latin typeface="Arial"/>
                <a:ea typeface="MS Mincho"/>
                <a:cs typeface="Times New Roman"/>
              </a:rPr>
              <a:t>(ökologisch, soziokulturell, ökonomisch) werden dabei berücksichtigt</a:t>
            </a:r>
            <a:r>
              <a:rPr lang="de-CH" sz="1400" kern="50" dirty="0">
                <a:latin typeface="Arial"/>
                <a:ea typeface="MS Mincho"/>
                <a:cs typeface="Times New Roman"/>
              </a:rPr>
              <a:t>?</a:t>
            </a:r>
            <a:endParaRPr lang="de-CH" sz="1400" dirty="0">
              <a:latin typeface="Calibri"/>
              <a:ea typeface="MS Mincho"/>
              <a:cs typeface="Times New Roman"/>
            </a:endParaRPr>
          </a:p>
          <a:p>
            <a:pPr marL="544513" lvl="1">
              <a:spcBef>
                <a:spcPts val="0"/>
              </a:spcBef>
              <a:spcAft>
                <a:spcPts val="0"/>
              </a:spcAft>
              <a:buFont typeface="Wingdings"/>
              <a:buChar char=""/>
            </a:pPr>
            <a:r>
              <a:rPr lang="de-CH" sz="1400" kern="50" dirty="0">
                <a:latin typeface="Arial"/>
                <a:ea typeface="MS Mincho"/>
                <a:cs typeface="Times New Roman"/>
              </a:rPr>
              <a:t>Mit welchen </a:t>
            </a:r>
            <a:r>
              <a:rPr lang="de-CH" sz="1400" kern="50" dirty="0" smtClean="0">
                <a:latin typeface="Arial"/>
                <a:ea typeface="MS Mincho"/>
                <a:cs typeface="Times New Roman"/>
              </a:rPr>
              <a:t>Akteuren und anderen Wissenschaftsdisziplinen bietet sich eine Zusammenarbeit an?</a:t>
            </a:r>
            <a:endParaRPr lang="de-CH" sz="1400" dirty="0">
              <a:latin typeface="Calibri"/>
              <a:ea typeface="MS Mincho"/>
              <a:cs typeface="Times New Roman"/>
            </a:endParaRPr>
          </a:p>
          <a:p>
            <a:pPr marL="544513" lvl="1">
              <a:spcBef>
                <a:spcPts val="0"/>
              </a:spcBef>
              <a:spcAft>
                <a:spcPts val="0"/>
              </a:spcAft>
              <a:buFont typeface="Wingdings"/>
              <a:buChar char=""/>
            </a:pPr>
            <a:r>
              <a:rPr lang="de-CH" sz="1400" kern="50" dirty="0">
                <a:latin typeface="Arial"/>
                <a:ea typeface="MS Mincho"/>
                <a:cs typeface="Times New Roman"/>
              </a:rPr>
              <a:t>Gibt es einen Praxisbezug, und wenn ja, welchen</a:t>
            </a:r>
            <a:r>
              <a:rPr lang="de-CH" sz="1400" kern="50" dirty="0" smtClean="0">
                <a:latin typeface="Arial"/>
                <a:ea typeface="MS Mincho"/>
                <a:cs typeface="Times New Roman"/>
              </a:rPr>
              <a:t>?</a:t>
            </a:r>
          </a:p>
          <a:p>
            <a:pPr>
              <a:spcBef>
                <a:spcPts val="0"/>
              </a:spcBef>
              <a:spcAft>
                <a:spcPts val="0"/>
              </a:spcAft>
            </a:pPr>
            <a:r>
              <a:rPr lang="de-CH" sz="1800" kern="50" dirty="0">
                <a:latin typeface="Arial"/>
                <a:ea typeface="MS Mincho"/>
                <a:cs typeface="Times New Roman"/>
              </a:rPr>
              <a:t> </a:t>
            </a:r>
            <a:endParaRPr lang="de-CH" altLang="en-US" sz="1800" dirty="0">
              <a:cs typeface="Times New Roman" pitchFamily="18" charset="0"/>
            </a:endParaRPr>
          </a:p>
          <a:p>
            <a:pPr marL="285750" indent="-285750" eaLnBrk="1" hangingPunct="1">
              <a:spcBef>
                <a:spcPts val="0"/>
              </a:spcBef>
              <a:spcAft>
                <a:spcPts val="0"/>
              </a:spcAft>
              <a:buFont typeface="Wingdings" panose="05000000000000000000" pitchFamily="2" charset="2"/>
              <a:buChar char="Ø"/>
            </a:pPr>
            <a:endParaRPr lang="de-CH" altLang="en-US" sz="1800" dirty="0" smtClean="0">
              <a:cs typeface="Times New Roman" pitchFamily="18" charset="0"/>
            </a:endParaRPr>
          </a:p>
        </p:txBody>
      </p:sp>
      <p:sp>
        <p:nvSpPr>
          <p:cNvPr id="3" name="Textfeld 2"/>
          <p:cNvSpPr txBox="1"/>
          <p:nvPr/>
        </p:nvSpPr>
        <p:spPr>
          <a:xfrm>
            <a:off x="107504" y="951111"/>
            <a:ext cx="1157689" cy="461665"/>
          </a:xfrm>
          <a:prstGeom prst="rect">
            <a:avLst/>
          </a:prstGeom>
          <a:noFill/>
        </p:spPr>
        <p:txBody>
          <a:bodyPr wrap="none" rtlCol="0">
            <a:spAutoFit/>
          </a:bodyPr>
          <a:lstStyle/>
          <a:p>
            <a:r>
              <a:rPr lang="de-CH" b="1" dirty="0" smtClean="0">
                <a:solidFill>
                  <a:srgbClr val="C00000"/>
                </a:solidFill>
              </a:rPr>
              <a:t>Übung</a:t>
            </a:r>
            <a:endParaRPr lang="de-CH" b="1" dirty="0">
              <a:solidFill>
                <a:srgbClr val="C00000"/>
              </a:solidFill>
            </a:endParaRPr>
          </a:p>
        </p:txBody>
      </p:sp>
      <p:sp>
        <p:nvSpPr>
          <p:cNvPr id="9" name="Datumsplatzhalter 3"/>
          <p:cNvSpPr>
            <a:spLocks noGrp="1"/>
          </p:cNvSpPr>
          <p:nvPr>
            <p:ph type="dt" sz="half" idx="10"/>
          </p:nvPr>
        </p:nvSpPr>
        <p:spPr>
          <a:xfrm>
            <a:off x="179710" y="6548438"/>
            <a:ext cx="7920682" cy="264938"/>
          </a:xfrm>
        </p:spPr>
        <p:txBody>
          <a:bodyPr/>
          <a:lstStyle/>
          <a:p>
            <a:pPr marL="0" lvl="1" indent="-381000" eaLnBrk="1" hangingPunct="1">
              <a:lnSpc>
                <a:spcPct val="95000"/>
              </a:lnSpc>
              <a:spcBef>
                <a:spcPct val="20000"/>
              </a:spcBef>
              <a:spcAft>
                <a:spcPct val="10000"/>
              </a:spcAft>
              <a:buClr>
                <a:schemeClr val="hlink"/>
              </a:buClr>
              <a:buSzPct val="85000"/>
            </a:pPr>
            <a:r>
              <a:rPr lang="de-CH" sz="1200" kern="0" dirty="0" smtClean="0">
                <a:solidFill>
                  <a:srgbClr val="333333"/>
                </a:solidFill>
                <a:ea typeface="ヒラギノ角ゴ Pro W3" pitchFamily="-84" charset="-128"/>
              </a:rPr>
              <a:t>Rockström et al. 2009; </a:t>
            </a:r>
            <a:r>
              <a:rPr lang="de-CH" sz="1200" kern="0" dirty="0" err="1" smtClean="0">
                <a:solidFill>
                  <a:srgbClr val="333333"/>
                </a:solidFill>
                <a:ea typeface="ヒラギノ角ゴ Pro W3" pitchFamily="-84" charset="-128"/>
              </a:rPr>
              <a:t>Raworth</a:t>
            </a:r>
            <a:r>
              <a:rPr lang="de-CH" sz="1200" kern="0" dirty="0" smtClean="0">
                <a:solidFill>
                  <a:srgbClr val="333333"/>
                </a:solidFill>
                <a:ea typeface="ヒラギノ角ゴ Pro W3" pitchFamily="-84" charset="-128"/>
              </a:rPr>
              <a:t> 2012; Schweizerische Eidgenossenschaft 2016</a:t>
            </a:r>
            <a:endParaRPr lang="de-CH" sz="1200" dirty="0"/>
          </a:p>
          <a:p>
            <a:pPr marL="0" lvl="1" indent="-381000" eaLnBrk="1" hangingPunct="1">
              <a:lnSpc>
                <a:spcPct val="95000"/>
              </a:lnSpc>
              <a:spcBef>
                <a:spcPct val="20000"/>
              </a:spcBef>
              <a:spcAft>
                <a:spcPct val="10000"/>
              </a:spcAft>
              <a:buClr>
                <a:schemeClr val="hlink"/>
              </a:buClr>
              <a:buSzPct val="85000"/>
            </a:pPr>
            <a:endParaRPr lang="de-CH" sz="1200" kern="0" dirty="0">
              <a:solidFill>
                <a:srgbClr val="333333"/>
              </a:solidFill>
              <a:ea typeface="ヒラギノ角ゴ Pro W3" pitchFamily="-84" charset="-128"/>
            </a:endParaRPr>
          </a:p>
        </p:txBody>
      </p:sp>
    </p:spTree>
    <p:extLst>
      <p:ext uri="{BB962C8B-B14F-4D97-AF65-F5344CB8AC3E}">
        <p14:creationId xmlns:p14="http://schemas.microsoft.com/office/powerpoint/2010/main" val="24865187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22</a:t>
            </a:fld>
            <a:endParaRPr lang="de-CH" sz="1400"/>
          </a:p>
        </p:txBody>
      </p:sp>
      <p:pic>
        <p:nvPicPr>
          <p:cNvPr id="3"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2133" b="1710"/>
          <a:stretch/>
        </p:blipFill>
        <p:spPr>
          <a:xfrm>
            <a:off x="1846378" y="1479249"/>
            <a:ext cx="5389918" cy="4975712"/>
          </a:xfrm>
          <a:prstGeom prst="rect">
            <a:avLst/>
          </a:prstGeom>
        </p:spPr>
      </p:pic>
      <p:sp>
        <p:nvSpPr>
          <p:cNvPr id="9"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Das «</a:t>
            </a:r>
            <a:r>
              <a:rPr lang="de-CH" altLang="en-US" b="1" dirty="0" err="1" smtClean="0">
                <a:solidFill>
                  <a:srgbClr val="336699"/>
                </a:solidFill>
                <a:cs typeface="Times New Roman" pitchFamily="18" charset="0"/>
              </a:rPr>
              <a:t>Doughnut</a:t>
            </a:r>
            <a:r>
              <a:rPr lang="de-CH" altLang="en-US" b="1" dirty="0" smtClean="0">
                <a:solidFill>
                  <a:srgbClr val="336699"/>
                </a:solidFill>
                <a:cs typeface="Times New Roman" pitchFamily="18" charset="0"/>
              </a:rPr>
              <a:t>-Modell» der Nachhaltige Entwicklung</a:t>
            </a:r>
          </a:p>
          <a:p>
            <a:pPr eaLnBrk="1" hangingPunct="1"/>
            <a:endParaRPr lang="de-DE" altLang="en-US" sz="1800" dirty="0">
              <a:solidFill>
                <a:srgbClr val="336699"/>
              </a:solidFill>
              <a:cs typeface="Times New Roman" pitchFamily="18" charset="0"/>
            </a:endParaRPr>
          </a:p>
          <a:p>
            <a:pPr eaLnBrk="1" hangingPunct="1"/>
            <a:r>
              <a:rPr lang="de-CH" altLang="en-US" b="1" dirty="0" smtClean="0">
                <a:solidFill>
                  <a:srgbClr val="336699"/>
                </a:solidFill>
                <a:cs typeface="Times New Roman" pitchFamily="18" charset="0"/>
              </a:rPr>
              <a:t> </a:t>
            </a:r>
            <a:endParaRPr lang="de-CH" altLang="en-US" b="1" dirty="0">
              <a:solidFill>
                <a:srgbClr val="336699"/>
              </a:solidFill>
            </a:endParaRPr>
          </a:p>
        </p:txBody>
      </p:sp>
      <p:sp>
        <p:nvSpPr>
          <p:cNvPr id="10" name="Textfeld 9"/>
          <p:cNvSpPr txBox="1"/>
          <p:nvPr/>
        </p:nvSpPr>
        <p:spPr>
          <a:xfrm>
            <a:off x="107504" y="951111"/>
            <a:ext cx="2831224" cy="461665"/>
          </a:xfrm>
          <a:prstGeom prst="rect">
            <a:avLst/>
          </a:prstGeom>
          <a:noFill/>
        </p:spPr>
        <p:txBody>
          <a:bodyPr wrap="none" rtlCol="0">
            <a:spAutoFit/>
          </a:bodyPr>
          <a:lstStyle/>
          <a:p>
            <a:r>
              <a:rPr lang="de-CH" b="1" dirty="0" smtClean="0">
                <a:solidFill>
                  <a:srgbClr val="C00000"/>
                </a:solidFill>
              </a:rPr>
              <a:t>Übung – Handout </a:t>
            </a:r>
            <a:endParaRPr lang="de-CH" b="1" dirty="0">
              <a:solidFill>
                <a:srgbClr val="C00000"/>
              </a:solidFill>
            </a:endParaRPr>
          </a:p>
        </p:txBody>
      </p:sp>
      <p:sp>
        <p:nvSpPr>
          <p:cNvPr id="11" name="TextBox 15"/>
          <p:cNvSpPr txBox="1"/>
          <p:nvPr/>
        </p:nvSpPr>
        <p:spPr>
          <a:xfrm>
            <a:off x="87119" y="6485274"/>
            <a:ext cx="5506229" cy="400110"/>
          </a:xfrm>
          <a:prstGeom prst="rect">
            <a:avLst/>
          </a:prstGeom>
          <a:noFill/>
        </p:spPr>
        <p:txBody>
          <a:bodyPr wrap="square" rtlCol="0">
            <a:spAutoFit/>
          </a:bodyPr>
          <a:lstStyle/>
          <a:p>
            <a:r>
              <a:rPr lang="de-CH" sz="1000" dirty="0" smtClean="0"/>
              <a:t>Quelle: 9 Dimensionen der Planetaren Grenzen nach Rockström et al. 2009, 11 Dimensionen der Sozialen Grenzen nach Oxfam/</a:t>
            </a:r>
            <a:r>
              <a:rPr lang="de-CH" sz="1000" dirty="0" err="1" smtClean="0"/>
              <a:t>Raworth</a:t>
            </a:r>
            <a:r>
              <a:rPr lang="de-CH" sz="1000" dirty="0" smtClean="0"/>
              <a:t> 2012, auf Basis der Regierungsprioritäten Rio+20 </a:t>
            </a:r>
            <a:endParaRPr lang="de-CH" sz="1000" dirty="0"/>
          </a:p>
        </p:txBody>
      </p:sp>
    </p:spTree>
    <p:extLst>
      <p:ext uri="{BB962C8B-B14F-4D97-AF65-F5344CB8AC3E}">
        <p14:creationId xmlns:p14="http://schemas.microsoft.com/office/powerpoint/2010/main" val="14192855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23</a:t>
            </a:fld>
            <a:endParaRPr lang="de-CH" sz="1400"/>
          </a:p>
        </p:txBody>
      </p:sp>
      <p:sp>
        <p:nvSpPr>
          <p:cNvPr id="6" name="Rechteck 5"/>
          <p:cNvSpPr/>
          <p:nvPr/>
        </p:nvSpPr>
        <p:spPr>
          <a:xfrm>
            <a:off x="251519" y="1479986"/>
            <a:ext cx="8568951" cy="4901342"/>
          </a:xfrm>
          <a:prstGeom prst="rect">
            <a:avLst/>
          </a:prstGeom>
        </p:spPr>
        <p:txBody>
          <a:bodyPr wrap="square">
            <a:spAutoFit/>
          </a:bodyPr>
          <a:lstStyle/>
          <a:p>
            <a:pPr marL="342900" lvl="0" indent="-342900">
              <a:buFont typeface="+mj-lt"/>
              <a:buAutoNum type="arabicPeriod"/>
            </a:pPr>
            <a:r>
              <a:rPr lang="de-CH" sz="1250" dirty="0"/>
              <a:t>Armut in all ihren Formen und überall beenden</a:t>
            </a:r>
          </a:p>
          <a:p>
            <a:pPr marL="342900" lvl="0" indent="-342900">
              <a:buFont typeface="+mj-lt"/>
              <a:buAutoNum type="arabicPeriod"/>
            </a:pPr>
            <a:r>
              <a:rPr lang="de-CH" sz="1250" dirty="0"/>
              <a:t>Den Hunger beenden, Ernährungssicherheit und eine bessere Ernährung erreichen und eine nachhaltige Landwirtschaft fördern</a:t>
            </a:r>
          </a:p>
          <a:p>
            <a:pPr marL="342900" lvl="0" indent="-342900">
              <a:buFont typeface="+mj-lt"/>
              <a:buAutoNum type="arabicPeriod"/>
            </a:pPr>
            <a:r>
              <a:rPr lang="de-CH" sz="1250" dirty="0"/>
              <a:t>Ein gesundes Leben für alle Menschen jeden Alters gewährleisten und ihr Wohlergehen fördern</a:t>
            </a:r>
          </a:p>
          <a:p>
            <a:pPr marL="342900" lvl="0" indent="-342900">
              <a:buFont typeface="+mj-lt"/>
              <a:buAutoNum type="arabicPeriod"/>
            </a:pPr>
            <a:r>
              <a:rPr lang="de-CH" sz="1250" dirty="0"/>
              <a:t>Inklusive, gleichberechtigte und hochwertige Bildung gewährleisten und Möglichkeiten lebenslangen Lernens für alle fördern</a:t>
            </a:r>
          </a:p>
          <a:p>
            <a:pPr marL="342900" lvl="0" indent="-342900">
              <a:buFont typeface="+mj-lt"/>
              <a:buAutoNum type="arabicPeriod"/>
            </a:pPr>
            <a:r>
              <a:rPr lang="de-CH" sz="1250" dirty="0"/>
              <a:t>Geschlechtergleichstellung erreichen und alle Frauen und Mädchen zur Selbstbestimmung befähigen</a:t>
            </a:r>
          </a:p>
          <a:p>
            <a:pPr marL="342900" lvl="0" indent="-342900">
              <a:buFont typeface="+mj-lt"/>
              <a:buAutoNum type="arabicPeriod"/>
            </a:pPr>
            <a:r>
              <a:rPr lang="de-CH" sz="1250" dirty="0"/>
              <a:t>Verfügbarkeit und nachhaltige Bewirtschaftung von Wasser und Sanitärversorgung für alle gewährleisten</a:t>
            </a:r>
          </a:p>
          <a:p>
            <a:pPr marL="342900" lvl="0" indent="-342900">
              <a:buFont typeface="+mj-lt"/>
              <a:buAutoNum type="arabicPeriod"/>
            </a:pPr>
            <a:r>
              <a:rPr lang="de-CH" sz="1250" dirty="0"/>
              <a:t>Zugang zu bezahlbarer, verlässlicher, nachhaltiger und moderner Energie für alle sichern</a:t>
            </a:r>
          </a:p>
          <a:p>
            <a:pPr marL="342900" lvl="0" indent="-342900">
              <a:buFont typeface="+mj-lt"/>
              <a:buAutoNum type="arabicPeriod"/>
            </a:pPr>
            <a:r>
              <a:rPr lang="de-CH" sz="1250" dirty="0"/>
              <a:t>Dauerhaftes, breitenwirksames und nachhaltiges Wirtschaftswachstum, produktive Vollbeschäftigung und menschenwürdige Arbeit für alle fördern</a:t>
            </a:r>
          </a:p>
          <a:p>
            <a:pPr marL="342900" lvl="0" indent="-342900">
              <a:buFont typeface="+mj-lt"/>
              <a:buAutoNum type="arabicPeriod"/>
            </a:pPr>
            <a:r>
              <a:rPr lang="de-CH" sz="1250" dirty="0"/>
              <a:t>Eine widerstandsfähige Infrastruktur aufbauen, inklusive und nachhaltige Industrialisierung fördern und Innovationen unterstützen</a:t>
            </a:r>
          </a:p>
          <a:p>
            <a:pPr marL="342900" lvl="0" indent="-342900">
              <a:buFont typeface="+mj-lt"/>
              <a:buAutoNum type="arabicPeriod"/>
            </a:pPr>
            <a:r>
              <a:rPr lang="de-CH" sz="1250" dirty="0"/>
              <a:t>Ungleichheit in und zwischen Staaten verringern</a:t>
            </a:r>
          </a:p>
          <a:p>
            <a:pPr marL="342900" lvl="0" indent="-342900">
              <a:buFont typeface="+mj-lt"/>
              <a:buAutoNum type="arabicPeriod"/>
            </a:pPr>
            <a:r>
              <a:rPr lang="de-CH" sz="1250" dirty="0"/>
              <a:t>Städte und Siedlungen inklusiv, sicher, widerstandsfähig und nachhaltig gestalten</a:t>
            </a:r>
          </a:p>
          <a:p>
            <a:pPr marL="342900" lvl="0" indent="-342900">
              <a:buFont typeface="+mj-lt"/>
              <a:buAutoNum type="arabicPeriod"/>
            </a:pPr>
            <a:r>
              <a:rPr lang="de-CH" sz="1250" dirty="0"/>
              <a:t>Nachhaltige Konsum- und Produktionsmuster sicherstellen</a:t>
            </a:r>
          </a:p>
          <a:p>
            <a:pPr marL="342900" lvl="0" indent="-342900">
              <a:buFont typeface="+mj-lt"/>
              <a:buAutoNum type="arabicPeriod"/>
            </a:pPr>
            <a:r>
              <a:rPr lang="de-CH" sz="1250" dirty="0"/>
              <a:t>Umgehend Massnahmen zur Bekämpfung des Klimawandels und seiner Auswirkungen ergreifen</a:t>
            </a:r>
          </a:p>
          <a:p>
            <a:pPr marL="342900" lvl="0" indent="-342900">
              <a:buFont typeface="+mj-lt"/>
              <a:buAutoNum type="arabicPeriod"/>
            </a:pPr>
            <a:r>
              <a:rPr lang="de-CH" sz="1250" dirty="0"/>
              <a:t>Ozeane, Meere und Meeresressourcen im Sinne einer nachhaltigen Entwicklung erhalten und nachhaltig nutzen</a:t>
            </a:r>
          </a:p>
          <a:p>
            <a:pPr marL="342900" lvl="0" indent="-342900">
              <a:buFont typeface="+mj-lt"/>
              <a:buAutoNum type="arabicPeriod"/>
            </a:pPr>
            <a:r>
              <a:rPr lang="de-CH" sz="1250" dirty="0"/>
              <a:t>Landökosysteme schützen, wiederherstellen und ihre nachhaltige Nutzung fördern, Wälder nachhaltig bewirtschaften, Wüstenbildung bekämpfen, Bodenverschlechterung beenden und umkehren und dem Verlust der biologischen Vielfalt ein Ende setzen</a:t>
            </a:r>
          </a:p>
          <a:p>
            <a:pPr marL="342900" lvl="0" indent="-342900">
              <a:buFont typeface="+mj-lt"/>
              <a:buAutoNum type="arabicPeriod"/>
            </a:pPr>
            <a:r>
              <a:rPr lang="de-CH" sz="1250" dirty="0"/>
              <a:t>Friedliche und inklusive Gesellschaften für eine nachhaltige Entwicklung fördern, allen Menschen Zugang zur Justiz ermöglichen und leistungsfähige, rechenschaftspflichtige und inklusive Institutionen auf allen Ebenen aufbauen</a:t>
            </a:r>
          </a:p>
          <a:p>
            <a:pPr marL="342900" lvl="0" indent="-342900">
              <a:buFont typeface="+mj-lt"/>
              <a:buAutoNum type="arabicPeriod"/>
            </a:pPr>
            <a:r>
              <a:rPr lang="de-CH" sz="1250" dirty="0"/>
              <a:t>Umsetzungsmittel stärken und die Globale Partnerschaft für nachhaltige Entwicklung mit neuem Leben erfüllen</a:t>
            </a:r>
          </a:p>
        </p:txBody>
      </p:sp>
      <p:sp>
        <p:nvSpPr>
          <p:cNvPr id="7" name="Rectangle 6"/>
          <p:cNvSpPr>
            <a:spLocks noChangeArrowheads="1"/>
          </p:cNvSpPr>
          <p:nvPr/>
        </p:nvSpPr>
        <p:spPr bwMode="auto">
          <a:xfrm>
            <a:off x="179512"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Die UN Nachhaltigkeitsziele</a:t>
            </a:r>
          </a:p>
          <a:p>
            <a:pPr eaLnBrk="1" hangingPunct="1"/>
            <a:r>
              <a:rPr lang="de-CH" altLang="en-US" sz="1800" dirty="0" smtClean="0">
                <a:solidFill>
                  <a:srgbClr val="336699"/>
                </a:solidFill>
                <a:cs typeface="Times New Roman" pitchFamily="18" charset="0"/>
              </a:rPr>
              <a:t> </a:t>
            </a:r>
            <a:endParaRPr lang="de-DE" altLang="en-US" sz="1800" dirty="0">
              <a:solidFill>
                <a:srgbClr val="336699"/>
              </a:solidFill>
              <a:cs typeface="Times New Roman" pitchFamily="18" charset="0"/>
            </a:endParaRPr>
          </a:p>
          <a:p>
            <a:pPr eaLnBrk="1" hangingPunct="1"/>
            <a:r>
              <a:rPr lang="de-CH" altLang="en-US" b="1" dirty="0" smtClean="0">
                <a:solidFill>
                  <a:srgbClr val="336699"/>
                </a:solidFill>
                <a:cs typeface="Times New Roman" pitchFamily="18" charset="0"/>
              </a:rPr>
              <a:t> </a:t>
            </a:r>
            <a:endParaRPr lang="de-CH" altLang="en-US" b="1" dirty="0">
              <a:solidFill>
                <a:srgbClr val="336699"/>
              </a:solidFill>
            </a:endParaRPr>
          </a:p>
        </p:txBody>
      </p:sp>
      <p:sp>
        <p:nvSpPr>
          <p:cNvPr id="4" name="Rechteck 3"/>
          <p:cNvSpPr/>
          <p:nvPr/>
        </p:nvSpPr>
        <p:spPr>
          <a:xfrm>
            <a:off x="323528" y="6525344"/>
            <a:ext cx="8568952" cy="261610"/>
          </a:xfrm>
          <a:prstGeom prst="rect">
            <a:avLst/>
          </a:prstGeom>
        </p:spPr>
        <p:txBody>
          <a:bodyPr wrap="square">
            <a:spAutoFit/>
          </a:bodyPr>
          <a:lstStyle/>
          <a:p>
            <a:r>
              <a:rPr lang="de-CH" sz="1100" dirty="0">
                <a:solidFill>
                  <a:srgbClr val="336699"/>
                </a:solidFill>
              </a:rPr>
              <a:t>https://www.eda.admin.ch/post2015/de/home/ziele/die-17-ziele-fuer-eine-nachhaltige-entwicklung.html</a:t>
            </a:r>
          </a:p>
        </p:txBody>
      </p:sp>
      <p:sp>
        <p:nvSpPr>
          <p:cNvPr id="9" name="Textfeld 8"/>
          <p:cNvSpPr txBox="1"/>
          <p:nvPr/>
        </p:nvSpPr>
        <p:spPr>
          <a:xfrm>
            <a:off x="107504" y="951111"/>
            <a:ext cx="2831224" cy="461665"/>
          </a:xfrm>
          <a:prstGeom prst="rect">
            <a:avLst/>
          </a:prstGeom>
          <a:noFill/>
        </p:spPr>
        <p:txBody>
          <a:bodyPr wrap="none" rtlCol="0">
            <a:spAutoFit/>
          </a:bodyPr>
          <a:lstStyle/>
          <a:p>
            <a:r>
              <a:rPr lang="de-CH" b="1" dirty="0" smtClean="0">
                <a:solidFill>
                  <a:srgbClr val="C00000"/>
                </a:solidFill>
              </a:rPr>
              <a:t>Übung – Handout </a:t>
            </a:r>
            <a:endParaRPr lang="de-CH" b="1" dirty="0">
              <a:solidFill>
                <a:srgbClr val="C00000"/>
              </a:solidFill>
            </a:endParaRPr>
          </a:p>
        </p:txBody>
      </p:sp>
    </p:spTree>
    <p:extLst>
      <p:ext uri="{BB962C8B-B14F-4D97-AF65-F5344CB8AC3E}">
        <p14:creationId xmlns:p14="http://schemas.microsoft.com/office/powerpoint/2010/main" val="485454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DCECA37-7FCC-45D4-BAD6-B8760F7664F4}" type="slidenum">
              <a:rPr lang="de-CH" smtClean="0"/>
              <a:pPr/>
              <a:t>24</a:t>
            </a:fld>
            <a:endParaRPr lang="de-CH" sz="1400"/>
          </a:p>
        </p:txBody>
      </p:sp>
      <p:sp>
        <p:nvSpPr>
          <p:cNvPr id="4" name="Rectangle 3"/>
          <p:cNvSpPr>
            <a:spLocks noChangeArrowheads="1"/>
          </p:cNvSpPr>
          <p:nvPr/>
        </p:nvSpPr>
        <p:spPr bwMode="auto">
          <a:xfrm>
            <a:off x="179512"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Wertvorstellungen und Wissenschaftsverständnis</a:t>
            </a:r>
          </a:p>
          <a:p>
            <a:pPr eaLnBrk="1" hangingPunct="1"/>
            <a:r>
              <a:rPr lang="de-CH" sz="1800" dirty="0" smtClean="0">
                <a:solidFill>
                  <a:srgbClr val="336699"/>
                </a:solidFill>
                <a:cs typeface="Times New Roman" pitchFamily="18" charset="0"/>
              </a:rPr>
              <a:t>eine </a:t>
            </a:r>
            <a:r>
              <a:rPr lang="de-CH" sz="1800" dirty="0">
                <a:solidFill>
                  <a:srgbClr val="336699"/>
                </a:solidFill>
                <a:cs typeface="Times New Roman" pitchFamily="18" charset="0"/>
              </a:rPr>
              <a:t>Herausforderung für die Wissenschaft</a:t>
            </a:r>
            <a:endParaRPr lang="de-DE" altLang="en-US" sz="1800" dirty="0">
              <a:solidFill>
                <a:srgbClr val="336699"/>
              </a:solidFill>
              <a:cs typeface="Times New Roman" pitchFamily="18" charset="0"/>
            </a:endParaRPr>
          </a:p>
          <a:p>
            <a:pPr eaLnBrk="1" hangingPunct="1"/>
            <a:r>
              <a:rPr lang="de-CH" altLang="en-US" b="1" dirty="0" smtClean="0">
                <a:solidFill>
                  <a:srgbClr val="336699"/>
                </a:solidFill>
                <a:cs typeface="Times New Roman" pitchFamily="18" charset="0"/>
              </a:rPr>
              <a:t> </a:t>
            </a:r>
            <a:endParaRPr lang="de-CH" altLang="en-US" b="1" dirty="0">
              <a:solidFill>
                <a:srgbClr val="336699"/>
              </a:solidFill>
            </a:endParaRPr>
          </a:p>
        </p:txBody>
      </p:sp>
      <p:sp>
        <p:nvSpPr>
          <p:cNvPr id="5" name="Inhaltsplatzhalter 2"/>
          <p:cNvSpPr txBox="1">
            <a:spLocks/>
          </p:cNvSpPr>
          <p:nvPr/>
        </p:nvSpPr>
        <p:spPr>
          <a:xfrm>
            <a:off x="251520" y="1484784"/>
            <a:ext cx="8568952" cy="1896468"/>
          </a:xfrm>
          <a:prstGeom prst="rect">
            <a:avLst/>
          </a:prstGeom>
        </p:spPr>
        <p:txBody>
          <a:bodyPr/>
          <a:lstStyle>
            <a:lvl1pPr marL="419100" indent="-419100" algn="l" rtl="0" eaLnBrk="1" fontAlgn="base" hangingPunct="1">
              <a:lnSpc>
                <a:spcPct val="95000"/>
              </a:lnSpc>
              <a:spcBef>
                <a:spcPct val="20000"/>
              </a:spcBef>
              <a:spcAft>
                <a:spcPct val="0"/>
              </a:spcAft>
              <a:buClr>
                <a:schemeClr val="hlink"/>
              </a:buClr>
              <a:buSzPct val="85000"/>
              <a:buFont typeface="Arial" pitchFamily="39" charset="0"/>
              <a:buChar char="&gt;"/>
              <a:defRPr sz="2200">
                <a:solidFill>
                  <a:srgbClr val="333333"/>
                </a:solidFill>
                <a:latin typeface="+mn-lt"/>
                <a:ea typeface="+mn-ea"/>
                <a:cs typeface="+mn-cs"/>
              </a:defRPr>
            </a:lvl1pPr>
            <a:lvl2pPr marL="838200" indent="-381000" algn="l" rtl="0" eaLnBrk="1" fontAlgn="base" hangingPunct="1">
              <a:lnSpc>
                <a:spcPct val="95000"/>
              </a:lnSpc>
              <a:spcBef>
                <a:spcPct val="20000"/>
              </a:spcBef>
              <a:spcAft>
                <a:spcPct val="0"/>
              </a:spcAft>
              <a:buFont typeface="Arial" pitchFamily="39" charset="0"/>
              <a:buChar char="—"/>
              <a:defRPr sz="2000">
                <a:solidFill>
                  <a:srgbClr val="333333"/>
                </a:solidFill>
                <a:latin typeface="+mn-lt"/>
                <a:ea typeface="ＭＳ Ｐゴシック" pitchFamily="39" charset="-128"/>
              </a:defRPr>
            </a:lvl2pPr>
            <a:lvl3pPr marL="12954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3pPr>
            <a:lvl4pPr marL="17145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4pPr>
            <a:lvl5pPr marL="21336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5pPr>
            <a:lvl6pPr marL="25908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6pPr>
            <a:lvl7pPr marL="30480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7pPr>
            <a:lvl8pPr marL="35052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8pPr>
            <a:lvl9pPr marL="39624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9pPr>
          </a:lstStyle>
          <a:p>
            <a:pPr>
              <a:lnSpc>
                <a:spcPct val="100000"/>
              </a:lnSpc>
              <a:spcBef>
                <a:spcPts val="0"/>
              </a:spcBef>
              <a:spcAft>
                <a:spcPts val="600"/>
              </a:spcAft>
              <a:buClrTx/>
              <a:buFont typeface="Wingdings" panose="05000000000000000000" pitchFamily="2" charset="2"/>
              <a:buChar char="Ø"/>
            </a:pPr>
            <a:r>
              <a:rPr lang="de-CH" sz="1500" dirty="0" smtClean="0"/>
              <a:t>Eine enge </a:t>
            </a:r>
            <a:r>
              <a:rPr lang="de-CH" sz="1500" dirty="0"/>
              <a:t>Zusammenarbeit zwischen Wissenschaft und </a:t>
            </a:r>
            <a:r>
              <a:rPr lang="de-CH" sz="1500" dirty="0" smtClean="0"/>
              <a:t>Gesellschaft – der </a:t>
            </a:r>
            <a:r>
              <a:rPr lang="de-CH" sz="1500" dirty="0" smtClean="0">
                <a:solidFill>
                  <a:srgbClr val="C00000"/>
                </a:solidFill>
              </a:rPr>
              <a:t>transdisziplinäre Ansatz</a:t>
            </a:r>
            <a:r>
              <a:rPr lang="de-CH" sz="1500" dirty="0" smtClean="0"/>
              <a:t> – d.h. beinhaltet die Zusammenarbeit einer Vielzahl von Akteuren mit </a:t>
            </a:r>
            <a:r>
              <a:rPr lang="de-CH" sz="1500" dirty="0" smtClean="0">
                <a:solidFill>
                  <a:srgbClr val="C00000"/>
                </a:solidFill>
              </a:rPr>
              <a:t>unterschiedlichen Interessen </a:t>
            </a:r>
            <a:r>
              <a:rPr lang="de-CH" sz="1500" dirty="0">
                <a:solidFill>
                  <a:srgbClr val="C00000"/>
                </a:solidFill>
              </a:rPr>
              <a:t>und </a:t>
            </a:r>
            <a:r>
              <a:rPr lang="de-CH" sz="1500" dirty="0" smtClean="0">
                <a:solidFill>
                  <a:srgbClr val="C00000"/>
                </a:solidFill>
              </a:rPr>
              <a:t>Wertvorstellungen</a:t>
            </a:r>
            <a:r>
              <a:rPr lang="de-CH" sz="1500" dirty="0" smtClean="0">
                <a:solidFill>
                  <a:schemeClr val="tx1"/>
                </a:solidFill>
              </a:rPr>
              <a:t>, die wenn möglich integriert werden sollen.</a:t>
            </a:r>
          </a:p>
          <a:p>
            <a:pPr>
              <a:lnSpc>
                <a:spcPct val="100000"/>
              </a:lnSpc>
              <a:spcBef>
                <a:spcPts val="0"/>
              </a:spcBef>
              <a:spcAft>
                <a:spcPts val="600"/>
              </a:spcAft>
              <a:buClrTx/>
              <a:buFont typeface="Wingdings" panose="05000000000000000000" pitchFamily="2" charset="2"/>
              <a:buChar char="Ø"/>
            </a:pPr>
            <a:r>
              <a:rPr lang="de-CH" sz="1500" dirty="0" smtClean="0"/>
              <a:t>Wollen Wissenschaft und Universität also eine aktive Rolle in der NE spielen, sollten sie sich der </a:t>
            </a:r>
            <a:r>
              <a:rPr lang="de-CH" sz="1500" dirty="0" smtClean="0">
                <a:solidFill>
                  <a:srgbClr val="C00000"/>
                </a:solidFill>
              </a:rPr>
              <a:t>Wertediskussion</a:t>
            </a:r>
            <a:r>
              <a:rPr lang="de-CH" sz="1500" dirty="0" smtClean="0"/>
              <a:t> stellen und diese mit ihrem </a:t>
            </a:r>
            <a:r>
              <a:rPr lang="de-CH" sz="1500" dirty="0" smtClean="0">
                <a:solidFill>
                  <a:srgbClr val="C00000"/>
                </a:solidFill>
              </a:rPr>
              <a:t>Wissenschaftsverständnis</a:t>
            </a:r>
            <a:r>
              <a:rPr lang="de-CH" sz="1500" dirty="0" smtClean="0"/>
              <a:t> in </a:t>
            </a:r>
            <a:r>
              <a:rPr lang="de-CH" sz="1500" dirty="0" smtClean="0">
                <a:solidFill>
                  <a:srgbClr val="C00000"/>
                </a:solidFill>
              </a:rPr>
              <a:t>Einklang</a:t>
            </a:r>
            <a:r>
              <a:rPr lang="de-CH" sz="1500" dirty="0" smtClean="0"/>
              <a:t> bringen.</a:t>
            </a:r>
          </a:p>
          <a:p>
            <a:pPr>
              <a:lnSpc>
                <a:spcPct val="100000"/>
              </a:lnSpc>
              <a:spcBef>
                <a:spcPts val="0"/>
              </a:spcBef>
              <a:spcAft>
                <a:spcPts val="600"/>
              </a:spcAft>
              <a:buClrTx/>
              <a:buFont typeface="Wingdings" panose="05000000000000000000" pitchFamily="2" charset="2"/>
              <a:buChar char="Ø"/>
            </a:pPr>
            <a:r>
              <a:rPr lang="de-CH" sz="1500" dirty="0" smtClean="0"/>
              <a:t>In einer transdisziplinären </a:t>
            </a:r>
            <a:r>
              <a:rPr lang="de-CH" sz="1500" dirty="0"/>
              <a:t>Zusammenarbeit </a:t>
            </a:r>
            <a:r>
              <a:rPr lang="de-CH" sz="1500" dirty="0" smtClean="0"/>
              <a:t>entstehen neue Wissensformen aus den Beiträgen der Wissenschaft und anderer, nicht-akademischer Akteure. Es findet eine </a:t>
            </a:r>
            <a:r>
              <a:rPr lang="de-CH" sz="1500" dirty="0" smtClean="0">
                <a:solidFill>
                  <a:srgbClr val="C00000"/>
                </a:solidFill>
              </a:rPr>
              <a:t>Wissens-koproduktion </a:t>
            </a:r>
            <a:r>
              <a:rPr lang="de-CH" sz="1500" dirty="0" smtClean="0"/>
              <a:t>statt.</a:t>
            </a:r>
          </a:p>
          <a:p>
            <a:pPr>
              <a:lnSpc>
                <a:spcPct val="100000"/>
              </a:lnSpc>
              <a:spcBef>
                <a:spcPts val="0"/>
              </a:spcBef>
              <a:spcAft>
                <a:spcPts val="600"/>
              </a:spcAft>
              <a:buClrTx/>
              <a:buFont typeface="Wingdings" panose="05000000000000000000" pitchFamily="2" charset="2"/>
              <a:buChar char="Ø"/>
            </a:pPr>
            <a:r>
              <a:rPr lang="de-CH" sz="1500" dirty="0" smtClean="0"/>
              <a:t>Dieses Wissen kann in Bezug auf seine Bedeutung für NE</a:t>
            </a:r>
            <a:br>
              <a:rPr lang="de-CH" sz="1500" dirty="0" smtClean="0"/>
            </a:br>
            <a:r>
              <a:rPr lang="de-CH" sz="1500" dirty="0" smtClean="0"/>
              <a:t>differenziert werden:</a:t>
            </a:r>
          </a:p>
          <a:p>
            <a:pPr lvl="1">
              <a:lnSpc>
                <a:spcPct val="100000"/>
              </a:lnSpc>
              <a:spcBef>
                <a:spcPts val="0"/>
              </a:spcBef>
              <a:spcAft>
                <a:spcPts val="600"/>
              </a:spcAft>
              <a:buFont typeface="Wingdings" panose="05000000000000000000" pitchFamily="2" charset="2"/>
              <a:buChar char="Ø"/>
            </a:pPr>
            <a:r>
              <a:rPr lang="de-CH" sz="1500" dirty="0" smtClean="0">
                <a:solidFill>
                  <a:srgbClr val="C00000"/>
                </a:solidFill>
              </a:rPr>
              <a:t>Systemwissen</a:t>
            </a:r>
          </a:p>
          <a:p>
            <a:pPr lvl="1">
              <a:lnSpc>
                <a:spcPct val="100000"/>
              </a:lnSpc>
              <a:spcBef>
                <a:spcPts val="0"/>
              </a:spcBef>
              <a:spcAft>
                <a:spcPts val="600"/>
              </a:spcAft>
              <a:buFont typeface="Wingdings" panose="05000000000000000000" pitchFamily="2" charset="2"/>
              <a:buChar char="Ø"/>
            </a:pPr>
            <a:r>
              <a:rPr lang="de-CH" sz="1500" dirty="0" smtClean="0">
                <a:solidFill>
                  <a:srgbClr val="C00000"/>
                </a:solidFill>
              </a:rPr>
              <a:t>Zielwissen</a:t>
            </a:r>
          </a:p>
          <a:p>
            <a:pPr lvl="1">
              <a:lnSpc>
                <a:spcPct val="100000"/>
              </a:lnSpc>
              <a:spcBef>
                <a:spcPts val="0"/>
              </a:spcBef>
              <a:spcAft>
                <a:spcPts val="600"/>
              </a:spcAft>
              <a:buFont typeface="Wingdings" panose="05000000000000000000" pitchFamily="2" charset="2"/>
              <a:buChar char="Ø"/>
            </a:pPr>
            <a:r>
              <a:rPr lang="de-CH" sz="1500" dirty="0" smtClean="0">
                <a:solidFill>
                  <a:srgbClr val="C00000"/>
                </a:solidFill>
              </a:rPr>
              <a:t>Transformationswissen</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474"/>
          <a:stretch/>
        </p:blipFill>
        <p:spPr bwMode="auto">
          <a:xfrm>
            <a:off x="6228184" y="4149080"/>
            <a:ext cx="2589366" cy="22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atumsplatzhalter 3"/>
          <p:cNvSpPr>
            <a:spLocks noGrp="1"/>
          </p:cNvSpPr>
          <p:nvPr>
            <p:ph type="dt" sz="half" idx="10"/>
          </p:nvPr>
        </p:nvSpPr>
        <p:spPr>
          <a:xfrm>
            <a:off x="179710" y="6548438"/>
            <a:ext cx="7920682" cy="264938"/>
          </a:xfrm>
        </p:spPr>
        <p:txBody>
          <a:bodyPr/>
          <a:lstStyle/>
          <a:p>
            <a:pPr marL="0" lvl="1" indent="-381000" eaLnBrk="1" hangingPunct="1">
              <a:lnSpc>
                <a:spcPct val="95000"/>
              </a:lnSpc>
              <a:spcBef>
                <a:spcPct val="20000"/>
              </a:spcBef>
              <a:spcAft>
                <a:spcPct val="10000"/>
              </a:spcAft>
              <a:buClr>
                <a:schemeClr val="hlink"/>
              </a:buClr>
              <a:buSzPct val="85000"/>
            </a:pPr>
            <a:r>
              <a:rPr lang="de-CH" sz="1200" dirty="0" smtClean="0"/>
              <a:t>Graphik</a:t>
            </a:r>
            <a:r>
              <a:rPr lang="de-CH" sz="1200" dirty="0"/>
              <a:t>: K Herweg</a:t>
            </a:r>
          </a:p>
          <a:p>
            <a:pPr marL="0" lvl="1" indent="-381000" eaLnBrk="1" hangingPunct="1">
              <a:lnSpc>
                <a:spcPct val="95000"/>
              </a:lnSpc>
              <a:spcBef>
                <a:spcPct val="20000"/>
              </a:spcBef>
              <a:spcAft>
                <a:spcPct val="10000"/>
              </a:spcAft>
              <a:buClr>
                <a:schemeClr val="hlink"/>
              </a:buClr>
              <a:buSzPct val="85000"/>
            </a:pPr>
            <a:endParaRPr lang="de-CH" sz="1200" kern="0" dirty="0">
              <a:solidFill>
                <a:srgbClr val="333333"/>
              </a:solidFill>
              <a:ea typeface="ヒラギノ角ゴ Pro W3" pitchFamily="-84" charset="-128"/>
            </a:endParaRPr>
          </a:p>
        </p:txBody>
      </p:sp>
    </p:spTree>
    <p:extLst>
      <p:ext uri="{BB962C8B-B14F-4D97-AF65-F5344CB8AC3E}">
        <p14:creationId xmlns:p14="http://schemas.microsoft.com/office/powerpoint/2010/main" val="16838674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Wissensarten mit Relevanz für NE</a:t>
            </a:r>
          </a:p>
          <a:p>
            <a:pPr eaLnBrk="1" hangingPunct="1"/>
            <a:endParaRPr lang="de-DE" altLang="en-US" sz="1800" dirty="0">
              <a:solidFill>
                <a:srgbClr val="336699"/>
              </a:solidFill>
              <a:cs typeface="Times New Roman" pitchFamily="18" charset="0"/>
            </a:endParaRPr>
          </a:p>
          <a:p>
            <a:pPr eaLnBrk="1" hangingPunct="1"/>
            <a:r>
              <a:rPr lang="de-CH" altLang="en-US" b="1" dirty="0" smtClean="0">
                <a:solidFill>
                  <a:srgbClr val="336699"/>
                </a:solidFill>
                <a:cs typeface="Times New Roman" pitchFamily="18" charset="0"/>
              </a:rPr>
              <a:t> </a:t>
            </a:r>
            <a:endParaRPr lang="de-CH" altLang="en-US" b="1" dirty="0">
              <a:solidFill>
                <a:srgbClr val="336699"/>
              </a:solidFill>
            </a:endParaRPr>
          </a:p>
        </p:txBody>
      </p:sp>
      <p:sp>
        <p:nvSpPr>
          <p:cNvPr id="2" name="Foliennummernplatzhalter 1"/>
          <p:cNvSpPr>
            <a:spLocks noGrp="1"/>
          </p:cNvSpPr>
          <p:nvPr>
            <p:ph type="sldNum" sz="quarter" idx="12"/>
          </p:nvPr>
        </p:nvSpPr>
        <p:spPr/>
        <p:txBody>
          <a:bodyPr/>
          <a:lstStyle/>
          <a:p>
            <a:fld id="{5DCECA37-7FCC-45D4-BAD6-B8760F7664F4}" type="slidenum">
              <a:rPr lang="de-CH" smtClean="0"/>
              <a:pPr/>
              <a:t>25</a:t>
            </a:fld>
            <a:endParaRPr lang="de-CH" sz="1400"/>
          </a:p>
        </p:txBody>
      </p:sp>
      <p:sp>
        <p:nvSpPr>
          <p:cNvPr id="7" name="Rechteck 6"/>
          <p:cNvSpPr/>
          <p:nvPr/>
        </p:nvSpPr>
        <p:spPr>
          <a:xfrm>
            <a:off x="71438" y="6536377"/>
            <a:ext cx="6120234" cy="276999"/>
          </a:xfrm>
          <a:prstGeom prst="rect">
            <a:avLst/>
          </a:prstGeom>
        </p:spPr>
        <p:txBody>
          <a:bodyPr wrap="square">
            <a:spAutoFit/>
          </a:bodyPr>
          <a:lstStyle/>
          <a:p>
            <a:r>
              <a:rPr lang="de-CH" sz="1200" dirty="0" smtClean="0"/>
              <a:t>Basierend auf </a:t>
            </a:r>
            <a:r>
              <a:rPr lang="de-CH" sz="1200" dirty="0" err="1" smtClean="0"/>
              <a:t>ProClim</a:t>
            </a:r>
            <a:r>
              <a:rPr lang="de-CH" sz="1200" dirty="0" smtClean="0"/>
              <a:t>/CASS </a:t>
            </a:r>
            <a:r>
              <a:rPr lang="de-CH" sz="1200" dirty="0"/>
              <a:t>1997, Pohl </a:t>
            </a:r>
            <a:r>
              <a:rPr lang="de-CH" sz="1200" dirty="0" smtClean="0"/>
              <a:t>&amp; Hirsch </a:t>
            </a:r>
            <a:r>
              <a:rPr lang="de-CH" sz="1200" dirty="0" err="1"/>
              <a:t>Hadorn</a:t>
            </a:r>
            <a:r>
              <a:rPr lang="de-CH" sz="1200" dirty="0"/>
              <a:t> </a:t>
            </a:r>
            <a:r>
              <a:rPr lang="de-CH" sz="1200" dirty="0" smtClean="0"/>
              <a:t>2006     Graphik</a:t>
            </a:r>
            <a:r>
              <a:rPr lang="de-CH" sz="1200" dirty="0"/>
              <a:t>: K </a:t>
            </a:r>
            <a:r>
              <a:rPr lang="de-CH" sz="1200" dirty="0" smtClean="0"/>
              <a:t>Herweg</a:t>
            </a:r>
            <a:endParaRPr lang="de-CH" sz="1200" dirty="0"/>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7477" y="2176560"/>
            <a:ext cx="2806691" cy="223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ounded Rectangle 20"/>
          <p:cNvSpPr/>
          <p:nvPr/>
        </p:nvSpPr>
        <p:spPr bwMode="auto">
          <a:xfrm>
            <a:off x="4337248" y="3328688"/>
            <a:ext cx="522784" cy="360040"/>
          </a:xfrm>
          <a:prstGeom prst="round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de-CH" sz="1600" b="1" dirty="0" smtClean="0">
                <a:solidFill>
                  <a:schemeClr val="bg1"/>
                </a:solidFill>
              </a:rPr>
              <a:t>NE</a:t>
            </a:r>
            <a:endParaRPr kumimoji="0" lang="de-CH" sz="1600" b="0" i="0" u="none" strike="noStrike" cap="none" normalizeH="0" baseline="0" dirty="0" smtClean="0">
              <a:ln>
                <a:noFill/>
              </a:ln>
              <a:solidFill>
                <a:schemeClr val="bg1"/>
              </a:solidFill>
              <a:effectLst/>
            </a:endParaRPr>
          </a:p>
        </p:txBody>
      </p:sp>
      <p:cxnSp>
        <p:nvCxnSpPr>
          <p:cNvPr id="16" name="Straight Arrow Connector 10"/>
          <p:cNvCxnSpPr/>
          <p:nvPr/>
        </p:nvCxnSpPr>
        <p:spPr bwMode="auto">
          <a:xfrm flipH="1" flipV="1">
            <a:off x="4598640" y="3688728"/>
            <a:ext cx="5550" cy="1191528"/>
          </a:xfrm>
          <a:prstGeom prst="straightConnector1">
            <a:avLst/>
          </a:prstGeom>
          <a:solidFill>
            <a:schemeClr val="accent1"/>
          </a:solidFill>
          <a:ln w="57150" cap="flat" cmpd="sng" algn="ctr">
            <a:solidFill>
              <a:srgbClr val="C00000"/>
            </a:solidFill>
            <a:prstDash val="solid"/>
            <a:round/>
            <a:headEnd type="none" w="med" len="med"/>
            <a:tailEnd type="triangle" w="med" len="med"/>
          </a:ln>
          <a:effectLst/>
        </p:spPr>
      </p:cxnSp>
      <p:cxnSp>
        <p:nvCxnSpPr>
          <p:cNvPr id="17" name="Straight Arrow Connector 13"/>
          <p:cNvCxnSpPr/>
          <p:nvPr/>
        </p:nvCxnSpPr>
        <p:spPr bwMode="auto">
          <a:xfrm>
            <a:off x="3248635" y="2633322"/>
            <a:ext cx="1102447" cy="720080"/>
          </a:xfrm>
          <a:prstGeom prst="straightConnector1">
            <a:avLst/>
          </a:prstGeom>
          <a:solidFill>
            <a:schemeClr val="accent1"/>
          </a:solidFill>
          <a:ln w="57150" cap="flat" cmpd="sng" algn="ctr">
            <a:solidFill>
              <a:srgbClr val="C00000"/>
            </a:solidFill>
            <a:prstDash val="solid"/>
            <a:round/>
            <a:headEnd type="none" w="med" len="med"/>
            <a:tailEnd type="triangle" w="med" len="med"/>
          </a:ln>
          <a:effectLst/>
        </p:spPr>
      </p:cxnSp>
      <p:cxnSp>
        <p:nvCxnSpPr>
          <p:cNvPr id="18" name="Straight Arrow Connector 18"/>
          <p:cNvCxnSpPr/>
          <p:nvPr/>
        </p:nvCxnSpPr>
        <p:spPr bwMode="auto">
          <a:xfrm flipH="1">
            <a:off x="4859921" y="2717882"/>
            <a:ext cx="1096070" cy="610806"/>
          </a:xfrm>
          <a:prstGeom prst="straightConnector1">
            <a:avLst/>
          </a:prstGeom>
          <a:solidFill>
            <a:schemeClr val="accent1"/>
          </a:solidFill>
          <a:ln w="57150" cap="flat" cmpd="sng" algn="ctr">
            <a:solidFill>
              <a:srgbClr val="C00000"/>
            </a:solidFill>
            <a:prstDash val="solid"/>
            <a:round/>
            <a:headEnd type="none" w="med" len="med"/>
            <a:tailEnd type="triangle" w="med" len="med"/>
          </a:ln>
          <a:effectLst/>
        </p:spPr>
      </p:cxnSp>
      <p:sp>
        <p:nvSpPr>
          <p:cNvPr id="22" name="Abgerundetes Rechteck 21"/>
          <p:cNvSpPr/>
          <p:nvPr/>
        </p:nvSpPr>
        <p:spPr bwMode="auto">
          <a:xfrm>
            <a:off x="709885" y="1628800"/>
            <a:ext cx="3002009" cy="1368153"/>
          </a:xfrm>
          <a:prstGeom prst="roundRect">
            <a:avLst/>
          </a:prstGeom>
          <a:solidFill>
            <a:schemeClr val="bg1"/>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de-CH" sz="1600" b="1" dirty="0">
                <a:solidFill>
                  <a:srgbClr val="C00000"/>
                </a:solidFill>
              </a:rPr>
              <a:t>Systemwissen</a:t>
            </a:r>
          </a:p>
          <a:p>
            <a:r>
              <a:rPr lang="de-CH" sz="1400" b="1" dirty="0"/>
              <a:t>Beiträge zum </a:t>
            </a:r>
            <a:r>
              <a:rPr lang="de-CH" sz="1400" b="1" dirty="0" smtClean="0"/>
              <a:t>Systemverständnis; Verstehen, </a:t>
            </a:r>
            <a:r>
              <a:rPr lang="de-CH" sz="1400" b="1" dirty="0"/>
              <a:t>wie Umwelt, Wirtschaft, Gesellschaft funktionieren </a:t>
            </a:r>
          </a:p>
        </p:txBody>
      </p:sp>
      <p:sp>
        <p:nvSpPr>
          <p:cNvPr id="23" name="Abgerundetes Rechteck 22"/>
          <p:cNvSpPr/>
          <p:nvPr/>
        </p:nvSpPr>
        <p:spPr bwMode="auto">
          <a:xfrm>
            <a:off x="1962999" y="4624832"/>
            <a:ext cx="3002009" cy="1790632"/>
          </a:xfrm>
          <a:prstGeom prst="roundRect">
            <a:avLst/>
          </a:prstGeom>
          <a:solidFill>
            <a:schemeClr val="bg1"/>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de-CH" sz="1600" b="1" dirty="0" smtClean="0">
                <a:solidFill>
                  <a:srgbClr val="C00000"/>
                </a:solidFill>
              </a:rPr>
              <a:t>Transformationswissen</a:t>
            </a:r>
            <a:endParaRPr lang="de-CH" sz="1600" b="1" dirty="0">
              <a:solidFill>
                <a:srgbClr val="C00000"/>
              </a:solidFill>
            </a:endParaRPr>
          </a:p>
          <a:p>
            <a:pPr marL="0" lvl="1"/>
            <a:r>
              <a:rPr lang="de-CH" sz="1400" b="1" dirty="0"/>
              <a:t>Beiträge zur Umsetzung von </a:t>
            </a:r>
            <a:r>
              <a:rPr lang="de-CH" sz="1400" b="1" dirty="0" smtClean="0"/>
              <a:t>Visionen: Technologien</a:t>
            </a:r>
            <a:r>
              <a:rPr lang="de-CH" sz="1400" b="1" dirty="0"/>
              <a:t>, Massnahmen, Regeln, </a:t>
            </a:r>
            <a:r>
              <a:rPr lang="de-CH" sz="1400" b="1" dirty="0" err="1" smtClean="0"/>
              <a:t>Wirkungsmonitoring</a:t>
            </a:r>
            <a:r>
              <a:rPr lang="de-CH" sz="1400" b="1" dirty="0" smtClean="0"/>
              <a:t>, etc.</a:t>
            </a:r>
            <a:r>
              <a:rPr lang="de-CH" sz="1400" b="1" dirty="0"/>
              <a:t> </a:t>
            </a:r>
            <a:r>
              <a:rPr lang="de-CH" sz="1400" b="1" dirty="0" smtClean="0"/>
              <a:t>die eine Nachhaltige Entwicklung unterstützen</a:t>
            </a:r>
            <a:endParaRPr lang="de-CH" sz="1400" b="1" dirty="0"/>
          </a:p>
          <a:p>
            <a:endParaRPr lang="de-CH" sz="1400" b="1" dirty="0"/>
          </a:p>
        </p:txBody>
      </p:sp>
      <p:sp>
        <p:nvSpPr>
          <p:cNvPr id="24" name="Abgerundetes Rechteck 23"/>
          <p:cNvSpPr/>
          <p:nvPr/>
        </p:nvSpPr>
        <p:spPr bwMode="auto">
          <a:xfrm>
            <a:off x="5779423" y="1888528"/>
            <a:ext cx="3002009" cy="1800200"/>
          </a:xfrm>
          <a:prstGeom prst="roundRect">
            <a:avLst/>
          </a:prstGeom>
          <a:solidFill>
            <a:schemeClr val="bg1"/>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de-CH" sz="1600" b="1" dirty="0">
                <a:solidFill>
                  <a:srgbClr val="C00000"/>
                </a:solidFill>
              </a:rPr>
              <a:t>Zielwissen</a:t>
            </a:r>
          </a:p>
          <a:p>
            <a:r>
              <a:rPr lang="de-CH" sz="1400" b="1" dirty="0"/>
              <a:t>Bereitstellen von </a:t>
            </a:r>
            <a:r>
              <a:rPr lang="de-CH" sz="1400" b="1" dirty="0" smtClean="0"/>
              <a:t>Entscheidungsgrundlagen, Beiträge </a:t>
            </a:r>
            <a:r>
              <a:rPr lang="de-CH" sz="1400" b="1" dirty="0"/>
              <a:t>zur Entwicklung und Verhandlung von Zielen und Visionen einer </a:t>
            </a:r>
            <a:r>
              <a:rPr lang="de-CH" sz="1400" b="1" dirty="0" smtClean="0"/>
              <a:t>Nachhaltigen Entwicklung</a:t>
            </a:r>
            <a:endParaRPr lang="de-CH" sz="1400" b="1" dirty="0"/>
          </a:p>
        </p:txBody>
      </p:sp>
      <p:pic>
        <p:nvPicPr>
          <p:cNvPr id="2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7669" y="3532785"/>
            <a:ext cx="962013" cy="85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0032" y="5344911"/>
            <a:ext cx="1479539" cy="1092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8" y="2887571"/>
            <a:ext cx="1516403" cy="1405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23174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26</a:t>
            </a:fld>
            <a:endParaRPr lang="de-CH" sz="1400"/>
          </a:p>
        </p:txBody>
      </p:sp>
      <p:sp>
        <p:nvSpPr>
          <p:cNvPr id="5" name="Rechteck 4"/>
          <p:cNvSpPr/>
          <p:nvPr/>
        </p:nvSpPr>
        <p:spPr bwMode="auto">
          <a:xfrm>
            <a:off x="0" y="0"/>
            <a:ext cx="9144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pitchFamily="39"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501609005"/>
              </p:ext>
            </p:extLst>
          </p:nvPr>
        </p:nvGraphicFramePr>
        <p:xfrm>
          <a:off x="179512" y="1628800"/>
          <a:ext cx="8928992" cy="4498975"/>
        </p:xfrm>
        <a:graphic>
          <a:graphicData uri="http://schemas.openxmlformats.org/drawingml/2006/table">
            <a:tbl>
              <a:tblPr firstRow="1" firstCol="1" bandRow="1">
                <a:tableStyleId>{5C22544A-7EE6-4342-B048-85BDC9FD1C3A}</a:tableStyleId>
              </a:tblPr>
              <a:tblGrid>
                <a:gridCol w="8928992">
                  <a:extLst>
                    <a:ext uri="{9D8B030D-6E8A-4147-A177-3AD203B41FA5}">
                      <a16:colId xmlns:a16="http://schemas.microsoft.com/office/drawing/2014/main" val="20000"/>
                    </a:ext>
                  </a:extLst>
                </a:gridCol>
              </a:tblGrid>
              <a:tr h="4498975">
                <a:tc>
                  <a:txBody>
                    <a:bodyPr/>
                    <a:lstStyle/>
                    <a:p>
                      <a:pPr marL="342900" lvl="0" indent="-342900">
                        <a:spcAft>
                          <a:spcPts val="0"/>
                        </a:spcAft>
                        <a:buFont typeface="Symbol"/>
                        <a:buChar char=""/>
                      </a:pPr>
                      <a:r>
                        <a:rPr lang="de-CH" sz="1200" b="0" dirty="0">
                          <a:solidFill>
                            <a:schemeClr val="tx1"/>
                          </a:solidFill>
                          <a:effectLst/>
                        </a:rPr>
                        <a:t>Systemverständnis: Umwelt, Gesellschaft, Wirtschaft</a:t>
                      </a:r>
                    </a:p>
                    <a:p>
                      <a:pPr marL="342900" lvl="0" indent="-342900">
                        <a:spcAft>
                          <a:spcPts val="0"/>
                        </a:spcAft>
                        <a:buFont typeface="Symbol"/>
                        <a:buChar char=""/>
                      </a:pPr>
                      <a:r>
                        <a:rPr lang="de-CH" sz="1200" b="0" dirty="0">
                          <a:solidFill>
                            <a:schemeClr val="tx1"/>
                          </a:solidFill>
                          <a:effectLst/>
                        </a:rPr>
                        <a:t>Globaler Wandel, Klima, Auswirkungen des Klimawandels</a:t>
                      </a:r>
                    </a:p>
                    <a:p>
                      <a:pPr marL="342900" lvl="0" indent="-342900">
                        <a:spcAft>
                          <a:spcPts val="0"/>
                        </a:spcAft>
                        <a:buFont typeface="Symbol"/>
                        <a:buChar char=""/>
                      </a:pPr>
                      <a:r>
                        <a:rPr lang="de-CH" sz="1200" b="0" dirty="0">
                          <a:solidFill>
                            <a:schemeClr val="tx1"/>
                          </a:solidFill>
                          <a:effectLst/>
                        </a:rPr>
                        <a:t>Ökosysteme, Funktionsweisen, Bedingungen für Pflanzenwachstum, Biodiversität, Nähr- und Schadstoffkreisläufe</a:t>
                      </a:r>
                    </a:p>
                    <a:p>
                      <a:pPr marL="342900" lvl="0" indent="-342900">
                        <a:spcAft>
                          <a:spcPts val="0"/>
                        </a:spcAft>
                        <a:buFont typeface="Symbol"/>
                        <a:buChar char=""/>
                      </a:pPr>
                      <a:r>
                        <a:rPr lang="de-CH" sz="1200" b="0" dirty="0">
                          <a:solidFill>
                            <a:schemeClr val="tx1"/>
                          </a:solidFill>
                          <a:effectLst/>
                        </a:rPr>
                        <a:t>Variabilität, Vulnerabilität, Resilienz von ökologischen Systemen</a:t>
                      </a:r>
                    </a:p>
                    <a:p>
                      <a:pPr marL="342900" lvl="0" indent="-342900">
                        <a:spcAft>
                          <a:spcPts val="0"/>
                        </a:spcAft>
                        <a:buFont typeface="Symbol"/>
                        <a:buChar char=""/>
                      </a:pPr>
                      <a:r>
                        <a:rPr lang="de-CH" sz="1200" b="0" dirty="0">
                          <a:solidFill>
                            <a:schemeClr val="tx1"/>
                          </a:solidFill>
                          <a:effectLst/>
                        </a:rPr>
                        <a:t>Rohstoffe, Lagerstätten, Materialeigenschaften</a:t>
                      </a:r>
                    </a:p>
                    <a:p>
                      <a:pPr marL="342900" lvl="0" indent="-342900">
                        <a:spcAft>
                          <a:spcPts val="0"/>
                        </a:spcAft>
                        <a:buFont typeface="Symbol"/>
                        <a:buChar char=""/>
                      </a:pPr>
                      <a:r>
                        <a:rPr lang="de-CH" sz="1200" b="0" dirty="0">
                          <a:solidFill>
                            <a:schemeClr val="tx1"/>
                          </a:solidFill>
                          <a:effectLst/>
                        </a:rPr>
                        <a:t>Degradierung und nachhaltige Nutzung erneuerbarer Ressourcen</a:t>
                      </a:r>
                    </a:p>
                    <a:p>
                      <a:pPr marL="342900" lvl="0" indent="-342900">
                        <a:spcAft>
                          <a:spcPts val="0"/>
                        </a:spcAft>
                        <a:buFont typeface="Symbol"/>
                        <a:buChar char=""/>
                      </a:pPr>
                      <a:r>
                        <a:rPr lang="de-CH" sz="1200" b="0" dirty="0">
                          <a:solidFill>
                            <a:schemeClr val="tx1"/>
                          </a:solidFill>
                          <a:effectLst/>
                        </a:rPr>
                        <a:t>Altlastensanierung, Lagerung atomarer Abfälle</a:t>
                      </a:r>
                    </a:p>
                    <a:p>
                      <a:pPr marL="342900" lvl="0" indent="-342900">
                        <a:spcAft>
                          <a:spcPts val="0"/>
                        </a:spcAft>
                        <a:buFont typeface="Symbol"/>
                        <a:buChar char=""/>
                      </a:pPr>
                      <a:r>
                        <a:rPr lang="de-CH" sz="1200" b="0" dirty="0">
                          <a:solidFill>
                            <a:schemeClr val="tx1"/>
                          </a:solidFill>
                          <a:effectLst/>
                        </a:rPr>
                        <a:t>Nutzung erneuerbarer Energien, Technologien, Biotechnologie</a:t>
                      </a:r>
                    </a:p>
                    <a:p>
                      <a:pPr marL="342900" lvl="0" indent="-342900">
                        <a:spcAft>
                          <a:spcPts val="0"/>
                        </a:spcAft>
                        <a:buFont typeface="Symbol"/>
                        <a:buChar char=""/>
                      </a:pPr>
                      <a:r>
                        <a:rPr lang="de-CH" sz="1200" b="0" dirty="0">
                          <a:solidFill>
                            <a:schemeClr val="tx1"/>
                          </a:solidFill>
                          <a:effectLst/>
                        </a:rPr>
                        <a:t>Mathematische Verfahren, quantitative Analyse, Statistik, </a:t>
                      </a:r>
                      <a:r>
                        <a:rPr lang="de-CH" sz="1200" b="0" dirty="0" smtClean="0">
                          <a:solidFill>
                            <a:schemeClr val="tx1"/>
                          </a:solidFill>
                          <a:effectLst/>
                        </a:rPr>
                        <a:t>Stochastik, Modellentwicklung </a:t>
                      </a:r>
                      <a:r>
                        <a:rPr lang="de-CH" sz="1200" b="0" dirty="0">
                          <a:solidFill>
                            <a:schemeClr val="tx1"/>
                          </a:solidFill>
                          <a:effectLst/>
                        </a:rPr>
                        <a:t>der NE, Datenauswertung und -verarbeitung</a:t>
                      </a:r>
                    </a:p>
                    <a:p>
                      <a:pPr marL="342900" lvl="0" indent="-342900">
                        <a:spcAft>
                          <a:spcPts val="0"/>
                        </a:spcAft>
                        <a:buFont typeface="Symbol"/>
                        <a:buChar char=""/>
                      </a:pPr>
                      <a:r>
                        <a:rPr lang="de-CH" sz="1200" b="0" dirty="0" smtClean="0">
                          <a:solidFill>
                            <a:schemeClr val="tx1"/>
                          </a:solidFill>
                          <a:effectLst/>
                        </a:rPr>
                        <a:t>Politische </a:t>
                      </a:r>
                      <a:r>
                        <a:rPr lang="de-CH" sz="1200" b="0" dirty="0">
                          <a:solidFill>
                            <a:schemeClr val="tx1"/>
                          </a:solidFill>
                          <a:effectLst/>
                        </a:rPr>
                        <a:t>Prozesse, Vernetzung politischer Parteien und Organisationen</a:t>
                      </a:r>
                    </a:p>
                    <a:p>
                      <a:pPr marL="342900" lvl="0" indent="-342900">
                        <a:spcAft>
                          <a:spcPts val="0"/>
                        </a:spcAft>
                        <a:buFont typeface="Symbol"/>
                        <a:buChar char=""/>
                      </a:pPr>
                      <a:r>
                        <a:rPr lang="de-CH" sz="1200" b="0" dirty="0">
                          <a:solidFill>
                            <a:schemeClr val="tx1"/>
                          </a:solidFill>
                          <a:effectLst/>
                        </a:rPr>
                        <a:t>Formelle und informelle Institutionen, Instrumente und Prozesse politischer Meinungsbildung</a:t>
                      </a:r>
                    </a:p>
                    <a:p>
                      <a:pPr marL="342900" lvl="0" indent="-342900">
                        <a:spcAft>
                          <a:spcPts val="0"/>
                        </a:spcAft>
                        <a:buFont typeface="Symbol"/>
                        <a:buChar char=""/>
                      </a:pPr>
                      <a:r>
                        <a:rPr lang="de-CH" sz="1200" b="0" dirty="0">
                          <a:solidFill>
                            <a:schemeClr val="tx1"/>
                          </a:solidFill>
                          <a:effectLst/>
                        </a:rPr>
                        <a:t>Rechte und Gesetze im Zusammenhang mit NE-relevanten Bereichen</a:t>
                      </a:r>
                    </a:p>
                    <a:p>
                      <a:pPr marL="342900" lvl="0" indent="-342900">
                        <a:spcAft>
                          <a:spcPts val="0"/>
                        </a:spcAft>
                        <a:buFont typeface="Symbol"/>
                        <a:buChar char=""/>
                      </a:pPr>
                      <a:r>
                        <a:rPr lang="de-CH" sz="1200" b="0" dirty="0">
                          <a:solidFill>
                            <a:schemeClr val="tx1"/>
                          </a:solidFill>
                          <a:effectLst/>
                        </a:rPr>
                        <a:t>Instrumente zur politischen Einflussnahme</a:t>
                      </a:r>
                    </a:p>
                    <a:p>
                      <a:pPr marL="342900" lvl="0" indent="-342900">
                        <a:spcAft>
                          <a:spcPts val="0"/>
                        </a:spcAft>
                        <a:buFont typeface="Symbol"/>
                        <a:buChar char=""/>
                      </a:pPr>
                      <a:r>
                        <a:rPr lang="de-CH" sz="1200" b="0" dirty="0">
                          <a:solidFill>
                            <a:schemeClr val="tx1"/>
                          </a:solidFill>
                          <a:effectLst/>
                        </a:rPr>
                        <a:t>Verhältnis Individuum/Gesellschaft – Staat und seine Veränderung im Zuge der Globalisierung </a:t>
                      </a:r>
                    </a:p>
                    <a:p>
                      <a:pPr marL="342900" lvl="0" indent="-342900">
                        <a:spcAft>
                          <a:spcPts val="0"/>
                        </a:spcAft>
                        <a:buFont typeface="Symbol"/>
                        <a:buChar char=""/>
                      </a:pPr>
                      <a:r>
                        <a:rPr lang="de-CH" sz="1200" b="0" dirty="0" smtClean="0">
                          <a:solidFill>
                            <a:schemeClr val="tx1"/>
                          </a:solidFill>
                          <a:effectLst/>
                        </a:rPr>
                        <a:t>Sozialökologische </a:t>
                      </a:r>
                      <a:r>
                        <a:rPr lang="de-CH" sz="1200" b="0" dirty="0">
                          <a:solidFill>
                            <a:schemeClr val="tx1"/>
                          </a:solidFill>
                          <a:effectLst/>
                        </a:rPr>
                        <a:t>Systeme, Schnittstelle Mensch-Natur</a:t>
                      </a:r>
                    </a:p>
                    <a:p>
                      <a:pPr marL="342900" lvl="0" indent="-342900">
                        <a:spcAft>
                          <a:spcPts val="0"/>
                        </a:spcAft>
                        <a:buFont typeface="Symbol"/>
                        <a:buChar char=""/>
                      </a:pPr>
                      <a:r>
                        <a:rPr lang="de-CH" sz="1200" b="0" dirty="0" smtClean="0">
                          <a:solidFill>
                            <a:schemeClr val="tx1"/>
                          </a:solidFill>
                          <a:effectLst/>
                        </a:rPr>
                        <a:t>...</a:t>
                      </a:r>
                      <a:endParaRPr lang="de-CH" sz="1200" b="0" dirty="0">
                        <a:solidFill>
                          <a:schemeClr val="tx1"/>
                        </a:solidFill>
                        <a:effectLst/>
                        <a:latin typeface="Calibri"/>
                        <a:ea typeface="Calibri"/>
                        <a:cs typeface="Times New Roman"/>
                      </a:endParaRPr>
                    </a:p>
                  </a:txBody>
                  <a:tcPr marL="52314" marR="52314" marT="0" marB="0">
                    <a:solidFill>
                      <a:schemeClr val="bg1"/>
                    </a:solidFill>
                  </a:tcPr>
                </a:tc>
                <a:extLst>
                  <a:ext uri="{0D108BD9-81ED-4DB2-BD59-A6C34878D82A}">
                    <a16:rowId xmlns:a16="http://schemas.microsoft.com/office/drawing/2014/main" val="10000"/>
                  </a:ext>
                </a:extLst>
              </a:tr>
            </a:tbl>
          </a:graphicData>
        </a:graphic>
      </p:graphicFrame>
      <p:sp>
        <p:nvSpPr>
          <p:cNvPr id="9" name="TextBox 8"/>
          <p:cNvSpPr txBox="1"/>
          <p:nvPr/>
        </p:nvSpPr>
        <p:spPr>
          <a:xfrm>
            <a:off x="251520" y="1018257"/>
            <a:ext cx="2153154" cy="461665"/>
          </a:xfrm>
          <a:prstGeom prst="rect">
            <a:avLst/>
          </a:prstGeom>
          <a:solidFill>
            <a:schemeClr val="bg1"/>
          </a:solidFill>
          <a:effectLst>
            <a:glow rad="63500">
              <a:schemeClr val="accent5">
                <a:satMod val="175000"/>
                <a:alpha val="40000"/>
              </a:schemeClr>
            </a:glow>
            <a:outerShdw blurRad="50800" dist="38100" dir="8100000" algn="tr" rotWithShape="0">
              <a:prstClr val="black">
                <a:alpha val="40000"/>
              </a:prstClr>
            </a:outerShdw>
          </a:effectLst>
        </p:spPr>
        <p:txBody>
          <a:bodyPr wrap="none" rtlCol="0">
            <a:spAutoFit/>
          </a:bodyPr>
          <a:lstStyle/>
          <a:p>
            <a:r>
              <a:rPr lang="de-CH" dirty="0" smtClean="0">
                <a:solidFill>
                  <a:srgbClr val="C00000"/>
                </a:solidFill>
              </a:rPr>
              <a:t>Systemwissen</a:t>
            </a:r>
            <a:endParaRPr lang="de-CH" dirty="0">
              <a:solidFill>
                <a:srgbClr val="C00000"/>
              </a:solidFill>
            </a:endParaRPr>
          </a:p>
        </p:txBody>
      </p:sp>
      <p:sp>
        <p:nvSpPr>
          <p:cNvPr id="7" name="Rectangle 6"/>
          <p:cNvSpPr>
            <a:spLocks noChangeArrowheads="1"/>
          </p:cNvSpPr>
          <p:nvPr/>
        </p:nvSpPr>
        <p:spPr bwMode="auto">
          <a:xfrm>
            <a:off x="179512"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Bildungsinhalte</a:t>
            </a:r>
          </a:p>
          <a:p>
            <a:pPr eaLnBrk="1" hangingPunct="1"/>
            <a:r>
              <a:rPr lang="de-CH" altLang="en-US" dirty="0" smtClean="0">
                <a:solidFill>
                  <a:srgbClr val="336699"/>
                </a:solidFill>
                <a:cs typeface="Times New Roman" pitchFamily="18" charset="0"/>
              </a:rPr>
              <a:t>Beispiele: Verbindungen </a:t>
            </a:r>
            <a:r>
              <a:rPr lang="de-CH" altLang="en-US" dirty="0">
                <a:solidFill>
                  <a:srgbClr val="336699"/>
                </a:solidFill>
                <a:cs typeface="Times New Roman" pitchFamily="18" charset="0"/>
              </a:rPr>
              <a:t>zwischen Wissenschaftsdisziplinen und </a:t>
            </a:r>
            <a:r>
              <a:rPr lang="de-CH" altLang="en-US" dirty="0" smtClean="0">
                <a:solidFill>
                  <a:srgbClr val="336699"/>
                </a:solidFill>
                <a:cs typeface="Times New Roman" pitchFamily="18" charset="0"/>
              </a:rPr>
              <a:t>NE</a:t>
            </a:r>
            <a:endParaRPr lang="de-DE" altLang="en-US" sz="1600" dirty="0">
              <a:solidFill>
                <a:srgbClr val="336699"/>
              </a:solidFill>
              <a:cs typeface="Times New Roman" pitchFamily="18" charset="0"/>
            </a:endParaRPr>
          </a:p>
        </p:txBody>
      </p:sp>
      <p:sp>
        <p:nvSpPr>
          <p:cNvPr id="8" name="Rechteck 7"/>
          <p:cNvSpPr/>
          <p:nvPr/>
        </p:nvSpPr>
        <p:spPr>
          <a:xfrm>
            <a:off x="107504" y="6309320"/>
            <a:ext cx="8496944" cy="553998"/>
          </a:xfrm>
          <a:prstGeom prst="rect">
            <a:avLst/>
          </a:prstGeom>
        </p:spPr>
        <p:txBody>
          <a:bodyPr wrap="square">
            <a:spAutoFit/>
          </a:bodyPr>
          <a:lstStyle/>
          <a:p>
            <a:pPr eaLnBrk="1" hangingPunct="1">
              <a:spcBef>
                <a:spcPts val="0"/>
              </a:spcBef>
              <a:defRPr/>
            </a:pPr>
            <a:r>
              <a:rPr lang="de-CH" altLang="en-US" sz="1000" dirty="0" smtClean="0">
                <a:solidFill>
                  <a:srgbClr val="336699"/>
                </a:solidFill>
                <a:cs typeface="Times New Roman" pitchFamily="18" charset="0"/>
              </a:rPr>
              <a:t>Diese </a:t>
            </a:r>
            <a:r>
              <a:rPr lang="de-CH" altLang="en-US" sz="1000" dirty="0">
                <a:solidFill>
                  <a:srgbClr val="336699"/>
                </a:solidFill>
                <a:cs typeface="Times New Roman" pitchFamily="18" charset="0"/>
              </a:rPr>
              <a:t>Beispiele basieren auf </a:t>
            </a:r>
            <a:r>
              <a:rPr lang="de-CH" altLang="en-US" sz="1000" dirty="0" smtClean="0">
                <a:solidFill>
                  <a:srgbClr val="336699"/>
                </a:solidFill>
                <a:cs typeface="Times New Roman" pitchFamily="18" charset="0"/>
              </a:rPr>
              <a:t>Beiträgen verschiedener </a:t>
            </a:r>
            <a:r>
              <a:rPr lang="de-CH" altLang="en-US" sz="1000" dirty="0" err="1">
                <a:solidFill>
                  <a:srgbClr val="336699"/>
                </a:solidFill>
                <a:cs typeface="Times New Roman" pitchFamily="18" charset="0"/>
              </a:rPr>
              <a:t>AutorInnen</a:t>
            </a:r>
            <a:r>
              <a:rPr lang="de-CH" altLang="en-US" sz="1000" dirty="0">
                <a:solidFill>
                  <a:srgbClr val="336699"/>
                </a:solidFill>
                <a:cs typeface="Times New Roman" pitchFamily="18" charset="0"/>
              </a:rPr>
              <a:t> des Leitfadens «Nachhaltige Entwicklung in die Hochschullehre integrieren» </a:t>
            </a:r>
            <a:r>
              <a:rPr lang="de-CH" altLang="en-US" sz="1000" dirty="0" smtClean="0">
                <a:solidFill>
                  <a:srgbClr val="336699"/>
                </a:solidFill>
                <a:cs typeface="Times New Roman" pitchFamily="18" charset="0"/>
              </a:rPr>
              <a:t>und auf </a:t>
            </a:r>
            <a:r>
              <a:rPr lang="de-CH" altLang="en-US" sz="1000" dirty="0">
                <a:solidFill>
                  <a:srgbClr val="336699"/>
                </a:solidFill>
                <a:cs typeface="Times New Roman" pitchFamily="18" charset="0"/>
              </a:rPr>
              <a:t>Antworten von Studierenden auf die Prüfungsfrage im </a:t>
            </a:r>
            <a:r>
              <a:rPr lang="de-CH" altLang="en-US" sz="1000" dirty="0" err="1">
                <a:solidFill>
                  <a:srgbClr val="336699"/>
                </a:solidFill>
                <a:cs typeface="Times New Roman" pitchFamily="18" charset="0"/>
              </a:rPr>
              <a:t>BScMiNE</a:t>
            </a:r>
            <a:r>
              <a:rPr lang="de-CH" altLang="en-US" sz="1000" dirty="0">
                <a:solidFill>
                  <a:srgbClr val="336699"/>
                </a:solidFill>
                <a:cs typeface="Times New Roman" pitchFamily="18" charset="0"/>
              </a:rPr>
              <a:t>: «welche Beiträge könnte Ihre Hauptfachdisziplin zur Nachhaltigen Entwicklung liefern?».</a:t>
            </a:r>
          </a:p>
        </p:txBody>
      </p:sp>
    </p:spTree>
    <p:extLst>
      <p:ext uri="{BB962C8B-B14F-4D97-AF65-F5344CB8AC3E}">
        <p14:creationId xmlns:p14="http://schemas.microsoft.com/office/powerpoint/2010/main" val="36889873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27</a:t>
            </a:fld>
            <a:endParaRPr lang="de-CH" sz="1400"/>
          </a:p>
        </p:txBody>
      </p:sp>
      <p:sp>
        <p:nvSpPr>
          <p:cNvPr id="5" name="Rechteck 4"/>
          <p:cNvSpPr/>
          <p:nvPr/>
        </p:nvSpPr>
        <p:spPr bwMode="auto">
          <a:xfrm>
            <a:off x="0" y="0"/>
            <a:ext cx="9144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pitchFamily="39"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621049193"/>
              </p:ext>
            </p:extLst>
          </p:nvPr>
        </p:nvGraphicFramePr>
        <p:xfrm>
          <a:off x="179512" y="1556792"/>
          <a:ext cx="8928992" cy="4572000"/>
        </p:xfrm>
        <a:graphic>
          <a:graphicData uri="http://schemas.openxmlformats.org/drawingml/2006/table">
            <a:tbl>
              <a:tblPr firstRow="1" firstCol="1" bandRow="1">
                <a:tableStyleId>{5C22544A-7EE6-4342-B048-85BDC9FD1C3A}</a:tableStyleId>
              </a:tblPr>
              <a:tblGrid>
                <a:gridCol w="8928992">
                  <a:extLst>
                    <a:ext uri="{9D8B030D-6E8A-4147-A177-3AD203B41FA5}">
                      <a16:colId xmlns:a16="http://schemas.microsoft.com/office/drawing/2014/main" val="20000"/>
                    </a:ext>
                  </a:extLst>
                </a:gridCol>
              </a:tblGrid>
              <a:tr h="4498975">
                <a:tc>
                  <a:txBody>
                    <a:bodyPr/>
                    <a:lstStyle/>
                    <a:p>
                      <a:pPr marL="342900" lvl="0" indent="-342900">
                        <a:spcAft>
                          <a:spcPts val="0"/>
                        </a:spcAft>
                        <a:buFont typeface="Symbol"/>
                        <a:buChar char=""/>
                      </a:pPr>
                      <a:r>
                        <a:rPr lang="de-CH" sz="1200" b="0" dirty="0" smtClean="0">
                          <a:solidFill>
                            <a:schemeClr val="tx1"/>
                          </a:solidFill>
                          <a:effectLst/>
                        </a:rPr>
                        <a:t>Historisches </a:t>
                      </a:r>
                      <a:r>
                        <a:rPr lang="de-CH" sz="1200" b="0" dirty="0">
                          <a:solidFill>
                            <a:schemeClr val="tx1"/>
                          </a:solidFill>
                          <a:effectLst/>
                        </a:rPr>
                        <a:t>Verständnis der Veränderung traditioneller Gesellschaften und deren Beziehungen zur Natur</a:t>
                      </a:r>
                    </a:p>
                    <a:p>
                      <a:pPr marL="342900" lvl="0" indent="-342900">
                        <a:spcAft>
                          <a:spcPts val="0"/>
                        </a:spcAft>
                        <a:buFont typeface="Symbol"/>
                        <a:buChar char=""/>
                      </a:pPr>
                      <a:r>
                        <a:rPr lang="de-CH" sz="1200" b="0" dirty="0">
                          <a:solidFill>
                            <a:schemeClr val="tx1"/>
                          </a:solidFill>
                          <a:effectLst/>
                        </a:rPr>
                        <a:t>Vielfältige Gesellschafts- und Machtstrukturen, Kulturen (Werte, Normen, Religion)</a:t>
                      </a:r>
                    </a:p>
                    <a:p>
                      <a:pPr marL="342900" lvl="0" indent="-342900">
                        <a:spcAft>
                          <a:spcPts val="0"/>
                        </a:spcAft>
                        <a:buFont typeface="Symbol"/>
                        <a:buChar char=""/>
                      </a:pPr>
                      <a:r>
                        <a:rPr lang="de-CH" sz="1200" b="0" dirty="0">
                          <a:solidFill>
                            <a:schemeClr val="tx1"/>
                          </a:solidFill>
                          <a:effectLst/>
                        </a:rPr>
                        <a:t>Verschiedene Werteordnungen</a:t>
                      </a:r>
                    </a:p>
                    <a:p>
                      <a:pPr marL="342900" lvl="0" indent="-342900">
                        <a:spcAft>
                          <a:spcPts val="0"/>
                        </a:spcAft>
                        <a:buFont typeface="Symbol"/>
                        <a:buChar char=""/>
                      </a:pPr>
                      <a:r>
                        <a:rPr lang="de-CH" sz="1200" b="0" dirty="0">
                          <a:solidFill>
                            <a:schemeClr val="tx1"/>
                          </a:solidFill>
                          <a:effectLst/>
                        </a:rPr>
                        <a:t>Ethnische und politische Ursachen von Ressourcenkonflikten</a:t>
                      </a:r>
                    </a:p>
                    <a:p>
                      <a:pPr marL="342900" lvl="0" indent="-342900">
                        <a:spcAft>
                          <a:spcPts val="0"/>
                        </a:spcAft>
                        <a:buFont typeface="Symbol"/>
                        <a:buChar char=""/>
                      </a:pPr>
                      <a:r>
                        <a:rPr lang="de-CH" sz="1200" b="0" dirty="0">
                          <a:solidFill>
                            <a:schemeClr val="tx1"/>
                          </a:solidFill>
                          <a:effectLst/>
                        </a:rPr>
                        <a:t>Formen und Quellen sozialer Ungleichheit, Ursachen der Armut</a:t>
                      </a:r>
                    </a:p>
                    <a:p>
                      <a:pPr marL="342900" lvl="0" indent="-342900">
                        <a:spcAft>
                          <a:spcPts val="0"/>
                        </a:spcAft>
                        <a:buFont typeface="Symbol"/>
                        <a:buChar char=""/>
                      </a:pPr>
                      <a:r>
                        <a:rPr lang="de-CH" sz="1200" b="0" dirty="0">
                          <a:solidFill>
                            <a:schemeClr val="tx1"/>
                          </a:solidFill>
                          <a:effectLst/>
                        </a:rPr>
                        <a:t>Sprache als kulturhistorisches Erbe; soziolinguistische Forschung (z.B. zu Gerechtigkeit)</a:t>
                      </a:r>
                    </a:p>
                    <a:p>
                      <a:pPr marL="342900" lvl="0" indent="-342900">
                        <a:spcAft>
                          <a:spcPts val="0"/>
                        </a:spcAft>
                        <a:buFont typeface="Symbol"/>
                        <a:buChar char=""/>
                      </a:pPr>
                      <a:r>
                        <a:rPr lang="de-CH" sz="1200" b="0" dirty="0">
                          <a:solidFill>
                            <a:schemeClr val="tx1"/>
                          </a:solidFill>
                          <a:effectLst/>
                        </a:rPr>
                        <a:t>Sprachgebrauch und Sprachstrukturen in internationalen Verhandlungen</a:t>
                      </a:r>
                    </a:p>
                    <a:p>
                      <a:pPr marL="342900" lvl="0" indent="-342900">
                        <a:spcAft>
                          <a:spcPts val="0"/>
                        </a:spcAft>
                        <a:buFont typeface="Symbol"/>
                        <a:buChar char=""/>
                      </a:pPr>
                      <a:r>
                        <a:rPr lang="de-CH" sz="1200" b="0" dirty="0">
                          <a:solidFill>
                            <a:schemeClr val="tx1"/>
                          </a:solidFill>
                          <a:effectLst/>
                        </a:rPr>
                        <a:t>Rhetorik und Sprachlogik, Diskursanalyse zum Verständnis von Machtstrukturen</a:t>
                      </a:r>
                    </a:p>
                    <a:p>
                      <a:pPr marL="342900" lvl="0" indent="-342900">
                        <a:spcAft>
                          <a:spcPts val="0"/>
                        </a:spcAft>
                        <a:buFont typeface="Symbol"/>
                        <a:buChar char=""/>
                      </a:pPr>
                      <a:r>
                        <a:rPr lang="de-CH" sz="1200" b="0" dirty="0">
                          <a:solidFill>
                            <a:schemeClr val="tx1"/>
                          </a:solidFill>
                          <a:effectLst/>
                        </a:rPr>
                        <a:t>Theaterinszenierungen (z.B. von Debatten); Verfremdung von und Kommunikation über NE auf verschiedene Arten</a:t>
                      </a:r>
                    </a:p>
                    <a:p>
                      <a:pPr marL="342900" lvl="0" indent="-342900">
                        <a:spcAft>
                          <a:spcPts val="0"/>
                        </a:spcAft>
                        <a:buFont typeface="Symbol"/>
                        <a:buChar char=""/>
                      </a:pPr>
                      <a:r>
                        <a:rPr lang="de-CH" sz="1200" b="0" dirty="0">
                          <a:solidFill>
                            <a:schemeClr val="tx1"/>
                          </a:solidFill>
                          <a:effectLst/>
                        </a:rPr>
                        <a:t>Verständigung, Aufbereitung komplexer Inhalte</a:t>
                      </a:r>
                    </a:p>
                    <a:p>
                      <a:pPr marL="342900" lvl="0" indent="-342900">
                        <a:spcAft>
                          <a:spcPts val="0"/>
                        </a:spcAft>
                        <a:buFont typeface="Symbol"/>
                        <a:buChar char=""/>
                      </a:pPr>
                      <a:r>
                        <a:rPr lang="de-CH" sz="1200" b="0" dirty="0">
                          <a:solidFill>
                            <a:schemeClr val="tx1"/>
                          </a:solidFill>
                          <a:effectLst/>
                        </a:rPr>
                        <a:t>Medienkonsum, Medienrezeption, Verbreitung wichtiger Information, Werbung, Verhaltensmuster</a:t>
                      </a:r>
                    </a:p>
                    <a:p>
                      <a:pPr marL="342900" lvl="0" indent="-342900">
                        <a:spcAft>
                          <a:spcPts val="0"/>
                        </a:spcAft>
                        <a:buFont typeface="Symbol"/>
                        <a:buChar char=""/>
                      </a:pPr>
                      <a:r>
                        <a:rPr lang="de-CH" sz="1200" b="0" dirty="0">
                          <a:solidFill>
                            <a:schemeClr val="tx1"/>
                          </a:solidFill>
                          <a:effectLst/>
                        </a:rPr>
                        <a:t>Menschliches Handeln, Verhalten, Kognition der Umwelt, Gesellschaft, Wirtschaft, Entscheidungsfindung</a:t>
                      </a:r>
                    </a:p>
                    <a:p>
                      <a:pPr marL="342900" lvl="0" indent="-342900">
                        <a:spcAft>
                          <a:spcPts val="0"/>
                        </a:spcAft>
                        <a:buFont typeface="Symbol"/>
                        <a:buChar char=""/>
                      </a:pPr>
                      <a:r>
                        <a:rPr lang="de-CH" sz="1200" b="0" dirty="0">
                          <a:solidFill>
                            <a:schemeClr val="tx1"/>
                          </a:solidFill>
                          <a:effectLst/>
                        </a:rPr>
                        <a:t>Gesundheit, Prävention, Wohlbefinden, die Rolle des Sports und Bewegungsverhaltens</a:t>
                      </a:r>
                    </a:p>
                    <a:p>
                      <a:pPr marL="342900" lvl="0" indent="-342900">
                        <a:spcAft>
                          <a:spcPts val="0"/>
                        </a:spcAft>
                        <a:buFont typeface="Symbol"/>
                        <a:buChar char=""/>
                      </a:pPr>
                      <a:r>
                        <a:rPr lang="de-CH" sz="1200" b="0" dirty="0">
                          <a:solidFill>
                            <a:schemeClr val="tx1"/>
                          </a:solidFill>
                          <a:effectLst/>
                        </a:rPr>
                        <a:t>Menschliche und Tiergesundheit</a:t>
                      </a:r>
                    </a:p>
                    <a:p>
                      <a:pPr marL="342900" marR="0" lvl="0" indent="-342900" algn="l" defTabSz="457200" rtl="0" eaLnBrk="1" fontAlgn="auto" latinLnBrk="0" hangingPunct="1">
                        <a:lnSpc>
                          <a:spcPct val="100000"/>
                        </a:lnSpc>
                        <a:spcBef>
                          <a:spcPts val="0"/>
                        </a:spcBef>
                        <a:spcAft>
                          <a:spcPts val="0"/>
                        </a:spcAft>
                        <a:buClrTx/>
                        <a:buSzTx/>
                        <a:buFont typeface="Symbol"/>
                        <a:buChar char=""/>
                        <a:tabLst/>
                        <a:defRPr/>
                      </a:pPr>
                      <a:r>
                        <a:rPr lang="de-CH" sz="1200" b="0" dirty="0" err="1" smtClean="0">
                          <a:solidFill>
                            <a:schemeClr val="tx1"/>
                          </a:solidFill>
                          <a:effectLst/>
                        </a:rPr>
                        <a:t>Medizinalpflanzen</a:t>
                      </a:r>
                      <a:endParaRPr lang="de-CH" sz="1200" b="0" dirty="0" smtClean="0">
                        <a:solidFill>
                          <a:schemeClr val="tx1"/>
                        </a:solidFill>
                        <a:effectLst/>
                      </a:endParaRPr>
                    </a:p>
                    <a:p>
                      <a:pPr marL="342900" lvl="0" indent="-342900">
                        <a:spcAft>
                          <a:spcPts val="0"/>
                        </a:spcAft>
                        <a:buFont typeface="Symbol"/>
                        <a:buChar char=""/>
                      </a:pPr>
                      <a:r>
                        <a:rPr lang="de-CH" sz="1200" b="0" dirty="0" smtClean="0">
                          <a:solidFill>
                            <a:schemeClr val="tx1"/>
                          </a:solidFill>
                          <a:effectLst/>
                        </a:rPr>
                        <a:t>Persönlichkeitspsychologie</a:t>
                      </a:r>
                      <a:r>
                        <a:rPr lang="de-CH" sz="1200" b="0" dirty="0">
                          <a:solidFill>
                            <a:schemeClr val="tx1"/>
                          </a:solidFill>
                          <a:effectLst/>
                        </a:rPr>
                        <a:t>, Kriminalität und Gewalt</a:t>
                      </a:r>
                    </a:p>
                    <a:p>
                      <a:pPr marL="342900" lvl="0" indent="-342900">
                        <a:spcAft>
                          <a:spcPts val="0"/>
                        </a:spcAft>
                        <a:buFont typeface="Symbol"/>
                        <a:buChar char=""/>
                      </a:pPr>
                      <a:r>
                        <a:rPr lang="de-CH" sz="1200" b="0" dirty="0" smtClean="0">
                          <a:solidFill>
                            <a:schemeClr val="tx1"/>
                          </a:solidFill>
                          <a:effectLst/>
                        </a:rPr>
                        <a:t>Funktionsweisen </a:t>
                      </a:r>
                      <a:r>
                        <a:rPr lang="de-CH" sz="1200" b="0" dirty="0">
                          <a:solidFill>
                            <a:schemeClr val="tx1"/>
                          </a:solidFill>
                          <a:effectLst/>
                        </a:rPr>
                        <a:t>verschiedener Wirtschaftssysteme, Wirtschaftsparadigmen, Wirtschaftsmodelle</a:t>
                      </a:r>
                    </a:p>
                    <a:p>
                      <a:pPr marL="342900" lvl="0" indent="-342900">
                        <a:spcAft>
                          <a:spcPts val="0"/>
                        </a:spcAft>
                        <a:buFont typeface="Symbol"/>
                        <a:buChar char=""/>
                      </a:pPr>
                      <a:r>
                        <a:rPr lang="de-CH" sz="1200" b="0" dirty="0">
                          <a:solidFill>
                            <a:schemeClr val="tx1"/>
                          </a:solidFill>
                          <a:effectLst/>
                        </a:rPr>
                        <a:t>Ökonometrie</a:t>
                      </a:r>
                    </a:p>
                    <a:p>
                      <a:pPr marL="342900" lvl="0" indent="-342900">
                        <a:spcAft>
                          <a:spcPts val="0"/>
                        </a:spcAft>
                        <a:buFont typeface="Symbol"/>
                        <a:buChar char=""/>
                      </a:pPr>
                      <a:r>
                        <a:rPr lang="de-CH" sz="1200" b="0" dirty="0">
                          <a:solidFill>
                            <a:schemeClr val="tx1"/>
                          </a:solidFill>
                          <a:effectLst/>
                        </a:rPr>
                        <a:t>Einfluss von wachstumsbasierter Wirtschaft und globalen Handels auf NE und globale Disparitäten</a:t>
                      </a:r>
                    </a:p>
                    <a:p>
                      <a:pPr marL="342900" lvl="0" indent="-342900">
                        <a:spcAft>
                          <a:spcPts val="0"/>
                        </a:spcAft>
                        <a:buFont typeface="Symbol"/>
                        <a:buChar char=""/>
                      </a:pPr>
                      <a:r>
                        <a:rPr lang="de-CH" sz="1200" b="0" dirty="0">
                          <a:solidFill>
                            <a:schemeClr val="tx1"/>
                          </a:solidFill>
                          <a:effectLst/>
                        </a:rPr>
                        <a:t>Postwachstumsökonomie</a:t>
                      </a:r>
                    </a:p>
                    <a:p>
                      <a:pPr marL="342900" lvl="0" indent="-342900">
                        <a:spcAft>
                          <a:spcPts val="0"/>
                        </a:spcAft>
                        <a:buFont typeface="Symbol"/>
                        <a:buChar char=""/>
                      </a:pPr>
                      <a:r>
                        <a:rPr lang="de-CH" sz="1200" b="0" dirty="0" err="1" smtClean="0">
                          <a:solidFill>
                            <a:schemeClr val="tx1"/>
                          </a:solidFill>
                          <a:effectLst/>
                        </a:rPr>
                        <a:t>Externalitäten</a:t>
                      </a:r>
                      <a:endParaRPr lang="de-CH" sz="1200" b="0" dirty="0">
                        <a:solidFill>
                          <a:schemeClr val="tx1"/>
                        </a:solidFill>
                        <a:effectLst/>
                      </a:endParaRPr>
                    </a:p>
                    <a:p>
                      <a:pPr marL="342900" lvl="0" indent="-342900">
                        <a:spcAft>
                          <a:spcPts val="0"/>
                        </a:spcAft>
                        <a:buFont typeface="Symbol"/>
                        <a:buChar char=""/>
                      </a:pPr>
                      <a:r>
                        <a:rPr lang="de-CH" sz="1200" b="0" dirty="0">
                          <a:solidFill>
                            <a:schemeClr val="tx1"/>
                          </a:solidFill>
                          <a:effectLst/>
                        </a:rPr>
                        <a:t>Risikominimierung vs. Profitmaximierung, geldlose Gesellschaften</a:t>
                      </a:r>
                    </a:p>
                    <a:p>
                      <a:pPr marL="342900" lvl="0" indent="-342900">
                        <a:spcAft>
                          <a:spcPts val="0"/>
                        </a:spcAft>
                        <a:buFont typeface="Symbol"/>
                        <a:buChar char=""/>
                      </a:pPr>
                      <a:r>
                        <a:rPr lang="de-CH" sz="1200" b="0" dirty="0">
                          <a:solidFill>
                            <a:schemeClr val="tx1"/>
                          </a:solidFill>
                          <a:effectLst/>
                        </a:rPr>
                        <a:t>Unternehmensstrukturen, unternehmerische Beweggründe, betriebswirtschaftliche Modelle der Kostentransparenz, Einsparpotenziale</a:t>
                      </a:r>
                    </a:p>
                    <a:p>
                      <a:pPr marL="342900" lvl="0" indent="-342900">
                        <a:spcAft>
                          <a:spcPts val="0"/>
                        </a:spcAft>
                        <a:buFont typeface="Symbol"/>
                        <a:buChar char=""/>
                      </a:pPr>
                      <a:r>
                        <a:rPr lang="de-CH" sz="1200" b="0" dirty="0">
                          <a:solidFill>
                            <a:schemeClr val="tx1"/>
                          </a:solidFill>
                          <a:effectLst/>
                        </a:rPr>
                        <a:t>...</a:t>
                      </a:r>
                      <a:endParaRPr lang="de-CH" sz="1200" b="0" dirty="0">
                        <a:solidFill>
                          <a:schemeClr val="tx1"/>
                        </a:solidFill>
                        <a:effectLst/>
                        <a:latin typeface="Calibri"/>
                        <a:ea typeface="Calibri"/>
                        <a:cs typeface="Times New Roman"/>
                      </a:endParaRPr>
                    </a:p>
                  </a:txBody>
                  <a:tcPr marL="52314" marR="52314" marT="0" marB="0">
                    <a:solidFill>
                      <a:schemeClr val="bg1"/>
                    </a:solidFill>
                  </a:tcPr>
                </a:tc>
                <a:extLst>
                  <a:ext uri="{0D108BD9-81ED-4DB2-BD59-A6C34878D82A}">
                    <a16:rowId xmlns:a16="http://schemas.microsoft.com/office/drawing/2014/main" val="10000"/>
                  </a:ext>
                </a:extLst>
              </a:tr>
            </a:tbl>
          </a:graphicData>
        </a:graphic>
      </p:graphicFrame>
      <p:sp>
        <p:nvSpPr>
          <p:cNvPr id="7" name="TextBox 6"/>
          <p:cNvSpPr txBox="1"/>
          <p:nvPr/>
        </p:nvSpPr>
        <p:spPr>
          <a:xfrm>
            <a:off x="251520" y="1017240"/>
            <a:ext cx="2153154" cy="461665"/>
          </a:xfrm>
          <a:prstGeom prst="rect">
            <a:avLst/>
          </a:prstGeom>
          <a:solidFill>
            <a:schemeClr val="bg1"/>
          </a:solidFill>
          <a:effectLst>
            <a:glow rad="63500">
              <a:schemeClr val="accent5">
                <a:satMod val="175000"/>
                <a:alpha val="40000"/>
              </a:schemeClr>
            </a:glow>
            <a:outerShdw blurRad="50800" dist="38100" dir="8100000" algn="tr" rotWithShape="0">
              <a:prstClr val="black">
                <a:alpha val="40000"/>
              </a:prstClr>
            </a:outerShdw>
          </a:effectLst>
        </p:spPr>
        <p:txBody>
          <a:bodyPr wrap="none" rtlCol="0">
            <a:spAutoFit/>
          </a:bodyPr>
          <a:lstStyle/>
          <a:p>
            <a:r>
              <a:rPr lang="de-CH" dirty="0" smtClean="0">
                <a:solidFill>
                  <a:srgbClr val="C00000"/>
                </a:solidFill>
              </a:rPr>
              <a:t>Systemwissen</a:t>
            </a:r>
            <a:endParaRPr lang="de-CH" dirty="0">
              <a:solidFill>
                <a:srgbClr val="C00000"/>
              </a:solidFill>
            </a:endParaRPr>
          </a:p>
        </p:txBody>
      </p:sp>
      <p:sp>
        <p:nvSpPr>
          <p:cNvPr id="11" name="Rechteck 10"/>
          <p:cNvSpPr/>
          <p:nvPr/>
        </p:nvSpPr>
        <p:spPr>
          <a:xfrm>
            <a:off x="107504" y="6309320"/>
            <a:ext cx="8496944" cy="553998"/>
          </a:xfrm>
          <a:prstGeom prst="rect">
            <a:avLst/>
          </a:prstGeom>
        </p:spPr>
        <p:txBody>
          <a:bodyPr wrap="square">
            <a:spAutoFit/>
          </a:bodyPr>
          <a:lstStyle/>
          <a:p>
            <a:pPr eaLnBrk="1" hangingPunct="1">
              <a:spcBef>
                <a:spcPts val="0"/>
              </a:spcBef>
              <a:defRPr/>
            </a:pPr>
            <a:r>
              <a:rPr lang="de-CH" altLang="en-US" sz="1000" dirty="0" smtClean="0">
                <a:solidFill>
                  <a:srgbClr val="336699"/>
                </a:solidFill>
                <a:cs typeface="Times New Roman" pitchFamily="18" charset="0"/>
              </a:rPr>
              <a:t>Diese </a:t>
            </a:r>
            <a:r>
              <a:rPr lang="de-CH" altLang="en-US" sz="1000" dirty="0">
                <a:solidFill>
                  <a:srgbClr val="336699"/>
                </a:solidFill>
                <a:cs typeface="Times New Roman" pitchFamily="18" charset="0"/>
              </a:rPr>
              <a:t>Beispiele basieren auf </a:t>
            </a:r>
            <a:r>
              <a:rPr lang="de-CH" altLang="en-US" sz="1000" dirty="0" smtClean="0">
                <a:solidFill>
                  <a:srgbClr val="336699"/>
                </a:solidFill>
                <a:cs typeface="Times New Roman" pitchFamily="18" charset="0"/>
              </a:rPr>
              <a:t>Beiträgen verschiedener </a:t>
            </a:r>
            <a:r>
              <a:rPr lang="de-CH" altLang="en-US" sz="1000" dirty="0" err="1">
                <a:solidFill>
                  <a:srgbClr val="336699"/>
                </a:solidFill>
                <a:cs typeface="Times New Roman" pitchFamily="18" charset="0"/>
              </a:rPr>
              <a:t>AutorInnen</a:t>
            </a:r>
            <a:r>
              <a:rPr lang="de-CH" altLang="en-US" sz="1000" dirty="0">
                <a:solidFill>
                  <a:srgbClr val="336699"/>
                </a:solidFill>
                <a:cs typeface="Times New Roman" pitchFamily="18" charset="0"/>
              </a:rPr>
              <a:t> des Leitfadens «Nachhaltige Entwicklung in die Hochschullehre integrieren» </a:t>
            </a:r>
            <a:r>
              <a:rPr lang="de-CH" altLang="en-US" sz="1000" dirty="0" smtClean="0">
                <a:solidFill>
                  <a:srgbClr val="336699"/>
                </a:solidFill>
                <a:cs typeface="Times New Roman" pitchFamily="18" charset="0"/>
              </a:rPr>
              <a:t>und auf </a:t>
            </a:r>
            <a:r>
              <a:rPr lang="de-CH" altLang="en-US" sz="1000" dirty="0">
                <a:solidFill>
                  <a:srgbClr val="336699"/>
                </a:solidFill>
                <a:cs typeface="Times New Roman" pitchFamily="18" charset="0"/>
              </a:rPr>
              <a:t>Antworten von Studierenden auf die Prüfungsfrage im </a:t>
            </a:r>
            <a:r>
              <a:rPr lang="de-CH" altLang="en-US" sz="1000" dirty="0" err="1">
                <a:solidFill>
                  <a:srgbClr val="336699"/>
                </a:solidFill>
                <a:cs typeface="Times New Roman" pitchFamily="18" charset="0"/>
              </a:rPr>
              <a:t>BScMiNE</a:t>
            </a:r>
            <a:r>
              <a:rPr lang="de-CH" altLang="en-US" sz="1000" dirty="0">
                <a:solidFill>
                  <a:srgbClr val="336699"/>
                </a:solidFill>
                <a:cs typeface="Times New Roman" pitchFamily="18" charset="0"/>
              </a:rPr>
              <a:t>: «welche Beiträge könnte Ihre Hauptfachdisziplin zur Nachhaltigen Entwicklung liefern?».</a:t>
            </a:r>
          </a:p>
        </p:txBody>
      </p:sp>
      <p:sp>
        <p:nvSpPr>
          <p:cNvPr id="12" name="Rectangle 6"/>
          <p:cNvSpPr>
            <a:spLocks noChangeArrowheads="1"/>
          </p:cNvSpPr>
          <p:nvPr/>
        </p:nvSpPr>
        <p:spPr bwMode="auto">
          <a:xfrm>
            <a:off x="179512"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Bildungsinhalte</a:t>
            </a:r>
          </a:p>
          <a:p>
            <a:pPr eaLnBrk="1" hangingPunct="1"/>
            <a:r>
              <a:rPr lang="de-CH" altLang="en-US" dirty="0" smtClean="0">
                <a:solidFill>
                  <a:srgbClr val="336699"/>
                </a:solidFill>
                <a:cs typeface="Times New Roman" pitchFamily="18" charset="0"/>
              </a:rPr>
              <a:t>Beispiele: Verbindungen </a:t>
            </a:r>
            <a:r>
              <a:rPr lang="de-CH" altLang="en-US" dirty="0">
                <a:solidFill>
                  <a:srgbClr val="336699"/>
                </a:solidFill>
                <a:cs typeface="Times New Roman" pitchFamily="18" charset="0"/>
              </a:rPr>
              <a:t>zwischen Wissenschaftsdisziplinen und </a:t>
            </a:r>
            <a:r>
              <a:rPr lang="de-CH" altLang="en-US" dirty="0" smtClean="0">
                <a:solidFill>
                  <a:srgbClr val="336699"/>
                </a:solidFill>
                <a:cs typeface="Times New Roman" pitchFamily="18" charset="0"/>
              </a:rPr>
              <a:t>NE</a:t>
            </a:r>
            <a:endParaRPr lang="de-DE" altLang="en-US" sz="1600" dirty="0">
              <a:solidFill>
                <a:srgbClr val="336699"/>
              </a:solidFill>
              <a:cs typeface="Times New Roman" pitchFamily="18" charset="0"/>
            </a:endParaRPr>
          </a:p>
        </p:txBody>
      </p:sp>
    </p:spTree>
    <p:extLst>
      <p:ext uri="{BB962C8B-B14F-4D97-AF65-F5344CB8AC3E}">
        <p14:creationId xmlns:p14="http://schemas.microsoft.com/office/powerpoint/2010/main" val="17617967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28</a:t>
            </a:fld>
            <a:endParaRPr lang="de-CH" sz="1400"/>
          </a:p>
        </p:txBody>
      </p:sp>
      <p:sp>
        <p:nvSpPr>
          <p:cNvPr id="5" name="Rechteck 4"/>
          <p:cNvSpPr/>
          <p:nvPr/>
        </p:nvSpPr>
        <p:spPr bwMode="auto">
          <a:xfrm>
            <a:off x="0" y="0"/>
            <a:ext cx="9144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pitchFamily="39" charset="0"/>
            </a:endParaRPr>
          </a:p>
        </p:txBody>
      </p:sp>
      <p:graphicFrame>
        <p:nvGraphicFramePr>
          <p:cNvPr id="8" name="Table 7"/>
          <p:cNvGraphicFramePr>
            <a:graphicFrameLocks noGrp="1"/>
          </p:cNvGraphicFramePr>
          <p:nvPr>
            <p:extLst>
              <p:ext uri="{D42A27DB-BD31-4B8C-83A1-F6EECF244321}">
                <p14:modId xmlns:p14="http://schemas.microsoft.com/office/powerpoint/2010/main" val="787770492"/>
              </p:ext>
            </p:extLst>
          </p:nvPr>
        </p:nvGraphicFramePr>
        <p:xfrm>
          <a:off x="154257" y="1556792"/>
          <a:ext cx="8976720" cy="4754880"/>
        </p:xfrm>
        <a:graphic>
          <a:graphicData uri="http://schemas.openxmlformats.org/drawingml/2006/table">
            <a:tbl>
              <a:tblPr firstRow="1" firstCol="1" bandRow="1">
                <a:tableStyleId>{5C22544A-7EE6-4342-B048-85BDC9FD1C3A}</a:tableStyleId>
              </a:tblPr>
              <a:tblGrid>
                <a:gridCol w="8976720">
                  <a:extLst>
                    <a:ext uri="{9D8B030D-6E8A-4147-A177-3AD203B41FA5}">
                      <a16:colId xmlns:a16="http://schemas.microsoft.com/office/drawing/2014/main" val="20000"/>
                    </a:ext>
                  </a:extLst>
                </a:gridCol>
              </a:tblGrid>
              <a:tr h="4754880">
                <a:tc>
                  <a:txBody>
                    <a:bodyPr/>
                    <a:lstStyle/>
                    <a:p>
                      <a:pPr marL="342900" lvl="0" indent="-342900">
                        <a:spcAft>
                          <a:spcPts val="0"/>
                        </a:spcAft>
                        <a:buFont typeface="Symbol"/>
                        <a:buChar char=""/>
                      </a:pPr>
                      <a:r>
                        <a:rPr lang="de-CH" sz="1200" b="0" dirty="0" smtClean="0">
                          <a:solidFill>
                            <a:schemeClr val="tx1"/>
                          </a:solidFill>
                          <a:effectLst/>
                        </a:rPr>
                        <a:t>Stellenwert von Naturschutz</a:t>
                      </a:r>
                      <a:endParaRPr lang="de-CH" sz="1200" b="0" dirty="0">
                        <a:solidFill>
                          <a:schemeClr val="tx1"/>
                        </a:solidFill>
                        <a:effectLst/>
                      </a:endParaRPr>
                    </a:p>
                    <a:p>
                      <a:pPr marL="342900" lvl="0" indent="-342900">
                        <a:spcAft>
                          <a:spcPts val="0"/>
                        </a:spcAft>
                        <a:buFont typeface="Symbol"/>
                        <a:buChar char=""/>
                      </a:pPr>
                      <a:r>
                        <a:rPr lang="de-CH" sz="1200" b="0" dirty="0">
                          <a:solidFill>
                            <a:schemeClr val="tx1"/>
                          </a:solidFill>
                          <a:effectLst/>
                        </a:rPr>
                        <a:t>Quantifizierbare Richtlinien und Kennwerte, mathematische Berechnung der planetaren Grenzen, Ressourceneffizienz</a:t>
                      </a:r>
                    </a:p>
                    <a:p>
                      <a:pPr marL="342900" lvl="0" indent="-342900">
                        <a:spcAft>
                          <a:spcPts val="0"/>
                        </a:spcAft>
                        <a:buFont typeface="Symbol"/>
                        <a:buChar char=""/>
                      </a:pPr>
                      <a:r>
                        <a:rPr lang="de-CH" sz="1200" b="0" dirty="0">
                          <a:solidFill>
                            <a:schemeClr val="tx1"/>
                          </a:solidFill>
                          <a:effectLst/>
                        </a:rPr>
                        <a:t>Übertragung der Funktionsprinzipien der Natur auf andere Nachhaltigkeitsdimensionen</a:t>
                      </a:r>
                    </a:p>
                    <a:p>
                      <a:pPr marL="342900" lvl="0" indent="-342900">
                        <a:spcAft>
                          <a:spcPts val="0"/>
                        </a:spcAft>
                        <a:buFont typeface="Symbol"/>
                        <a:buChar char=""/>
                      </a:pPr>
                      <a:r>
                        <a:rPr lang="de-CH" sz="1200" b="0" dirty="0" smtClean="0">
                          <a:solidFill>
                            <a:schemeClr val="tx1"/>
                          </a:solidFill>
                          <a:effectLst/>
                        </a:rPr>
                        <a:t>Politische </a:t>
                      </a:r>
                      <a:r>
                        <a:rPr lang="de-CH" sz="1200" b="0" dirty="0">
                          <a:solidFill>
                            <a:schemeClr val="tx1"/>
                          </a:solidFill>
                          <a:effectLst/>
                        </a:rPr>
                        <a:t>Visionen, Staatsformen, Regierungssysteme, gesetzliche Verbindlichkeiten – Vorbildfunktion, </a:t>
                      </a:r>
                      <a:r>
                        <a:rPr lang="de-CH" sz="1200" b="0" dirty="0" err="1">
                          <a:solidFill>
                            <a:schemeClr val="tx1"/>
                          </a:solidFill>
                          <a:effectLst/>
                        </a:rPr>
                        <a:t>best</a:t>
                      </a:r>
                      <a:r>
                        <a:rPr lang="de-CH" sz="1200" b="0" dirty="0">
                          <a:solidFill>
                            <a:schemeClr val="tx1"/>
                          </a:solidFill>
                          <a:effectLst/>
                        </a:rPr>
                        <a:t> </a:t>
                      </a:r>
                      <a:r>
                        <a:rPr lang="de-CH" sz="1200" b="0" dirty="0" err="1">
                          <a:solidFill>
                            <a:schemeClr val="tx1"/>
                          </a:solidFill>
                          <a:effectLst/>
                        </a:rPr>
                        <a:t>practices</a:t>
                      </a:r>
                      <a:endParaRPr lang="de-CH" sz="1200" b="0" dirty="0">
                        <a:solidFill>
                          <a:schemeClr val="tx1"/>
                        </a:solidFill>
                        <a:effectLst/>
                      </a:endParaRPr>
                    </a:p>
                    <a:p>
                      <a:pPr marL="342900" lvl="0" indent="-342900">
                        <a:spcAft>
                          <a:spcPts val="0"/>
                        </a:spcAft>
                        <a:buFont typeface="Symbol"/>
                        <a:buChar char=""/>
                      </a:pPr>
                      <a:r>
                        <a:rPr lang="de-CH" sz="1200" b="0" dirty="0">
                          <a:solidFill>
                            <a:schemeClr val="tx1"/>
                          </a:solidFill>
                          <a:effectLst/>
                        </a:rPr>
                        <a:t>Muster-Gesellschaftsverträge, nachhaltigkeitsorientierte Gesetzgebung und Institutionen</a:t>
                      </a:r>
                    </a:p>
                    <a:p>
                      <a:pPr marL="342900" lvl="0" indent="-342900">
                        <a:spcAft>
                          <a:spcPts val="0"/>
                        </a:spcAft>
                        <a:buFont typeface="Symbol"/>
                        <a:buChar char=""/>
                      </a:pPr>
                      <a:r>
                        <a:rPr lang="de-CH" sz="1200" b="0" dirty="0">
                          <a:solidFill>
                            <a:schemeClr val="tx1"/>
                          </a:solidFill>
                          <a:effectLst/>
                        </a:rPr>
                        <a:t>Visionen basierend auf der Kenntnis historisch nachhaltiger und nicht-nachhaltiger Entwicklungen</a:t>
                      </a:r>
                    </a:p>
                    <a:p>
                      <a:pPr marL="342900" lvl="0" indent="-342900">
                        <a:spcAft>
                          <a:spcPts val="0"/>
                        </a:spcAft>
                        <a:buFont typeface="Symbol"/>
                        <a:buChar char=""/>
                      </a:pPr>
                      <a:r>
                        <a:rPr lang="de-CH" sz="1200" b="0" dirty="0">
                          <a:solidFill>
                            <a:schemeClr val="tx1"/>
                          </a:solidFill>
                          <a:effectLst/>
                        </a:rPr>
                        <a:t>Alternative Prozesse der Zielfindung Nachhaltiger Entwicklung, Entwicklungsszenarien</a:t>
                      </a:r>
                    </a:p>
                    <a:p>
                      <a:pPr marL="342900" lvl="0" indent="-342900">
                        <a:spcAft>
                          <a:spcPts val="0"/>
                        </a:spcAft>
                        <a:buFont typeface="Symbol"/>
                        <a:buChar char=""/>
                      </a:pPr>
                      <a:r>
                        <a:rPr lang="de-CH" sz="1200" b="0" dirty="0">
                          <a:solidFill>
                            <a:schemeClr val="tx1"/>
                          </a:solidFill>
                          <a:effectLst/>
                        </a:rPr>
                        <a:t>Raumplanung</a:t>
                      </a:r>
                    </a:p>
                    <a:p>
                      <a:pPr marL="342900" lvl="0" indent="-342900">
                        <a:spcAft>
                          <a:spcPts val="0"/>
                        </a:spcAft>
                        <a:buFont typeface="Symbol"/>
                        <a:buChar char=""/>
                      </a:pPr>
                      <a:r>
                        <a:rPr lang="de-CH" sz="1200" b="0" dirty="0" smtClean="0">
                          <a:solidFill>
                            <a:schemeClr val="tx1"/>
                          </a:solidFill>
                          <a:effectLst/>
                        </a:rPr>
                        <a:t>Ethik</a:t>
                      </a:r>
                      <a:r>
                        <a:rPr lang="de-CH" sz="1200" b="0" dirty="0">
                          <a:solidFill>
                            <a:schemeClr val="tx1"/>
                          </a:solidFill>
                          <a:effectLst/>
                        </a:rPr>
                        <a:t>, </a:t>
                      </a:r>
                      <a:r>
                        <a:rPr lang="de-CH" sz="1200" b="0" dirty="0" smtClean="0">
                          <a:solidFill>
                            <a:schemeClr val="tx1"/>
                          </a:solidFill>
                          <a:effectLst/>
                        </a:rPr>
                        <a:t>Werte </a:t>
                      </a:r>
                      <a:r>
                        <a:rPr lang="de-CH" sz="1200" b="0" dirty="0">
                          <a:solidFill>
                            <a:schemeClr val="tx1"/>
                          </a:solidFill>
                          <a:effectLst/>
                        </a:rPr>
                        <a:t>und Gerechtigkeit</a:t>
                      </a:r>
                    </a:p>
                    <a:p>
                      <a:pPr marL="342900" lvl="0" indent="-342900">
                        <a:spcAft>
                          <a:spcPts val="0"/>
                        </a:spcAft>
                        <a:buFont typeface="Symbol"/>
                        <a:buChar char=""/>
                      </a:pPr>
                      <a:r>
                        <a:rPr lang="de-CH" sz="1200" b="0" dirty="0">
                          <a:solidFill>
                            <a:schemeClr val="tx1"/>
                          </a:solidFill>
                          <a:effectLst/>
                        </a:rPr>
                        <a:t>Beschreibung kultureller Nachhaltigkeit, Szenarien und Möglichkeitswelten</a:t>
                      </a:r>
                    </a:p>
                    <a:p>
                      <a:pPr marL="342900" lvl="0" indent="-342900">
                        <a:spcAft>
                          <a:spcPts val="0"/>
                        </a:spcAft>
                        <a:buFont typeface="Symbol"/>
                        <a:buChar char=""/>
                      </a:pPr>
                      <a:r>
                        <a:rPr lang="de-CH" sz="1200" b="0" dirty="0">
                          <a:solidFill>
                            <a:schemeClr val="tx1"/>
                          </a:solidFill>
                          <a:effectLst/>
                        </a:rPr>
                        <a:t>Vielfalt von NE Verständnissen, die unterschiedliche Bedeutung der NE in verschiedenen Gesellschaften</a:t>
                      </a:r>
                    </a:p>
                    <a:p>
                      <a:pPr marL="342900" lvl="0" indent="-342900">
                        <a:spcAft>
                          <a:spcPts val="0"/>
                        </a:spcAft>
                        <a:buFont typeface="Symbol"/>
                        <a:buChar char=""/>
                      </a:pPr>
                      <a:r>
                        <a:rPr lang="de-CH" sz="1200" b="0" dirty="0" smtClean="0">
                          <a:solidFill>
                            <a:schemeClr val="tx1"/>
                          </a:solidFill>
                          <a:effectLst/>
                        </a:rPr>
                        <a:t>Visionen</a:t>
                      </a:r>
                      <a:r>
                        <a:rPr lang="de-CH" sz="1200" b="0" dirty="0">
                          <a:solidFill>
                            <a:schemeClr val="tx1"/>
                          </a:solidFill>
                          <a:effectLst/>
                        </a:rPr>
                        <a:t>, Parameter und Indikatoren für Gerechtigkeit, Gleichstellung, Umverteilung</a:t>
                      </a:r>
                    </a:p>
                    <a:p>
                      <a:pPr marL="342900" lvl="0" indent="-342900">
                        <a:spcAft>
                          <a:spcPts val="0"/>
                        </a:spcAft>
                        <a:buFont typeface="Symbol"/>
                        <a:buChar char=""/>
                      </a:pPr>
                      <a:r>
                        <a:rPr lang="de-CH" sz="1200" b="0" dirty="0">
                          <a:solidFill>
                            <a:schemeClr val="tx1"/>
                          </a:solidFill>
                          <a:effectLst/>
                        </a:rPr>
                        <a:t>Soziale Standards einer globalisierten Gesellschaft, solidarische Gesellschaften</a:t>
                      </a:r>
                    </a:p>
                    <a:p>
                      <a:pPr marL="342900" lvl="0" indent="-342900">
                        <a:spcAft>
                          <a:spcPts val="0"/>
                        </a:spcAft>
                        <a:buFont typeface="Symbol"/>
                        <a:buChar char=""/>
                      </a:pPr>
                      <a:r>
                        <a:rPr lang="de-CH" sz="1200" b="0" dirty="0">
                          <a:solidFill>
                            <a:schemeClr val="tx1"/>
                          </a:solidFill>
                          <a:effectLst/>
                        </a:rPr>
                        <a:t>Förderung der Sprache als Teil der kulturellen Identität</a:t>
                      </a:r>
                    </a:p>
                    <a:p>
                      <a:pPr marL="342900" lvl="0" indent="-342900">
                        <a:spcAft>
                          <a:spcPts val="0"/>
                        </a:spcAft>
                        <a:buFont typeface="Symbol"/>
                        <a:buChar char=""/>
                      </a:pPr>
                      <a:r>
                        <a:rPr lang="de-CH" sz="1200" b="0" dirty="0">
                          <a:solidFill>
                            <a:schemeClr val="tx1"/>
                          </a:solidFill>
                          <a:effectLst/>
                        </a:rPr>
                        <a:t>Verminderung sprachlicher Diskriminierung, Visionen zur Gleichwertigkeit aller Sprachen und Dialekte </a:t>
                      </a:r>
                    </a:p>
                    <a:p>
                      <a:pPr marL="342900" lvl="0" indent="-342900">
                        <a:spcAft>
                          <a:spcPts val="0"/>
                        </a:spcAft>
                        <a:buFont typeface="Symbol"/>
                        <a:buChar char=""/>
                      </a:pPr>
                      <a:r>
                        <a:rPr lang="de-CH" sz="1200" b="0" dirty="0">
                          <a:solidFill>
                            <a:schemeClr val="tx1"/>
                          </a:solidFill>
                          <a:effectLst/>
                        </a:rPr>
                        <a:t>Weltweiter Zugang zu Open-Data für alle Bevölkerungsschichten</a:t>
                      </a:r>
                    </a:p>
                    <a:p>
                      <a:pPr marL="342900" lvl="0" indent="-342900">
                        <a:spcAft>
                          <a:spcPts val="0"/>
                        </a:spcAft>
                        <a:buFont typeface="Symbol"/>
                        <a:buChar char=""/>
                      </a:pPr>
                      <a:r>
                        <a:rPr lang="de-CH" sz="1200" b="0" dirty="0">
                          <a:solidFill>
                            <a:schemeClr val="tx1"/>
                          </a:solidFill>
                          <a:effectLst/>
                        </a:rPr>
                        <a:t>Bildungsziele, Ziele psychischer Gesundheit und Bedürfnisbefriedigung, </a:t>
                      </a:r>
                    </a:p>
                    <a:p>
                      <a:pPr marL="342900" lvl="0" indent="-342900">
                        <a:spcAft>
                          <a:spcPts val="0"/>
                        </a:spcAft>
                        <a:buFont typeface="Symbol"/>
                        <a:buChar char=""/>
                      </a:pPr>
                      <a:r>
                        <a:rPr lang="de-CH" sz="1200" b="0" dirty="0">
                          <a:solidFill>
                            <a:schemeClr val="tx1"/>
                          </a:solidFill>
                          <a:effectLst/>
                        </a:rPr>
                        <a:t>Überindividuelle Parameter des Wohlbefindens, kontextspezifische Indikatoren des „guten Lebens“ und sozialer Wohlfahrt</a:t>
                      </a:r>
                    </a:p>
                    <a:p>
                      <a:pPr marL="342900" lvl="0" indent="-342900">
                        <a:spcAft>
                          <a:spcPts val="0"/>
                        </a:spcAft>
                        <a:buFont typeface="Symbol"/>
                        <a:buChar char=""/>
                      </a:pPr>
                      <a:r>
                        <a:rPr lang="de-CH" sz="1200" b="0" dirty="0">
                          <a:solidFill>
                            <a:schemeClr val="tx1"/>
                          </a:solidFill>
                          <a:effectLst/>
                        </a:rPr>
                        <a:t>Nachhaltiger Tourismus, Freizeitgestaltung, Naturerlebnis, Erholung, soziokulturelle Nachhaltigkeit</a:t>
                      </a:r>
                    </a:p>
                    <a:p>
                      <a:pPr marL="342900" lvl="0" indent="-342900">
                        <a:spcAft>
                          <a:spcPts val="0"/>
                        </a:spcAft>
                        <a:buFont typeface="Symbol"/>
                        <a:buChar char=""/>
                      </a:pPr>
                      <a:r>
                        <a:rPr lang="de-CH" sz="1200" b="0" dirty="0" smtClean="0">
                          <a:solidFill>
                            <a:schemeClr val="tx1"/>
                          </a:solidFill>
                          <a:effectLst/>
                        </a:rPr>
                        <a:t>Leitbilder</a:t>
                      </a:r>
                      <a:r>
                        <a:rPr lang="de-CH" sz="1200" b="0" dirty="0">
                          <a:solidFill>
                            <a:schemeClr val="tx1"/>
                          </a:solidFill>
                          <a:effectLst/>
                        </a:rPr>
                        <a:t>, Werte, Wirtschaftssysteme, die zu Verringerung von Disparitäten und Verteilungsgerechtigkeit beitragen</a:t>
                      </a:r>
                    </a:p>
                    <a:p>
                      <a:pPr marL="342900" lvl="0" indent="-342900">
                        <a:spcAft>
                          <a:spcPts val="0"/>
                        </a:spcAft>
                        <a:buFont typeface="Symbol"/>
                        <a:buChar char=""/>
                      </a:pPr>
                      <a:r>
                        <a:rPr lang="de-CH" sz="1200" b="0" dirty="0">
                          <a:solidFill>
                            <a:schemeClr val="tx1"/>
                          </a:solidFill>
                          <a:effectLst/>
                        </a:rPr>
                        <a:t>Alternative Wirtschaftsmodelle</a:t>
                      </a:r>
                    </a:p>
                    <a:p>
                      <a:pPr marL="342900" lvl="0" indent="-342900">
                        <a:spcAft>
                          <a:spcPts val="0"/>
                        </a:spcAft>
                        <a:buFont typeface="Symbol"/>
                        <a:buChar char=""/>
                      </a:pPr>
                      <a:r>
                        <a:rPr lang="de-CH" sz="1200" b="0" dirty="0">
                          <a:solidFill>
                            <a:schemeClr val="tx1"/>
                          </a:solidFill>
                          <a:effectLst/>
                        </a:rPr>
                        <a:t>Nachhaltige Unternehmensvisionen, Verantwortung multinationaler Konzerne, Internalisierung aller Kosten</a:t>
                      </a:r>
                    </a:p>
                    <a:p>
                      <a:pPr marL="342900" lvl="0" indent="-342900">
                        <a:spcAft>
                          <a:spcPts val="0"/>
                        </a:spcAft>
                        <a:buFont typeface="Symbol"/>
                        <a:buChar char=""/>
                      </a:pPr>
                      <a:r>
                        <a:rPr lang="de-CH" sz="1200" b="0" dirty="0">
                          <a:solidFill>
                            <a:schemeClr val="tx1"/>
                          </a:solidFill>
                          <a:effectLst/>
                        </a:rPr>
                        <a:t>Kennzahlen (Wirtschaftlichkeit, Umweltschutz, Emissionsraten, Sozialverträglichkeit), Belastungsgrenzen von Ökosystem und Gesellschaft</a:t>
                      </a:r>
                    </a:p>
                    <a:p>
                      <a:pPr marL="342900" lvl="0" indent="-342900">
                        <a:spcAft>
                          <a:spcPts val="0"/>
                        </a:spcAft>
                        <a:buFont typeface="Symbol"/>
                        <a:buChar char=""/>
                      </a:pPr>
                      <a:r>
                        <a:rPr lang="de-CH" sz="1200" b="0" dirty="0">
                          <a:solidFill>
                            <a:schemeClr val="tx1"/>
                          </a:solidFill>
                          <a:effectLst/>
                        </a:rPr>
                        <a:t>Veränderung von Konsummustern</a:t>
                      </a:r>
                    </a:p>
                    <a:p>
                      <a:pPr marL="342900" lvl="0" indent="-342900">
                        <a:spcAft>
                          <a:spcPts val="0"/>
                        </a:spcAft>
                        <a:buFont typeface="Symbol"/>
                        <a:buChar char=""/>
                      </a:pPr>
                      <a:r>
                        <a:rPr lang="de-CH" sz="1200" b="0" dirty="0">
                          <a:solidFill>
                            <a:schemeClr val="tx1"/>
                          </a:solidFill>
                          <a:effectLst/>
                        </a:rPr>
                        <a:t>...</a:t>
                      </a:r>
                      <a:endParaRPr lang="de-CH" sz="1200" b="0" dirty="0">
                        <a:solidFill>
                          <a:schemeClr val="tx1"/>
                        </a:solidFill>
                        <a:effectLst/>
                        <a:latin typeface="Calibri"/>
                        <a:ea typeface="Calibri"/>
                        <a:cs typeface="Times New Roman"/>
                      </a:endParaRPr>
                    </a:p>
                  </a:txBody>
                  <a:tcPr marL="68580" marR="68580" marT="0" marB="0">
                    <a:solidFill>
                      <a:schemeClr val="bg1"/>
                    </a:solidFill>
                  </a:tcPr>
                </a:tc>
                <a:extLst>
                  <a:ext uri="{0D108BD9-81ED-4DB2-BD59-A6C34878D82A}">
                    <a16:rowId xmlns:a16="http://schemas.microsoft.com/office/drawing/2014/main" val="10000"/>
                  </a:ext>
                </a:extLst>
              </a:tr>
            </a:tbl>
          </a:graphicData>
        </a:graphic>
      </p:graphicFrame>
      <p:sp>
        <p:nvSpPr>
          <p:cNvPr id="11" name="TextBox 10"/>
          <p:cNvSpPr txBox="1"/>
          <p:nvPr/>
        </p:nvSpPr>
        <p:spPr>
          <a:xfrm>
            <a:off x="251520" y="1023119"/>
            <a:ext cx="1624163" cy="461665"/>
          </a:xfrm>
          <a:prstGeom prst="rect">
            <a:avLst/>
          </a:prstGeom>
          <a:solidFill>
            <a:schemeClr val="bg1"/>
          </a:solidFill>
          <a:effectLst>
            <a:glow rad="63500">
              <a:schemeClr val="accent5">
                <a:satMod val="175000"/>
                <a:alpha val="40000"/>
              </a:schemeClr>
            </a:glow>
            <a:outerShdw blurRad="50800" dist="38100" dir="8100000" algn="tr" rotWithShape="0">
              <a:prstClr val="black">
                <a:alpha val="40000"/>
              </a:prstClr>
            </a:outerShdw>
          </a:effectLst>
        </p:spPr>
        <p:txBody>
          <a:bodyPr wrap="none" rtlCol="0">
            <a:spAutoFit/>
          </a:bodyPr>
          <a:lstStyle/>
          <a:p>
            <a:r>
              <a:rPr lang="de-CH" dirty="0" smtClean="0">
                <a:solidFill>
                  <a:srgbClr val="C00000"/>
                </a:solidFill>
              </a:rPr>
              <a:t>Zielwissen</a:t>
            </a:r>
            <a:endParaRPr lang="de-CH" dirty="0">
              <a:solidFill>
                <a:srgbClr val="C00000"/>
              </a:solidFill>
            </a:endParaRPr>
          </a:p>
        </p:txBody>
      </p:sp>
      <p:sp>
        <p:nvSpPr>
          <p:cNvPr id="12" name="Rechteck 11"/>
          <p:cNvSpPr/>
          <p:nvPr/>
        </p:nvSpPr>
        <p:spPr>
          <a:xfrm>
            <a:off x="107504" y="6309320"/>
            <a:ext cx="8496944" cy="553998"/>
          </a:xfrm>
          <a:prstGeom prst="rect">
            <a:avLst/>
          </a:prstGeom>
        </p:spPr>
        <p:txBody>
          <a:bodyPr wrap="square">
            <a:spAutoFit/>
          </a:bodyPr>
          <a:lstStyle/>
          <a:p>
            <a:pPr eaLnBrk="1" hangingPunct="1">
              <a:spcBef>
                <a:spcPts val="0"/>
              </a:spcBef>
              <a:defRPr/>
            </a:pPr>
            <a:r>
              <a:rPr lang="de-CH" altLang="en-US" sz="1000" dirty="0" smtClean="0">
                <a:solidFill>
                  <a:srgbClr val="336699"/>
                </a:solidFill>
                <a:cs typeface="Times New Roman" pitchFamily="18" charset="0"/>
              </a:rPr>
              <a:t>Diese </a:t>
            </a:r>
            <a:r>
              <a:rPr lang="de-CH" altLang="en-US" sz="1000" dirty="0">
                <a:solidFill>
                  <a:srgbClr val="336699"/>
                </a:solidFill>
                <a:cs typeface="Times New Roman" pitchFamily="18" charset="0"/>
              </a:rPr>
              <a:t>Beispiele basieren auf </a:t>
            </a:r>
            <a:r>
              <a:rPr lang="de-CH" altLang="en-US" sz="1000" dirty="0" smtClean="0">
                <a:solidFill>
                  <a:srgbClr val="336699"/>
                </a:solidFill>
                <a:cs typeface="Times New Roman" pitchFamily="18" charset="0"/>
              </a:rPr>
              <a:t>Beiträgen verschiedener </a:t>
            </a:r>
            <a:r>
              <a:rPr lang="de-CH" altLang="en-US" sz="1000" dirty="0" err="1">
                <a:solidFill>
                  <a:srgbClr val="336699"/>
                </a:solidFill>
                <a:cs typeface="Times New Roman" pitchFamily="18" charset="0"/>
              </a:rPr>
              <a:t>AutorInnen</a:t>
            </a:r>
            <a:r>
              <a:rPr lang="de-CH" altLang="en-US" sz="1000" dirty="0">
                <a:solidFill>
                  <a:srgbClr val="336699"/>
                </a:solidFill>
                <a:cs typeface="Times New Roman" pitchFamily="18" charset="0"/>
              </a:rPr>
              <a:t> des Leitfadens «Nachhaltige Entwicklung in die Hochschullehre integrieren» </a:t>
            </a:r>
            <a:r>
              <a:rPr lang="de-CH" altLang="en-US" sz="1000" dirty="0" smtClean="0">
                <a:solidFill>
                  <a:srgbClr val="336699"/>
                </a:solidFill>
                <a:cs typeface="Times New Roman" pitchFamily="18" charset="0"/>
              </a:rPr>
              <a:t>und auf </a:t>
            </a:r>
            <a:r>
              <a:rPr lang="de-CH" altLang="en-US" sz="1000" dirty="0">
                <a:solidFill>
                  <a:srgbClr val="336699"/>
                </a:solidFill>
                <a:cs typeface="Times New Roman" pitchFamily="18" charset="0"/>
              </a:rPr>
              <a:t>Antworten von Studierenden auf die Prüfungsfrage im </a:t>
            </a:r>
            <a:r>
              <a:rPr lang="de-CH" altLang="en-US" sz="1000" dirty="0" err="1">
                <a:solidFill>
                  <a:srgbClr val="336699"/>
                </a:solidFill>
                <a:cs typeface="Times New Roman" pitchFamily="18" charset="0"/>
              </a:rPr>
              <a:t>BScMiNE</a:t>
            </a:r>
            <a:r>
              <a:rPr lang="de-CH" altLang="en-US" sz="1000" dirty="0">
                <a:solidFill>
                  <a:srgbClr val="336699"/>
                </a:solidFill>
                <a:cs typeface="Times New Roman" pitchFamily="18" charset="0"/>
              </a:rPr>
              <a:t>: «welche Beiträge könnte Ihre Hauptfachdisziplin zur Nachhaltigen Entwicklung liefern?».</a:t>
            </a:r>
          </a:p>
        </p:txBody>
      </p:sp>
      <p:sp>
        <p:nvSpPr>
          <p:cNvPr id="13" name="Rectangle 6"/>
          <p:cNvSpPr>
            <a:spLocks noChangeArrowheads="1"/>
          </p:cNvSpPr>
          <p:nvPr/>
        </p:nvSpPr>
        <p:spPr bwMode="auto">
          <a:xfrm>
            <a:off x="179512"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Bildungsinhalte</a:t>
            </a:r>
          </a:p>
          <a:p>
            <a:pPr eaLnBrk="1" hangingPunct="1"/>
            <a:r>
              <a:rPr lang="de-CH" altLang="en-US" dirty="0" smtClean="0">
                <a:solidFill>
                  <a:srgbClr val="336699"/>
                </a:solidFill>
                <a:cs typeface="Times New Roman" pitchFamily="18" charset="0"/>
              </a:rPr>
              <a:t>Beispiele: Verbindungen </a:t>
            </a:r>
            <a:r>
              <a:rPr lang="de-CH" altLang="en-US" dirty="0">
                <a:solidFill>
                  <a:srgbClr val="336699"/>
                </a:solidFill>
                <a:cs typeface="Times New Roman" pitchFamily="18" charset="0"/>
              </a:rPr>
              <a:t>zwischen Wissenschaftsdisziplinen und </a:t>
            </a:r>
            <a:r>
              <a:rPr lang="de-CH" altLang="en-US" dirty="0" smtClean="0">
                <a:solidFill>
                  <a:srgbClr val="336699"/>
                </a:solidFill>
                <a:cs typeface="Times New Roman" pitchFamily="18" charset="0"/>
              </a:rPr>
              <a:t>NE</a:t>
            </a:r>
            <a:endParaRPr lang="de-DE" altLang="en-US" sz="1600" dirty="0">
              <a:solidFill>
                <a:srgbClr val="336699"/>
              </a:solidFill>
              <a:cs typeface="Times New Roman" pitchFamily="18" charset="0"/>
            </a:endParaRPr>
          </a:p>
        </p:txBody>
      </p:sp>
    </p:spTree>
    <p:extLst>
      <p:ext uri="{BB962C8B-B14F-4D97-AF65-F5344CB8AC3E}">
        <p14:creationId xmlns:p14="http://schemas.microsoft.com/office/powerpoint/2010/main" val="39995751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29</a:t>
            </a:fld>
            <a:endParaRPr lang="de-CH" sz="1400"/>
          </a:p>
        </p:txBody>
      </p:sp>
      <p:sp>
        <p:nvSpPr>
          <p:cNvPr id="5" name="Rechteck 4"/>
          <p:cNvSpPr/>
          <p:nvPr/>
        </p:nvSpPr>
        <p:spPr bwMode="auto">
          <a:xfrm>
            <a:off x="0" y="0"/>
            <a:ext cx="9144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pitchFamily="39"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880782502"/>
              </p:ext>
            </p:extLst>
          </p:nvPr>
        </p:nvGraphicFramePr>
        <p:xfrm>
          <a:off x="179512" y="1556792"/>
          <a:ext cx="8856984" cy="4754880"/>
        </p:xfrm>
        <a:graphic>
          <a:graphicData uri="http://schemas.openxmlformats.org/drawingml/2006/table">
            <a:tbl>
              <a:tblPr firstRow="1" firstCol="1" bandRow="1">
                <a:tableStyleId>{5C22544A-7EE6-4342-B048-85BDC9FD1C3A}</a:tableStyleId>
              </a:tblPr>
              <a:tblGrid>
                <a:gridCol w="8856984">
                  <a:extLst>
                    <a:ext uri="{9D8B030D-6E8A-4147-A177-3AD203B41FA5}">
                      <a16:colId xmlns:a16="http://schemas.microsoft.com/office/drawing/2014/main" val="20000"/>
                    </a:ext>
                  </a:extLst>
                </a:gridCol>
              </a:tblGrid>
              <a:tr h="4498975">
                <a:tc>
                  <a:txBody>
                    <a:bodyPr/>
                    <a:lstStyle/>
                    <a:p>
                      <a:pPr marL="342900" lvl="0" indent="-342900">
                        <a:spcAft>
                          <a:spcPts val="0"/>
                        </a:spcAft>
                        <a:buFont typeface="Symbol"/>
                        <a:buChar char=""/>
                      </a:pPr>
                      <a:r>
                        <a:rPr lang="de-CH" sz="1200" b="0" dirty="0" err="1">
                          <a:solidFill>
                            <a:schemeClr val="tx1"/>
                          </a:solidFill>
                          <a:effectLst/>
                        </a:rPr>
                        <a:t>Monitoringsysteme</a:t>
                      </a:r>
                      <a:r>
                        <a:rPr lang="de-CH" sz="1200" b="0" dirty="0">
                          <a:solidFill>
                            <a:schemeClr val="tx1"/>
                          </a:solidFill>
                          <a:effectLst/>
                        </a:rPr>
                        <a:t> auf wissenschaftlicher Grundlage</a:t>
                      </a:r>
                    </a:p>
                    <a:p>
                      <a:pPr marL="342900" lvl="0" indent="-342900">
                        <a:spcAft>
                          <a:spcPts val="0"/>
                        </a:spcAft>
                        <a:buFont typeface="Symbol"/>
                        <a:buChar char=""/>
                      </a:pPr>
                      <a:r>
                        <a:rPr lang="de-CH" sz="1200" b="0" dirty="0">
                          <a:solidFill>
                            <a:schemeClr val="tx1"/>
                          </a:solidFill>
                          <a:effectLst/>
                        </a:rPr>
                        <a:t>Zusammenstellung von Umwelt-, sozialen und Wirtschaftsindikatoren bei der Beurteilung der NE</a:t>
                      </a:r>
                    </a:p>
                    <a:p>
                      <a:pPr marL="342900" lvl="0" indent="-342900">
                        <a:spcAft>
                          <a:spcPts val="0"/>
                        </a:spcAft>
                        <a:buFont typeface="Symbol"/>
                        <a:buChar char=""/>
                      </a:pPr>
                      <a:r>
                        <a:rPr lang="de-CH" sz="1200" b="0" dirty="0">
                          <a:solidFill>
                            <a:schemeClr val="tx1"/>
                          </a:solidFill>
                          <a:effectLst/>
                        </a:rPr>
                        <a:t>Entwickeln von entsprechenden </a:t>
                      </a:r>
                      <a:r>
                        <a:rPr lang="de-CH" sz="1200" b="0" dirty="0" err="1">
                          <a:solidFill>
                            <a:schemeClr val="tx1"/>
                          </a:solidFill>
                          <a:effectLst/>
                        </a:rPr>
                        <a:t>Monitoringmethoden</a:t>
                      </a:r>
                      <a:r>
                        <a:rPr lang="de-CH" sz="1200" b="0" dirty="0">
                          <a:solidFill>
                            <a:schemeClr val="tx1"/>
                          </a:solidFill>
                          <a:effectLst/>
                        </a:rPr>
                        <a:t>, Standards</a:t>
                      </a:r>
                    </a:p>
                    <a:p>
                      <a:pPr marL="342900" lvl="0" indent="-342900">
                        <a:spcAft>
                          <a:spcPts val="0"/>
                        </a:spcAft>
                        <a:buFont typeface="Symbol"/>
                        <a:buChar char=""/>
                      </a:pPr>
                      <a:r>
                        <a:rPr lang="de-CH" sz="1200" b="0" dirty="0">
                          <a:solidFill>
                            <a:schemeClr val="tx1"/>
                          </a:solidFill>
                          <a:effectLst/>
                        </a:rPr>
                        <a:t>Entwickeln von Interpretations- und Beurteilungsverfahren</a:t>
                      </a:r>
                    </a:p>
                    <a:p>
                      <a:pPr marL="342900" lvl="0" indent="-342900">
                        <a:spcAft>
                          <a:spcPts val="0"/>
                        </a:spcAft>
                        <a:buFont typeface="Symbol"/>
                        <a:buChar char=""/>
                      </a:pPr>
                      <a:r>
                        <a:rPr lang="de-CH" sz="1200" b="0" dirty="0">
                          <a:solidFill>
                            <a:schemeClr val="tx1"/>
                          </a:solidFill>
                          <a:effectLst/>
                        </a:rPr>
                        <a:t>Modellierung (Klima, Energie, Verbrauch, Transport, Infrastruktur, Bevölkerung etc.), Simulationsmodelle, effiziente Algorithmen, Erstellen von Szenarien</a:t>
                      </a:r>
                    </a:p>
                    <a:p>
                      <a:pPr marL="342900" lvl="0" indent="-342900">
                        <a:spcAft>
                          <a:spcPts val="0"/>
                        </a:spcAft>
                        <a:buFont typeface="Symbol"/>
                        <a:buChar char=""/>
                      </a:pPr>
                      <a:r>
                        <a:rPr lang="de-CH" sz="1200" b="0" dirty="0">
                          <a:solidFill>
                            <a:schemeClr val="tx1"/>
                          </a:solidFill>
                          <a:effectLst/>
                        </a:rPr>
                        <a:t>Prognosen des Fortschritts nachhaltiger Entwicklung, Vorhersage, dynamische Modellierung von Trends, Stabilitätsberechnungen und Modellierungen von Massnahmen gegen Naturkatastrophen, etc.</a:t>
                      </a:r>
                    </a:p>
                    <a:p>
                      <a:pPr marL="342900" lvl="0" indent="-342900">
                        <a:spcAft>
                          <a:spcPts val="0"/>
                        </a:spcAft>
                        <a:buFont typeface="Symbol"/>
                        <a:buChar char=""/>
                      </a:pPr>
                      <a:r>
                        <a:rPr lang="de-CH" sz="1200" b="0" dirty="0">
                          <a:solidFill>
                            <a:schemeClr val="tx1"/>
                          </a:solidFill>
                          <a:effectLst/>
                        </a:rPr>
                        <a:t>Analysen mit lokalspezifischen NE Indikatoren und indigenen Methoden</a:t>
                      </a:r>
                    </a:p>
                    <a:p>
                      <a:pPr marL="342900" lvl="0" indent="-342900">
                        <a:spcAft>
                          <a:spcPts val="0"/>
                        </a:spcAft>
                        <a:buFont typeface="Symbol"/>
                        <a:buChar char=""/>
                      </a:pPr>
                      <a:r>
                        <a:rPr lang="de-CH" sz="1200" b="0" dirty="0">
                          <a:solidFill>
                            <a:schemeClr val="tx1"/>
                          </a:solidFill>
                          <a:effectLst/>
                        </a:rPr>
                        <a:t>Überprüfung der Zielerreichung: Umweltverträglichkeit, Sozialverträglichkeit, Wirtschaftlichkeit</a:t>
                      </a:r>
                    </a:p>
                    <a:p>
                      <a:pPr marL="342900" lvl="0" indent="-342900">
                        <a:spcAft>
                          <a:spcPts val="0"/>
                        </a:spcAft>
                        <a:buFont typeface="Symbol"/>
                        <a:buChar char=""/>
                      </a:pPr>
                      <a:r>
                        <a:rPr lang="de-CH" sz="1200" b="0" dirty="0">
                          <a:solidFill>
                            <a:schemeClr val="tx1"/>
                          </a:solidFill>
                          <a:effectLst/>
                        </a:rPr>
                        <a:t>Ressourcennutzungseffizienz, nachhaltige Technologien</a:t>
                      </a:r>
                    </a:p>
                    <a:p>
                      <a:pPr marL="342900" lvl="0" indent="-342900">
                        <a:spcAft>
                          <a:spcPts val="0"/>
                        </a:spcAft>
                        <a:buFont typeface="Symbol"/>
                        <a:buChar char=""/>
                      </a:pPr>
                      <a:r>
                        <a:rPr lang="de-CH" sz="1200" b="0" dirty="0">
                          <a:solidFill>
                            <a:schemeClr val="tx1"/>
                          </a:solidFill>
                          <a:effectLst/>
                        </a:rPr>
                        <a:t>Optimierung der Pflanzenproduktion, z.B. Entwicklung von Eigenschaften zur Erhöhung der Resistenz bei Klimawandel &amp; Umweltveränderungen</a:t>
                      </a:r>
                    </a:p>
                    <a:p>
                      <a:pPr marL="342900" lvl="0" indent="-342900">
                        <a:spcAft>
                          <a:spcPts val="0"/>
                        </a:spcAft>
                        <a:buFont typeface="Symbol"/>
                        <a:buChar char=""/>
                      </a:pPr>
                      <a:r>
                        <a:rPr lang="de-CH" sz="1200" b="0" dirty="0" smtClean="0">
                          <a:solidFill>
                            <a:schemeClr val="tx1"/>
                          </a:solidFill>
                          <a:effectLst/>
                        </a:rPr>
                        <a:t>Ressourcenschutz; Sanierung kontaminierter Böden durch </a:t>
                      </a:r>
                      <a:r>
                        <a:rPr lang="de-CH" sz="1200" b="0" dirty="0" err="1" smtClean="0">
                          <a:solidFill>
                            <a:schemeClr val="tx1"/>
                          </a:solidFill>
                          <a:effectLst/>
                        </a:rPr>
                        <a:t>Phytoremediation</a:t>
                      </a:r>
                      <a:r>
                        <a:rPr lang="de-CH" sz="1200" b="0" dirty="0" smtClean="0">
                          <a:solidFill>
                            <a:schemeClr val="tx1"/>
                          </a:solidFill>
                          <a:effectLst/>
                        </a:rPr>
                        <a:t>, Regenerierung von Pflanzengesellschaften und Tierarten, Gewässerschutz</a:t>
                      </a:r>
                    </a:p>
                    <a:p>
                      <a:pPr marL="342900" lvl="0" indent="-342900">
                        <a:spcAft>
                          <a:spcPts val="0"/>
                        </a:spcAft>
                        <a:buFont typeface="Symbol"/>
                        <a:buChar char=""/>
                      </a:pPr>
                      <a:r>
                        <a:rPr lang="de-CH" sz="1200" b="0" dirty="0" smtClean="0">
                          <a:solidFill>
                            <a:schemeClr val="tx1"/>
                          </a:solidFill>
                          <a:effectLst/>
                        </a:rPr>
                        <a:t>Gesteine als Energieträger, Verfügbarkeit von nicht erneuerbaren natürlichen Ressourcen</a:t>
                      </a:r>
                    </a:p>
                    <a:p>
                      <a:pPr marL="342900" lvl="0" indent="-342900">
                        <a:spcAft>
                          <a:spcPts val="0"/>
                        </a:spcAft>
                        <a:buFont typeface="Symbol"/>
                        <a:buChar char=""/>
                      </a:pPr>
                      <a:r>
                        <a:rPr lang="de-CH" sz="1200" b="0" dirty="0" smtClean="0">
                          <a:solidFill>
                            <a:schemeClr val="tx1"/>
                          </a:solidFill>
                          <a:effectLst/>
                        </a:rPr>
                        <a:t>NE-relevante </a:t>
                      </a:r>
                      <a:r>
                        <a:rPr lang="de-CH" sz="1200" b="0" dirty="0">
                          <a:solidFill>
                            <a:schemeClr val="tx1"/>
                          </a:solidFill>
                          <a:effectLst/>
                        </a:rPr>
                        <a:t>Technologieentwicklung, Technologien zur Nutzung alternativer Energien, Solar, Wind, Geothermie etc.</a:t>
                      </a:r>
                    </a:p>
                    <a:p>
                      <a:pPr marL="342900" lvl="0" indent="-342900">
                        <a:spcAft>
                          <a:spcPts val="0"/>
                        </a:spcAft>
                        <a:buFont typeface="Symbol"/>
                        <a:buChar char=""/>
                      </a:pPr>
                      <a:r>
                        <a:rPr lang="de-CH" sz="1200" b="0" dirty="0">
                          <a:solidFill>
                            <a:schemeClr val="tx1"/>
                          </a:solidFill>
                          <a:effectLst/>
                        </a:rPr>
                        <a:t>Low-</a:t>
                      </a:r>
                      <a:r>
                        <a:rPr lang="de-CH" sz="1200" b="0" dirty="0" err="1">
                          <a:solidFill>
                            <a:schemeClr val="tx1"/>
                          </a:solidFill>
                          <a:effectLst/>
                        </a:rPr>
                        <a:t>cost</a:t>
                      </a:r>
                      <a:r>
                        <a:rPr lang="de-CH" sz="1200" b="0" dirty="0">
                          <a:solidFill>
                            <a:schemeClr val="tx1"/>
                          </a:solidFill>
                          <a:effectLst/>
                        </a:rPr>
                        <a:t>/</a:t>
                      </a:r>
                      <a:r>
                        <a:rPr lang="de-CH" sz="1200" b="0" dirty="0" err="1">
                          <a:solidFill>
                            <a:schemeClr val="tx1"/>
                          </a:solidFill>
                          <a:effectLst/>
                        </a:rPr>
                        <a:t>high-tech</a:t>
                      </a:r>
                      <a:r>
                        <a:rPr lang="de-CH" sz="1200" b="0" dirty="0">
                          <a:solidFill>
                            <a:schemeClr val="tx1"/>
                          </a:solidFill>
                          <a:effectLst/>
                        </a:rPr>
                        <a:t> Lösungen, Verwendung umweltfreundlicher Materialien</a:t>
                      </a:r>
                    </a:p>
                    <a:p>
                      <a:pPr marL="342900" lvl="0" indent="-342900">
                        <a:spcAft>
                          <a:spcPts val="0"/>
                        </a:spcAft>
                        <a:buFont typeface="Symbol"/>
                        <a:buChar char=""/>
                      </a:pPr>
                      <a:r>
                        <a:rPr lang="de-CH" sz="1200" b="0" dirty="0" smtClean="0">
                          <a:solidFill>
                            <a:schemeClr val="tx1"/>
                          </a:solidFill>
                          <a:effectLst/>
                        </a:rPr>
                        <a:t>Entwicklung </a:t>
                      </a:r>
                      <a:r>
                        <a:rPr lang="de-CH" sz="1200" b="0" dirty="0">
                          <a:solidFill>
                            <a:schemeClr val="tx1"/>
                          </a:solidFill>
                          <a:effectLst/>
                        </a:rPr>
                        <a:t>partizipativer Prozesse, Konsens/Verhandlungslösungen, Koalitionen und Mehrheitsbildung</a:t>
                      </a:r>
                    </a:p>
                    <a:p>
                      <a:pPr marL="342900" lvl="0" indent="-342900">
                        <a:spcAft>
                          <a:spcPts val="0"/>
                        </a:spcAft>
                        <a:buFont typeface="Symbol"/>
                        <a:buChar char=""/>
                      </a:pPr>
                      <a:r>
                        <a:rPr lang="de-CH" sz="1200" b="0" dirty="0">
                          <a:solidFill>
                            <a:schemeClr val="tx1"/>
                          </a:solidFill>
                          <a:effectLst/>
                        </a:rPr>
                        <a:t>Besteuerungssysteme (Energie, Arbeit), monetäre Bewertung von Ökosystemdienstleistungen, Zertifizierungen</a:t>
                      </a:r>
                    </a:p>
                    <a:p>
                      <a:pPr marL="342900" lvl="0" indent="-342900">
                        <a:spcAft>
                          <a:spcPts val="0"/>
                        </a:spcAft>
                        <a:buFont typeface="Symbol"/>
                        <a:buChar char=""/>
                      </a:pPr>
                      <a:r>
                        <a:rPr lang="de-CH" sz="1200" b="0" dirty="0" smtClean="0">
                          <a:solidFill>
                            <a:schemeClr val="tx1"/>
                          </a:solidFill>
                          <a:effectLst/>
                        </a:rPr>
                        <a:t>Historische </a:t>
                      </a:r>
                      <a:r>
                        <a:rPr lang="de-CH" sz="1200" b="0" dirty="0">
                          <a:solidFill>
                            <a:schemeClr val="tx1"/>
                          </a:solidFill>
                          <a:effectLst/>
                        </a:rPr>
                        <a:t>NE Betrachtungen als Bildungsbeitrag</a:t>
                      </a:r>
                    </a:p>
                    <a:p>
                      <a:pPr marL="342900" lvl="0" indent="-342900">
                        <a:spcAft>
                          <a:spcPts val="0"/>
                        </a:spcAft>
                        <a:buFont typeface="Symbol"/>
                        <a:buChar char=""/>
                      </a:pPr>
                      <a:r>
                        <a:rPr lang="de-CH" sz="1200" b="0" dirty="0">
                          <a:solidFill>
                            <a:schemeClr val="tx1"/>
                          </a:solidFill>
                          <a:effectLst/>
                        </a:rPr>
                        <a:t>Vermittlung von Werten, Ethik; Potenziale der Spiritualität für NE einsetzen</a:t>
                      </a:r>
                    </a:p>
                    <a:p>
                      <a:pPr marL="342900" lvl="0" indent="-342900">
                        <a:spcAft>
                          <a:spcPts val="0"/>
                        </a:spcAft>
                        <a:buFont typeface="Symbol"/>
                        <a:buChar char=""/>
                      </a:pPr>
                      <a:r>
                        <a:rPr lang="de-CH" sz="1200" b="0" dirty="0">
                          <a:solidFill>
                            <a:schemeClr val="tx1"/>
                          </a:solidFill>
                          <a:effectLst/>
                        </a:rPr>
                        <a:t>Soziale Lernprozesse, Sensibilisierung für NE, Steigerung des Umweltbewusstseins, Wertewandel, Anreizsysteme</a:t>
                      </a:r>
                    </a:p>
                    <a:p>
                      <a:pPr marL="342900" lvl="0" indent="-342900">
                        <a:spcAft>
                          <a:spcPts val="0"/>
                        </a:spcAft>
                        <a:buFont typeface="Symbol"/>
                        <a:buChar char=""/>
                      </a:pPr>
                      <a:r>
                        <a:rPr lang="de-CH" sz="1200" b="0" dirty="0">
                          <a:solidFill>
                            <a:schemeClr val="tx1"/>
                          </a:solidFill>
                          <a:effectLst/>
                        </a:rPr>
                        <a:t>Migration &amp; Integration (z.B. durch Sport)</a:t>
                      </a:r>
                    </a:p>
                    <a:p>
                      <a:pPr marL="342900" lvl="0" indent="-342900">
                        <a:spcAft>
                          <a:spcPts val="0"/>
                        </a:spcAft>
                        <a:buFont typeface="Symbol"/>
                        <a:buChar char=""/>
                      </a:pPr>
                      <a:r>
                        <a:rPr lang="de-CH" sz="1200" b="0" dirty="0">
                          <a:solidFill>
                            <a:schemeClr val="tx1"/>
                          </a:solidFill>
                          <a:effectLst/>
                        </a:rPr>
                        <a:t>Suffiziente Lebensstile und Konsummuster (reduzierter Ressourcenverbrauch)</a:t>
                      </a:r>
                    </a:p>
                    <a:p>
                      <a:pPr marL="342900" lvl="0" indent="-342900">
                        <a:spcAft>
                          <a:spcPts val="0"/>
                        </a:spcAft>
                        <a:buFont typeface="Symbol"/>
                        <a:buChar char=""/>
                      </a:pPr>
                      <a:r>
                        <a:rPr lang="de-CH" sz="1200" b="0" dirty="0" smtClean="0">
                          <a:solidFill>
                            <a:schemeClr val="tx1"/>
                          </a:solidFill>
                          <a:effectLst/>
                        </a:rPr>
                        <a:t>...</a:t>
                      </a:r>
                      <a:endParaRPr lang="de-CH" sz="1200" b="0" dirty="0">
                        <a:solidFill>
                          <a:schemeClr val="tx1"/>
                        </a:solidFill>
                        <a:effectLst/>
                        <a:latin typeface="Calibri"/>
                        <a:ea typeface="Calibri"/>
                        <a:cs typeface="Times New Roman"/>
                      </a:endParaRPr>
                    </a:p>
                  </a:txBody>
                  <a:tcPr marL="43259" marR="43259" marT="0" marB="0">
                    <a:solidFill>
                      <a:schemeClr val="bg1"/>
                    </a:solidFill>
                  </a:tcPr>
                </a:tc>
                <a:extLst>
                  <a:ext uri="{0D108BD9-81ED-4DB2-BD59-A6C34878D82A}">
                    <a16:rowId xmlns:a16="http://schemas.microsoft.com/office/drawing/2014/main" val="10000"/>
                  </a:ext>
                </a:extLst>
              </a:tr>
            </a:tbl>
          </a:graphicData>
        </a:graphic>
      </p:graphicFrame>
      <p:sp>
        <p:nvSpPr>
          <p:cNvPr id="10" name="TextBox 9"/>
          <p:cNvSpPr txBox="1"/>
          <p:nvPr/>
        </p:nvSpPr>
        <p:spPr>
          <a:xfrm>
            <a:off x="251520" y="1023119"/>
            <a:ext cx="3340786" cy="461665"/>
          </a:xfrm>
          <a:prstGeom prst="rect">
            <a:avLst/>
          </a:prstGeom>
          <a:solidFill>
            <a:schemeClr val="bg1"/>
          </a:solidFill>
          <a:effectLst>
            <a:glow rad="63500">
              <a:schemeClr val="accent5">
                <a:satMod val="175000"/>
                <a:alpha val="40000"/>
              </a:schemeClr>
            </a:glow>
            <a:outerShdw blurRad="50800" dist="38100" dir="8100000" algn="tr" rotWithShape="0">
              <a:prstClr val="black">
                <a:alpha val="40000"/>
              </a:prstClr>
            </a:outerShdw>
          </a:effectLst>
        </p:spPr>
        <p:txBody>
          <a:bodyPr wrap="none" rtlCol="0">
            <a:spAutoFit/>
          </a:bodyPr>
          <a:lstStyle/>
          <a:p>
            <a:r>
              <a:rPr lang="de-CH" dirty="0" smtClean="0">
                <a:solidFill>
                  <a:srgbClr val="C00000"/>
                </a:solidFill>
              </a:rPr>
              <a:t>Transformationswissen</a:t>
            </a:r>
            <a:endParaRPr lang="de-CH" dirty="0">
              <a:solidFill>
                <a:srgbClr val="C00000"/>
              </a:solidFill>
            </a:endParaRPr>
          </a:p>
        </p:txBody>
      </p:sp>
      <p:sp>
        <p:nvSpPr>
          <p:cNvPr id="9" name="Rechteck 8"/>
          <p:cNvSpPr/>
          <p:nvPr/>
        </p:nvSpPr>
        <p:spPr>
          <a:xfrm>
            <a:off x="107504" y="6309320"/>
            <a:ext cx="8496944" cy="553998"/>
          </a:xfrm>
          <a:prstGeom prst="rect">
            <a:avLst/>
          </a:prstGeom>
        </p:spPr>
        <p:txBody>
          <a:bodyPr wrap="square">
            <a:spAutoFit/>
          </a:bodyPr>
          <a:lstStyle/>
          <a:p>
            <a:pPr eaLnBrk="1" hangingPunct="1">
              <a:spcBef>
                <a:spcPts val="0"/>
              </a:spcBef>
              <a:defRPr/>
            </a:pPr>
            <a:r>
              <a:rPr lang="de-CH" altLang="en-US" sz="1000" dirty="0" smtClean="0">
                <a:solidFill>
                  <a:srgbClr val="336699"/>
                </a:solidFill>
                <a:cs typeface="Times New Roman" pitchFamily="18" charset="0"/>
              </a:rPr>
              <a:t>Diese </a:t>
            </a:r>
            <a:r>
              <a:rPr lang="de-CH" altLang="en-US" sz="1000" dirty="0">
                <a:solidFill>
                  <a:srgbClr val="336699"/>
                </a:solidFill>
                <a:cs typeface="Times New Roman" pitchFamily="18" charset="0"/>
              </a:rPr>
              <a:t>Beispiele basieren auf </a:t>
            </a:r>
            <a:r>
              <a:rPr lang="de-CH" altLang="en-US" sz="1000" dirty="0" smtClean="0">
                <a:solidFill>
                  <a:srgbClr val="336699"/>
                </a:solidFill>
                <a:cs typeface="Times New Roman" pitchFamily="18" charset="0"/>
              </a:rPr>
              <a:t>Beiträgen verschiedener </a:t>
            </a:r>
            <a:r>
              <a:rPr lang="de-CH" altLang="en-US" sz="1000" dirty="0" err="1">
                <a:solidFill>
                  <a:srgbClr val="336699"/>
                </a:solidFill>
                <a:cs typeface="Times New Roman" pitchFamily="18" charset="0"/>
              </a:rPr>
              <a:t>AutorInnen</a:t>
            </a:r>
            <a:r>
              <a:rPr lang="de-CH" altLang="en-US" sz="1000" dirty="0">
                <a:solidFill>
                  <a:srgbClr val="336699"/>
                </a:solidFill>
                <a:cs typeface="Times New Roman" pitchFamily="18" charset="0"/>
              </a:rPr>
              <a:t> des Leitfadens «Nachhaltige Entwicklung in die Hochschullehre integrieren» </a:t>
            </a:r>
            <a:r>
              <a:rPr lang="de-CH" altLang="en-US" sz="1000" dirty="0" smtClean="0">
                <a:solidFill>
                  <a:srgbClr val="336699"/>
                </a:solidFill>
                <a:cs typeface="Times New Roman" pitchFamily="18" charset="0"/>
              </a:rPr>
              <a:t>und auf </a:t>
            </a:r>
            <a:r>
              <a:rPr lang="de-CH" altLang="en-US" sz="1000" dirty="0">
                <a:solidFill>
                  <a:srgbClr val="336699"/>
                </a:solidFill>
                <a:cs typeface="Times New Roman" pitchFamily="18" charset="0"/>
              </a:rPr>
              <a:t>Antworten von Studierenden auf die Prüfungsfrage im </a:t>
            </a:r>
            <a:r>
              <a:rPr lang="de-CH" altLang="en-US" sz="1000" dirty="0" err="1">
                <a:solidFill>
                  <a:srgbClr val="336699"/>
                </a:solidFill>
                <a:cs typeface="Times New Roman" pitchFamily="18" charset="0"/>
              </a:rPr>
              <a:t>BScMiNE</a:t>
            </a:r>
            <a:r>
              <a:rPr lang="de-CH" altLang="en-US" sz="1000" dirty="0">
                <a:solidFill>
                  <a:srgbClr val="336699"/>
                </a:solidFill>
                <a:cs typeface="Times New Roman" pitchFamily="18" charset="0"/>
              </a:rPr>
              <a:t>: «welche Beiträge könnte Ihre Hauptfachdisziplin zur Nachhaltigen Entwicklung liefern?».</a:t>
            </a:r>
          </a:p>
        </p:txBody>
      </p:sp>
      <p:sp>
        <p:nvSpPr>
          <p:cNvPr id="11" name="Rectangle 6"/>
          <p:cNvSpPr>
            <a:spLocks noChangeArrowheads="1"/>
          </p:cNvSpPr>
          <p:nvPr/>
        </p:nvSpPr>
        <p:spPr bwMode="auto">
          <a:xfrm>
            <a:off x="179512"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Bildungsinhalte</a:t>
            </a:r>
          </a:p>
          <a:p>
            <a:pPr eaLnBrk="1" hangingPunct="1"/>
            <a:r>
              <a:rPr lang="de-CH" altLang="en-US" dirty="0" smtClean="0">
                <a:solidFill>
                  <a:srgbClr val="336699"/>
                </a:solidFill>
                <a:cs typeface="Times New Roman" pitchFamily="18" charset="0"/>
              </a:rPr>
              <a:t>Beispiele: Verbindungen </a:t>
            </a:r>
            <a:r>
              <a:rPr lang="de-CH" altLang="en-US" dirty="0">
                <a:solidFill>
                  <a:srgbClr val="336699"/>
                </a:solidFill>
                <a:cs typeface="Times New Roman" pitchFamily="18" charset="0"/>
              </a:rPr>
              <a:t>zwischen Wissenschaftsdisziplinen und </a:t>
            </a:r>
            <a:r>
              <a:rPr lang="de-CH" altLang="en-US" dirty="0" smtClean="0">
                <a:solidFill>
                  <a:srgbClr val="336699"/>
                </a:solidFill>
                <a:cs typeface="Times New Roman" pitchFamily="18" charset="0"/>
              </a:rPr>
              <a:t>NE</a:t>
            </a:r>
            <a:endParaRPr lang="de-DE" altLang="en-US" sz="1600" dirty="0">
              <a:solidFill>
                <a:srgbClr val="336699"/>
              </a:solidFill>
              <a:cs typeface="Times New Roman" pitchFamily="18" charset="0"/>
            </a:endParaRPr>
          </a:p>
        </p:txBody>
      </p:sp>
    </p:spTree>
    <p:extLst>
      <p:ext uri="{BB962C8B-B14F-4D97-AF65-F5344CB8AC3E}">
        <p14:creationId xmlns:p14="http://schemas.microsoft.com/office/powerpoint/2010/main" val="12410734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DCECA37-7FCC-45D4-BAD6-B8760F7664F4}" type="slidenum">
              <a:rPr lang="de-CH" smtClean="0"/>
              <a:pPr/>
              <a:t>3</a:t>
            </a:fld>
            <a:endParaRPr lang="de-CH" sz="1400"/>
          </a:p>
        </p:txBody>
      </p:sp>
      <p:sp>
        <p:nvSpPr>
          <p:cNvPr id="3" name="Rectangle 2"/>
          <p:cNvSpPr/>
          <p:nvPr/>
        </p:nvSpPr>
        <p:spPr>
          <a:xfrm>
            <a:off x="4392488" y="1908408"/>
            <a:ext cx="4572000" cy="2862322"/>
          </a:xfrm>
          <a:prstGeom prst="rect">
            <a:avLst/>
          </a:prstGeom>
        </p:spPr>
        <p:txBody>
          <a:bodyPr>
            <a:spAutoFit/>
          </a:bodyPr>
          <a:lstStyle/>
          <a:p>
            <a:r>
              <a:rPr lang="en-US" sz="1800" dirty="0" smtClean="0"/>
              <a:t>«If </a:t>
            </a:r>
            <a:r>
              <a:rPr lang="en-US" sz="1800" dirty="0"/>
              <a:t>the present growth trends in world population, industrialization, pollution, food production, and resource depletion continue unchanged, the limits to (physical) growth on this planet will be reached sometime within the next one hundred years. The most probable result will be a rather sudden and uncontrollable decline in both population and industrial capacity</a:t>
            </a:r>
            <a:r>
              <a:rPr lang="en-US" sz="1800" dirty="0" smtClean="0"/>
              <a:t>.» (</a:t>
            </a:r>
            <a:r>
              <a:rPr lang="en-US" sz="1800" i="1" dirty="0" smtClean="0"/>
              <a:t>Meadows et al. 1972</a:t>
            </a:r>
            <a:r>
              <a:rPr lang="en-US" sz="1800" dirty="0" smtClean="0"/>
              <a:t>)</a:t>
            </a:r>
            <a:endParaRPr lang="en-GB" sz="1800"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58" t="1850" r="3070" b="2297"/>
          <a:stretch/>
        </p:blipFill>
        <p:spPr bwMode="auto">
          <a:xfrm>
            <a:off x="899592" y="1210601"/>
            <a:ext cx="2817849" cy="47900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07504" y="6525344"/>
            <a:ext cx="3232423" cy="276999"/>
          </a:xfrm>
          <a:prstGeom prst="rect">
            <a:avLst/>
          </a:prstGeom>
          <a:noFill/>
        </p:spPr>
        <p:txBody>
          <a:bodyPr wrap="none" rtlCol="0">
            <a:spAutoFit/>
          </a:bodyPr>
          <a:lstStyle/>
          <a:p>
            <a:r>
              <a:rPr lang="en-US" sz="1200" dirty="0" smtClean="0"/>
              <a:t>Meadows et al. 1972: The Limits to Growth </a:t>
            </a:r>
            <a:endParaRPr lang="en-GB" sz="1200" dirty="0"/>
          </a:p>
        </p:txBody>
      </p:sp>
      <p:sp>
        <p:nvSpPr>
          <p:cNvPr id="6"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Nachhaltige Entwicklung – Hintergründe</a:t>
            </a:r>
          </a:p>
          <a:p>
            <a:pPr eaLnBrk="1" hangingPunct="1"/>
            <a:endParaRPr lang="de-DE" altLang="en-US" sz="1800" dirty="0">
              <a:solidFill>
                <a:srgbClr val="336699"/>
              </a:solidFill>
              <a:cs typeface="Times New Roman" pitchFamily="18" charset="0"/>
            </a:endParaRPr>
          </a:p>
          <a:p>
            <a:pPr eaLnBrk="1" hangingPunct="1"/>
            <a:r>
              <a:rPr lang="de-CH" altLang="en-US" b="1" dirty="0" smtClean="0">
                <a:solidFill>
                  <a:srgbClr val="336699"/>
                </a:solidFill>
                <a:cs typeface="Times New Roman" pitchFamily="18" charset="0"/>
              </a:rPr>
              <a:t> </a:t>
            </a:r>
            <a:endParaRPr lang="de-CH" altLang="en-US" b="1" dirty="0">
              <a:solidFill>
                <a:srgbClr val="336699"/>
              </a:solidFill>
            </a:endParaRPr>
          </a:p>
        </p:txBody>
      </p:sp>
    </p:spTree>
    <p:extLst>
      <p:ext uri="{BB962C8B-B14F-4D97-AF65-F5344CB8AC3E}">
        <p14:creationId xmlns:p14="http://schemas.microsoft.com/office/powerpoint/2010/main" val="7335368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30</a:t>
            </a:fld>
            <a:endParaRPr lang="de-CH" sz="1400"/>
          </a:p>
        </p:txBody>
      </p:sp>
      <p:sp>
        <p:nvSpPr>
          <p:cNvPr id="5" name="Rechteck 4"/>
          <p:cNvSpPr/>
          <p:nvPr/>
        </p:nvSpPr>
        <p:spPr bwMode="auto">
          <a:xfrm>
            <a:off x="0" y="0"/>
            <a:ext cx="9144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pitchFamily="39"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581842225"/>
              </p:ext>
            </p:extLst>
          </p:nvPr>
        </p:nvGraphicFramePr>
        <p:xfrm>
          <a:off x="179512" y="1556792"/>
          <a:ext cx="8784976" cy="4572000"/>
        </p:xfrm>
        <a:graphic>
          <a:graphicData uri="http://schemas.openxmlformats.org/drawingml/2006/table">
            <a:tbl>
              <a:tblPr firstRow="1" firstCol="1" bandRow="1">
                <a:tableStyleId>{5C22544A-7EE6-4342-B048-85BDC9FD1C3A}</a:tableStyleId>
              </a:tblPr>
              <a:tblGrid>
                <a:gridCol w="8784976">
                  <a:extLst>
                    <a:ext uri="{9D8B030D-6E8A-4147-A177-3AD203B41FA5}">
                      <a16:colId xmlns:a16="http://schemas.microsoft.com/office/drawing/2014/main" val="20000"/>
                    </a:ext>
                  </a:extLst>
                </a:gridCol>
              </a:tblGrid>
              <a:tr h="4498975">
                <a:tc>
                  <a:txBody>
                    <a:bodyPr/>
                    <a:lstStyle/>
                    <a:p>
                      <a:pPr marL="342900" lvl="0" indent="-342900">
                        <a:spcAft>
                          <a:spcPts val="0"/>
                        </a:spcAft>
                        <a:buFont typeface="Symbol"/>
                        <a:buChar char=""/>
                      </a:pPr>
                      <a:r>
                        <a:rPr lang="de-CH" sz="1200" b="0" dirty="0" smtClean="0">
                          <a:solidFill>
                            <a:schemeClr val="tx1"/>
                          </a:solidFill>
                          <a:effectLst/>
                        </a:rPr>
                        <a:t>Weltweite </a:t>
                      </a:r>
                      <a:r>
                        <a:rPr lang="de-CH" sz="1200" b="0" dirty="0">
                          <a:solidFill>
                            <a:schemeClr val="tx1"/>
                          </a:solidFill>
                          <a:effectLst/>
                        </a:rPr>
                        <a:t>Sprachausbildung breiter Bevölkerungsschichten, Bildungsgrundlage im Süden von der Primarschule bis zum Publikationsniveau der Forschenden stärken</a:t>
                      </a:r>
                    </a:p>
                    <a:p>
                      <a:pPr marL="342900" lvl="0" indent="-342900">
                        <a:spcAft>
                          <a:spcPts val="0"/>
                        </a:spcAft>
                        <a:buFont typeface="Symbol"/>
                        <a:buChar char=""/>
                      </a:pPr>
                      <a:r>
                        <a:rPr lang="de-CH" sz="1200" b="0" dirty="0" smtClean="0">
                          <a:solidFill>
                            <a:schemeClr val="tx1"/>
                          </a:solidFill>
                          <a:effectLst/>
                        </a:rPr>
                        <a:t>«</a:t>
                      </a:r>
                      <a:r>
                        <a:rPr lang="de-CH" sz="1200" b="0" dirty="0" err="1" smtClean="0">
                          <a:solidFill>
                            <a:schemeClr val="tx1"/>
                          </a:solidFill>
                          <a:effectLst/>
                        </a:rPr>
                        <a:t>Agreed</a:t>
                      </a:r>
                      <a:r>
                        <a:rPr lang="de-CH" sz="1200" b="0" dirty="0" smtClean="0">
                          <a:solidFill>
                            <a:schemeClr val="tx1"/>
                          </a:solidFill>
                          <a:effectLst/>
                        </a:rPr>
                        <a:t> </a:t>
                      </a:r>
                      <a:r>
                        <a:rPr lang="de-CH" sz="1200" b="0" dirty="0" err="1" smtClean="0">
                          <a:solidFill>
                            <a:schemeClr val="tx1"/>
                          </a:solidFill>
                          <a:effectLst/>
                        </a:rPr>
                        <a:t>language</a:t>
                      </a:r>
                      <a:r>
                        <a:rPr lang="de-CH" sz="1200" b="0" dirty="0" smtClean="0">
                          <a:solidFill>
                            <a:schemeClr val="tx1"/>
                          </a:solidFill>
                          <a:effectLst/>
                        </a:rPr>
                        <a:t>», </a:t>
                      </a:r>
                      <a:r>
                        <a:rPr lang="de-CH" sz="1200" b="0" dirty="0">
                          <a:solidFill>
                            <a:schemeClr val="tx1"/>
                          </a:solidFill>
                          <a:effectLst/>
                        </a:rPr>
                        <a:t>vereinbarte Termini als Basis für erfolgreiche Verhandlungen, Verständigung, Teamfähigkeit</a:t>
                      </a:r>
                    </a:p>
                    <a:p>
                      <a:pPr marL="342900" lvl="0" indent="-342900">
                        <a:spcAft>
                          <a:spcPts val="0"/>
                        </a:spcAft>
                        <a:buFont typeface="Symbol"/>
                        <a:buChar char=""/>
                      </a:pPr>
                      <a:r>
                        <a:rPr lang="de-CH" sz="1200" b="0" dirty="0">
                          <a:solidFill>
                            <a:schemeClr val="tx1"/>
                          </a:solidFill>
                          <a:effectLst/>
                        </a:rPr>
                        <a:t>Kommunikation, Verhandlung, Argumentation Präsentation, Stimmschulung, Verständliche Vermittlung komplexer Zusammenhänge</a:t>
                      </a:r>
                    </a:p>
                    <a:p>
                      <a:pPr marL="342900" lvl="0" indent="-342900">
                        <a:spcAft>
                          <a:spcPts val="0"/>
                        </a:spcAft>
                        <a:buFont typeface="Symbol"/>
                        <a:buChar char=""/>
                      </a:pPr>
                      <a:r>
                        <a:rPr lang="de-CH" sz="1200" b="0" dirty="0">
                          <a:solidFill>
                            <a:schemeClr val="tx1"/>
                          </a:solidFill>
                          <a:effectLst/>
                        </a:rPr>
                        <a:t>Theater- und Musikbühne als Experimentalraum; Förderung der Wissensgrundlage, Partizipation und Mitsprache in der NE</a:t>
                      </a:r>
                    </a:p>
                    <a:p>
                      <a:pPr marL="342900" lvl="0" indent="-342900">
                        <a:spcAft>
                          <a:spcPts val="0"/>
                        </a:spcAft>
                        <a:buFont typeface="Symbol"/>
                        <a:buChar char=""/>
                      </a:pPr>
                      <a:r>
                        <a:rPr lang="de-CH" sz="1200" b="0" dirty="0">
                          <a:solidFill>
                            <a:schemeClr val="tx1"/>
                          </a:solidFill>
                          <a:effectLst/>
                        </a:rPr>
                        <a:t>Literatur und Medien als Übermittler von Wissen und als Instrumente der Aktivierung, NE als Utopien, fiktive Literatur</a:t>
                      </a:r>
                    </a:p>
                    <a:p>
                      <a:pPr marL="342900" lvl="0" indent="-342900">
                        <a:spcAft>
                          <a:spcPts val="0"/>
                        </a:spcAft>
                        <a:buFont typeface="Symbol"/>
                        <a:buChar char=""/>
                      </a:pPr>
                      <a:r>
                        <a:rPr lang="de-CH" sz="1200" b="0" dirty="0">
                          <a:solidFill>
                            <a:schemeClr val="tx1"/>
                          </a:solidFill>
                          <a:effectLst/>
                        </a:rPr>
                        <a:t>Dichtung als kreative, menschenverbindende Denkschule</a:t>
                      </a:r>
                    </a:p>
                    <a:p>
                      <a:pPr marL="342900" lvl="0" indent="-342900">
                        <a:spcAft>
                          <a:spcPts val="0"/>
                        </a:spcAft>
                        <a:buFont typeface="Symbol"/>
                        <a:buChar char=""/>
                      </a:pPr>
                      <a:r>
                        <a:rPr lang="de-CH" sz="1200" b="0" dirty="0">
                          <a:solidFill>
                            <a:schemeClr val="tx1"/>
                          </a:solidFill>
                          <a:effectLst/>
                        </a:rPr>
                        <a:t>Erschliessung neuer Kommunikationskanäle, Nutzung und </a:t>
                      </a:r>
                      <a:r>
                        <a:rPr lang="de-CH" sz="1200" b="0" dirty="0" err="1">
                          <a:solidFill>
                            <a:schemeClr val="tx1"/>
                          </a:solidFill>
                          <a:effectLst/>
                        </a:rPr>
                        <a:t>Inwertsetzung</a:t>
                      </a:r>
                      <a:r>
                        <a:rPr lang="de-CH" sz="1200" b="0" dirty="0">
                          <a:solidFill>
                            <a:schemeClr val="tx1"/>
                          </a:solidFill>
                          <a:effectLst/>
                        </a:rPr>
                        <a:t> neuer Medien</a:t>
                      </a:r>
                    </a:p>
                    <a:p>
                      <a:pPr marL="342900" lvl="0" indent="-342900">
                        <a:spcAft>
                          <a:spcPts val="0"/>
                        </a:spcAft>
                        <a:buFont typeface="Symbol"/>
                        <a:buChar char=""/>
                      </a:pPr>
                      <a:r>
                        <a:rPr lang="de-CH" sz="1200" b="0" dirty="0">
                          <a:solidFill>
                            <a:schemeClr val="tx1"/>
                          </a:solidFill>
                          <a:effectLst/>
                        </a:rPr>
                        <a:t>Informationsfilterung und -verbreitung, Wissensaufbereitung, Informatik und Kommunikation</a:t>
                      </a:r>
                    </a:p>
                    <a:p>
                      <a:pPr marL="342900" lvl="0" indent="-342900">
                        <a:spcAft>
                          <a:spcPts val="0"/>
                        </a:spcAft>
                        <a:buFont typeface="Symbol"/>
                        <a:buChar char=""/>
                      </a:pPr>
                      <a:r>
                        <a:rPr lang="de-CH" sz="1200" b="0" dirty="0">
                          <a:solidFill>
                            <a:schemeClr val="tx1"/>
                          </a:solidFill>
                          <a:effectLst/>
                        </a:rPr>
                        <a:t>Verbesserte Wissenschaftskommunikation (insbesondere ein verbesserter Zugang zu Wissen im Süden)</a:t>
                      </a:r>
                    </a:p>
                    <a:p>
                      <a:pPr marL="342900" lvl="0" indent="-342900">
                        <a:spcAft>
                          <a:spcPts val="0"/>
                        </a:spcAft>
                        <a:buFont typeface="Symbol"/>
                        <a:buChar char=""/>
                      </a:pPr>
                      <a:r>
                        <a:rPr lang="de-CH" sz="1200" b="0" dirty="0">
                          <a:solidFill>
                            <a:schemeClr val="tx1"/>
                          </a:solidFill>
                          <a:effectLst/>
                        </a:rPr>
                        <a:t>Kommunikationstechnologie, Zugang zu verständlicher Info, Nord-Süd Vernetzung, Kommunikationsstrategien</a:t>
                      </a:r>
                    </a:p>
                    <a:p>
                      <a:pPr marL="342900" lvl="0" indent="-342900">
                        <a:spcAft>
                          <a:spcPts val="0"/>
                        </a:spcAft>
                        <a:buFont typeface="Symbol"/>
                        <a:buChar char=""/>
                      </a:pPr>
                      <a:r>
                        <a:rPr lang="de-CH" sz="1200" b="0" dirty="0">
                          <a:solidFill>
                            <a:schemeClr val="tx1"/>
                          </a:solidFill>
                          <a:effectLst/>
                        </a:rPr>
                        <a:t>Ausbildung in lösungsorientierter Inter- und </a:t>
                      </a:r>
                      <a:r>
                        <a:rPr lang="de-CH" sz="1200" b="0" dirty="0" err="1">
                          <a:solidFill>
                            <a:schemeClr val="tx1"/>
                          </a:solidFill>
                          <a:effectLst/>
                        </a:rPr>
                        <a:t>Transdisziplinarität</a:t>
                      </a:r>
                      <a:endParaRPr lang="de-CH" sz="1200" b="0" dirty="0">
                        <a:solidFill>
                          <a:schemeClr val="tx1"/>
                        </a:solidFill>
                        <a:effectLst/>
                      </a:endParaRPr>
                    </a:p>
                    <a:p>
                      <a:pPr marL="342900" lvl="0" indent="-342900">
                        <a:spcAft>
                          <a:spcPts val="0"/>
                        </a:spcAft>
                        <a:buFont typeface="Symbol"/>
                        <a:buChar char=""/>
                      </a:pPr>
                      <a:r>
                        <a:rPr lang="de-CH" sz="1200" b="0" dirty="0">
                          <a:solidFill>
                            <a:schemeClr val="tx1"/>
                          </a:solidFill>
                          <a:effectLst/>
                        </a:rPr>
                        <a:t>Motivation </a:t>
                      </a:r>
                      <a:r>
                        <a:rPr lang="de-CH" sz="1200" b="0" dirty="0" smtClean="0">
                          <a:solidFill>
                            <a:schemeClr val="tx1"/>
                          </a:solidFill>
                          <a:effectLst/>
                        </a:rPr>
                        <a:t>der </a:t>
                      </a:r>
                      <a:r>
                        <a:rPr lang="de-CH" sz="1200" b="0" dirty="0">
                          <a:solidFill>
                            <a:schemeClr val="tx1"/>
                          </a:solidFill>
                          <a:effectLst/>
                        </a:rPr>
                        <a:t>Einzelnen und der Gesellschaft zum Engagement für NE, Akzeptanz für die Senkung des Lebensstandards in Industrieländern</a:t>
                      </a:r>
                    </a:p>
                    <a:p>
                      <a:pPr marL="342900" lvl="0" indent="-342900" algn="l" defTabSz="457200" rtl="0" eaLnBrk="1" latinLnBrk="0" hangingPunct="1">
                        <a:spcAft>
                          <a:spcPts val="0"/>
                        </a:spcAft>
                        <a:buFont typeface="Symbol"/>
                        <a:buChar char=""/>
                      </a:pPr>
                      <a:r>
                        <a:rPr lang="de-CH" sz="1200" b="0" dirty="0" smtClean="0">
                          <a:solidFill>
                            <a:schemeClr val="tx1"/>
                          </a:solidFill>
                          <a:effectLst/>
                        </a:rPr>
                        <a:t>Stärkung des </a:t>
                      </a:r>
                      <a:r>
                        <a:rPr lang="de-CH" sz="1200" b="0" dirty="0" err="1">
                          <a:solidFill>
                            <a:schemeClr val="tx1"/>
                          </a:solidFill>
                          <a:effectLst/>
                        </a:rPr>
                        <a:t>One-Health</a:t>
                      </a:r>
                      <a:r>
                        <a:rPr lang="de-CH" sz="1200" b="0" dirty="0">
                          <a:solidFill>
                            <a:schemeClr val="tx1"/>
                          </a:solidFill>
                          <a:effectLst/>
                        </a:rPr>
                        <a:t> Konzeptes (kombinierte menschliche und Tiergesundheit) in Gebieten mit nomadischer und </a:t>
                      </a:r>
                      <a:r>
                        <a:rPr lang="de-CH" sz="1200" b="0" kern="1200" dirty="0">
                          <a:solidFill>
                            <a:schemeClr val="tx1"/>
                          </a:solidFill>
                          <a:effectLst/>
                          <a:latin typeface="+mn-lt"/>
                          <a:ea typeface="+mn-ea"/>
                          <a:cs typeface="+mn-cs"/>
                        </a:rPr>
                        <a:t>sesshafter Bevölkerung</a:t>
                      </a:r>
                    </a:p>
                    <a:p>
                      <a:pPr marL="342900" marR="0" lvl="0" indent="-342900" algn="l" defTabSz="457200" rtl="0" eaLnBrk="1" fontAlgn="auto" latinLnBrk="0" hangingPunct="1">
                        <a:lnSpc>
                          <a:spcPct val="100000"/>
                        </a:lnSpc>
                        <a:spcBef>
                          <a:spcPts val="0"/>
                        </a:spcBef>
                        <a:spcAft>
                          <a:spcPts val="0"/>
                        </a:spcAft>
                        <a:buClrTx/>
                        <a:buSzTx/>
                        <a:buFont typeface="Symbol"/>
                        <a:buChar char=""/>
                        <a:tabLst/>
                        <a:defRPr/>
                      </a:pPr>
                      <a:r>
                        <a:rPr lang="de-CH" sz="1200" b="0" kern="1200" dirty="0" smtClean="0">
                          <a:solidFill>
                            <a:schemeClr val="tx1"/>
                          </a:solidFill>
                          <a:effectLst/>
                          <a:latin typeface="+mn-lt"/>
                          <a:ea typeface="+mn-ea"/>
                          <a:cs typeface="+mn-cs"/>
                        </a:rPr>
                        <a:t>Migration und Integration (z.B. durch Sport)</a:t>
                      </a:r>
                    </a:p>
                    <a:p>
                      <a:pPr marL="342900" lvl="0" indent="-342900" algn="l" defTabSz="457200" rtl="0" eaLnBrk="1" latinLnBrk="0" hangingPunct="1">
                        <a:spcAft>
                          <a:spcPts val="0"/>
                        </a:spcAft>
                        <a:buFont typeface="Symbol"/>
                        <a:buChar char=""/>
                      </a:pPr>
                      <a:r>
                        <a:rPr lang="de-CH" sz="1200" b="0" kern="1200" dirty="0" smtClean="0">
                          <a:solidFill>
                            <a:schemeClr val="tx1"/>
                          </a:solidFill>
                          <a:effectLst/>
                          <a:latin typeface="+mn-lt"/>
                          <a:ea typeface="+mn-ea"/>
                          <a:cs typeface="+mn-cs"/>
                        </a:rPr>
                        <a:t>Alternative </a:t>
                      </a:r>
                      <a:r>
                        <a:rPr lang="de-CH" sz="1200" b="0" dirty="0">
                          <a:solidFill>
                            <a:schemeClr val="tx1"/>
                          </a:solidFill>
                          <a:effectLst/>
                        </a:rPr>
                        <a:t>Wirtschaftssysteme, gesetzliche Regelungen, Lenkungsabgaben, Marktregulierungen, Anreizsysteme</a:t>
                      </a:r>
                    </a:p>
                    <a:p>
                      <a:pPr marL="342900" lvl="0" indent="-342900">
                        <a:spcAft>
                          <a:spcPts val="0"/>
                        </a:spcAft>
                        <a:buFont typeface="Symbol"/>
                        <a:buChar char=""/>
                      </a:pPr>
                      <a:r>
                        <a:rPr lang="de-CH" sz="1200" b="0" dirty="0">
                          <a:solidFill>
                            <a:schemeClr val="tx1"/>
                          </a:solidFill>
                          <a:effectLst/>
                        </a:rPr>
                        <a:t>Umwelttechnische, soziale und wirtschaftliche Innovationen mit Potenzial zur Förderung der NE</a:t>
                      </a:r>
                    </a:p>
                    <a:p>
                      <a:pPr marL="342900" lvl="0" indent="-342900">
                        <a:spcAft>
                          <a:spcPts val="0"/>
                        </a:spcAft>
                        <a:buFont typeface="Symbol"/>
                        <a:buChar char=""/>
                      </a:pPr>
                      <a:r>
                        <a:rPr lang="de-CH" sz="1200" b="0" dirty="0">
                          <a:solidFill>
                            <a:schemeClr val="tx1"/>
                          </a:solidFill>
                          <a:effectLst/>
                        </a:rPr>
                        <a:t>Arbeitsmodelle mit fairen Löhne, Arbeitsbedingungen, unternehmerische Alternativen, nachhaltige Geschäftsprozesse</a:t>
                      </a:r>
                    </a:p>
                    <a:p>
                      <a:pPr marL="342900" lvl="0" indent="-342900">
                        <a:spcAft>
                          <a:spcPts val="0"/>
                        </a:spcAft>
                        <a:buFont typeface="Symbol"/>
                        <a:buChar char=""/>
                      </a:pPr>
                      <a:r>
                        <a:rPr lang="de-CH" sz="1200" b="0" dirty="0">
                          <a:solidFill>
                            <a:schemeClr val="tx1"/>
                          </a:solidFill>
                          <a:effectLst/>
                        </a:rPr>
                        <a:t>Adaptive Management, Change Management, Personalmanagement, Führungsstile</a:t>
                      </a:r>
                    </a:p>
                    <a:p>
                      <a:pPr marL="342900" lvl="0" indent="-342900">
                        <a:spcAft>
                          <a:spcPts val="0"/>
                        </a:spcAft>
                        <a:buFont typeface="Symbol"/>
                        <a:buChar char=""/>
                      </a:pPr>
                      <a:r>
                        <a:rPr lang="de-CH" sz="1200" b="0" dirty="0">
                          <a:solidFill>
                            <a:schemeClr val="tx1"/>
                          </a:solidFill>
                          <a:effectLst/>
                        </a:rPr>
                        <a:t>Umsetzung von Vorsorge-/ Verursacherprinzip</a:t>
                      </a:r>
                    </a:p>
                    <a:p>
                      <a:pPr marL="342900" lvl="0" indent="-342900">
                        <a:spcAft>
                          <a:spcPts val="0"/>
                        </a:spcAft>
                        <a:buFont typeface="Symbol"/>
                        <a:buChar char=""/>
                      </a:pPr>
                      <a:r>
                        <a:rPr lang="de-CH" sz="1200" b="0" dirty="0">
                          <a:solidFill>
                            <a:schemeClr val="tx1"/>
                          </a:solidFill>
                          <a:effectLst/>
                        </a:rPr>
                        <a:t>Nachhaltiges Eventmanagement, Sporttourismus</a:t>
                      </a:r>
                    </a:p>
                    <a:p>
                      <a:pPr marL="342900" lvl="0" indent="-342900">
                        <a:spcAft>
                          <a:spcPts val="0"/>
                        </a:spcAft>
                        <a:buFont typeface="Symbol"/>
                        <a:buChar char=""/>
                      </a:pPr>
                      <a:r>
                        <a:rPr lang="de-CH" sz="1200" b="0" dirty="0">
                          <a:solidFill>
                            <a:schemeClr val="tx1"/>
                          </a:solidFill>
                          <a:effectLst/>
                        </a:rPr>
                        <a:t>...</a:t>
                      </a:r>
                      <a:endParaRPr lang="de-CH" sz="1200" b="0" dirty="0">
                        <a:solidFill>
                          <a:schemeClr val="tx1"/>
                        </a:solidFill>
                        <a:effectLst/>
                        <a:latin typeface="Calibri"/>
                        <a:ea typeface="Calibri"/>
                        <a:cs typeface="Times New Roman"/>
                      </a:endParaRPr>
                    </a:p>
                  </a:txBody>
                  <a:tcPr marL="43259" marR="43259" marT="0" marB="0">
                    <a:solidFill>
                      <a:schemeClr val="bg1"/>
                    </a:solidFill>
                  </a:tcPr>
                </a:tc>
                <a:extLst>
                  <a:ext uri="{0D108BD9-81ED-4DB2-BD59-A6C34878D82A}">
                    <a16:rowId xmlns:a16="http://schemas.microsoft.com/office/drawing/2014/main" val="10000"/>
                  </a:ext>
                </a:extLst>
              </a:tr>
            </a:tbl>
          </a:graphicData>
        </a:graphic>
      </p:graphicFrame>
      <p:sp>
        <p:nvSpPr>
          <p:cNvPr id="12" name="TextBox 11"/>
          <p:cNvSpPr txBox="1"/>
          <p:nvPr/>
        </p:nvSpPr>
        <p:spPr>
          <a:xfrm>
            <a:off x="251520" y="1023119"/>
            <a:ext cx="3340786" cy="461665"/>
          </a:xfrm>
          <a:prstGeom prst="rect">
            <a:avLst/>
          </a:prstGeom>
          <a:solidFill>
            <a:schemeClr val="bg1"/>
          </a:solidFill>
          <a:effectLst>
            <a:glow rad="63500">
              <a:schemeClr val="accent5">
                <a:satMod val="175000"/>
                <a:alpha val="40000"/>
              </a:schemeClr>
            </a:glow>
            <a:outerShdw blurRad="50800" dist="38100" dir="8100000" algn="tr" rotWithShape="0">
              <a:prstClr val="black">
                <a:alpha val="40000"/>
              </a:prstClr>
            </a:outerShdw>
          </a:effectLst>
        </p:spPr>
        <p:txBody>
          <a:bodyPr wrap="none" rtlCol="0">
            <a:spAutoFit/>
          </a:bodyPr>
          <a:lstStyle/>
          <a:p>
            <a:r>
              <a:rPr lang="de-CH" dirty="0" smtClean="0">
                <a:solidFill>
                  <a:srgbClr val="C00000"/>
                </a:solidFill>
              </a:rPr>
              <a:t>Transformationswissen</a:t>
            </a:r>
            <a:endParaRPr lang="de-CH" dirty="0">
              <a:solidFill>
                <a:srgbClr val="C00000"/>
              </a:solidFill>
            </a:endParaRPr>
          </a:p>
        </p:txBody>
      </p:sp>
      <p:sp>
        <p:nvSpPr>
          <p:cNvPr id="10" name="Rechteck 9"/>
          <p:cNvSpPr/>
          <p:nvPr/>
        </p:nvSpPr>
        <p:spPr>
          <a:xfrm>
            <a:off x="107504" y="6309320"/>
            <a:ext cx="8496944" cy="553998"/>
          </a:xfrm>
          <a:prstGeom prst="rect">
            <a:avLst/>
          </a:prstGeom>
        </p:spPr>
        <p:txBody>
          <a:bodyPr wrap="square">
            <a:spAutoFit/>
          </a:bodyPr>
          <a:lstStyle/>
          <a:p>
            <a:pPr eaLnBrk="1" hangingPunct="1">
              <a:spcBef>
                <a:spcPts val="0"/>
              </a:spcBef>
              <a:defRPr/>
            </a:pPr>
            <a:r>
              <a:rPr lang="de-CH" altLang="en-US" sz="1000" dirty="0" smtClean="0">
                <a:solidFill>
                  <a:srgbClr val="336699"/>
                </a:solidFill>
                <a:cs typeface="Times New Roman" pitchFamily="18" charset="0"/>
              </a:rPr>
              <a:t>Diese </a:t>
            </a:r>
            <a:r>
              <a:rPr lang="de-CH" altLang="en-US" sz="1000" dirty="0">
                <a:solidFill>
                  <a:srgbClr val="336699"/>
                </a:solidFill>
                <a:cs typeface="Times New Roman" pitchFamily="18" charset="0"/>
              </a:rPr>
              <a:t>Beispiele basieren auf </a:t>
            </a:r>
            <a:r>
              <a:rPr lang="de-CH" altLang="en-US" sz="1000" dirty="0" smtClean="0">
                <a:solidFill>
                  <a:srgbClr val="336699"/>
                </a:solidFill>
                <a:cs typeface="Times New Roman" pitchFamily="18" charset="0"/>
              </a:rPr>
              <a:t>Beiträgen verschiedener </a:t>
            </a:r>
            <a:r>
              <a:rPr lang="de-CH" altLang="en-US" sz="1000" dirty="0" err="1">
                <a:solidFill>
                  <a:srgbClr val="336699"/>
                </a:solidFill>
                <a:cs typeface="Times New Roman" pitchFamily="18" charset="0"/>
              </a:rPr>
              <a:t>AutorInnen</a:t>
            </a:r>
            <a:r>
              <a:rPr lang="de-CH" altLang="en-US" sz="1000" dirty="0">
                <a:solidFill>
                  <a:srgbClr val="336699"/>
                </a:solidFill>
                <a:cs typeface="Times New Roman" pitchFamily="18" charset="0"/>
              </a:rPr>
              <a:t> des Leitfadens «Nachhaltige Entwicklung in die Hochschullehre integrieren» </a:t>
            </a:r>
            <a:r>
              <a:rPr lang="de-CH" altLang="en-US" sz="1000" dirty="0" smtClean="0">
                <a:solidFill>
                  <a:srgbClr val="336699"/>
                </a:solidFill>
                <a:cs typeface="Times New Roman" pitchFamily="18" charset="0"/>
              </a:rPr>
              <a:t>und auf </a:t>
            </a:r>
            <a:r>
              <a:rPr lang="de-CH" altLang="en-US" sz="1000" dirty="0">
                <a:solidFill>
                  <a:srgbClr val="336699"/>
                </a:solidFill>
                <a:cs typeface="Times New Roman" pitchFamily="18" charset="0"/>
              </a:rPr>
              <a:t>Antworten von Studierenden auf die Prüfungsfrage im </a:t>
            </a:r>
            <a:r>
              <a:rPr lang="de-CH" altLang="en-US" sz="1000" dirty="0" err="1">
                <a:solidFill>
                  <a:srgbClr val="336699"/>
                </a:solidFill>
                <a:cs typeface="Times New Roman" pitchFamily="18" charset="0"/>
              </a:rPr>
              <a:t>BScMiNE</a:t>
            </a:r>
            <a:r>
              <a:rPr lang="de-CH" altLang="en-US" sz="1000" dirty="0">
                <a:solidFill>
                  <a:srgbClr val="336699"/>
                </a:solidFill>
                <a:cs typeface="Times New Roman" pitchFamily="18" charset="0"/>
              </a:rPr>
              <a:t>: «welche Beiträge könnte Ihre Hauptfachdisziplin zur Nachhaltigen Entwicklung liefern?».</a:t>
            </a:r>
          </a:p>
        </p:txBody>
      </p:sp>
      <p:sp>
        <p:nvSpPr>
          <p:cNvPr id="13" name="Rectangle 6"/>
          <p:cNvSpPr>
            <a:spLocks noChangeArrowheads="1"/>
          </p:cNvSpPr>
          <p:nvPr/>
        </p:nvSpPr>
        <p:spPr bwMode="auto">
          <a:xfrm>
            <a:off x="179512"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Bildungsinhalte</a:t>
            </a:r>
          </a:p>
          <a:p>
            <a:pPr eaLnBrk="1" hangingPunct="1"/>
            <a:r>
              <a:rPr lang="de-CH" altLang="en-US" dirty="0" smtClean="0">
                <a:solidFill>
                  <a:srgbClr val="336699"/>
                </a:solidFill>
                <a:cs typeface="Times New Roman" pitchFamily="18" charset="0"/>
              </a:rPr>
              <a:t>Beispiele: Verbindungen </a:t>
            </a:r>
            <a:r>
              <a:rPr lang="de-CH" altLang="en-US" dirty="0">
                <a:solidFill>
                  <a:srgbClr val="336699"/>
                </a:solidFill>
                <a:cs typeface="Times New Roman" pitchFamily="18" charset="0"/>
              </a:rPr>
              <a:t>zwischen Wissenschaftsdisziplinen und </a:t>
            </a:r>
            <a:r>
              <a:rPr lang="de-CH" altLang="en-US" dirty="0" smtClean="0">
                <a:solidFill>
                  <a:srgbClr val="336699"/>
                </a:solidFill>
                <a:cs typeface="Times New Roman" pitchFamily="18" charset="0"/>
              </a:rPr>
              <a:t>NE</a:t>
            </a:r>
            <a:endParaRPr lang="de-DE" altLang="en-US" sz="1600" dirty="0">
              <a:solidFill>
                <a:srgbClr val="336699"/>
              </a:solidFill>
              <a:cs typeface="Times New Roman" pitchFamily="18" charset="0"/>
            </a:endParaRPr>
          </a:p>
        </p:txBody>
      </p:sp>
    </p:spTree>
    <p:extLst>
      <p:ext uri="{BB962C8B-B14F-4D97-AF65-F5344CB8AC3E}">
        <p14:creationId xmlns:p14="http://schemas.microsoft.com/office/powerpoint/2010/main" val="28402217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31</a:t>
            </a:fld>
            <a:endParaRPr lang="de-CH" sz="1400"/>
          </a:p>
        </p:txBody>
      </p:sp>
      <p:graphicFrame>
        <p:nvGraphicFramePr>
          <p:cNvPr id="11" name="Table 10"/>
          <p:cNvGraphicFramePr>
            <a:graphicFrameLocks noGrp="1"/>
          </p:cNvGraphicFramePr>
          <p:nvPr>
            <p:extLst>
              <p:ext uri="{D42A27DB-BD31-4B8C-83A1-F6EECF244321}">
                <p14:modId xmlns:p14="http://schemas.microsoft.com/office/powerpoint/2010/main" val="896825723"/>
              </p:ext>
            </p:extLst>
          </p:nvPr>
        </p:nvGraphicFramePr>
        <p:xfrm>
          <a:off x="179512" y="777200"/>
          <a:ext cx="8784976" cy="5532120"/>
        </p:xfrm>
        <a:graphic>
          <a:graphicData uri="http://schemas.openxmlformats.org/drawingml/2006/table">
            <a:tbl>
              <a:tblPr firstRow="1" firstCol="1" bandRow="1">
                <a:tableStyleId>{5C22544A-7EE6-4342-B048-85BDC9FD1C3A}</a:tableStyleId>
              </a:tblPr>
              <a:tblGrid>
                <a:gridCol w="8784976">
                  <a:extLst>
                    <a:ext uri="{9D8B030D-6E8A-4147-A177-3AD203B41FA5}">
                      <a16:colId xmlns:a16="http://schemas.microsoft.com/office/drawing/2014/main" val="20000"/>
                    </a:ext>
                  </a:extLst>
                </a:gridCol>
              </a:tblGrid>
              <a:tr h="529106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CH" sz="1100" b="0" dirty="0" smtClean="0">
                          <a:solidFill>
                            <a:schemeClr val="tx1"/>
                          </a:solidFill>
                          <a:effectLst/>
                          <a:latin typeface="+mn-lt"/>
                          <a:ea typeface="Calibri"/>
                          <a:cs typeface="Times New Roman"/>
                        </a:rPr>
                        <a:t>Fachkonferenz Umweltbildung. 2010. </a:t>
                      </a:r>
                      <a:r>
                        <a:rPr lang="de-CH" sz="1100" b="0" i="1" dirty="0" smtClean="0">
                          <a:solidFill>
                            <a:schemeClr val="tx1"/>
                          </a:solidFill>
                          <a:effectLst/>
                          <a:latin typeface="+mn-lt"/>
                          <a:ea typeface="Calibri"/>
                          <a:cs typeface="Times New Roman"/>
                        </a:rPr>
                        <a:t>Positionspapier</a:t>
                      </a:r>
                      <a:r>
                        <a:rPr lang="de-CH" sz="1100" b="0" dirty="0" smtClean="0">
                          <a:solidFill>
                            <a:schemeClr val="tx1"/>
                          </a:solidFill>
                          <a:effectLst/>
                          <a:latin typeface="+mn-lt"/>
                          <a:ea typeface="Calibri"/>
                          <a:cs typeface="Times New Roman"/>
                        </a:rPr>
                        <a:t>. Bern: Fachkonferenz Umweltbildung.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CH" sz="1100" b="0" dirty="0" smtClean="0">
                          <a:solidFill>
                            <a:schemeClr val="tx1"/>
                          </a:solidFill>
                          <a:effectLst/>
                          <a:latin typeface="+mn-lt"/>
                          <a:ea typeface="Calibri"/>
                          <a:cs typeface="Times New Roman"/>
                        </a:rPr>
                        <a:t>IDANE [</a:t>
                      </a:r>
                      <a:r>
                        <a:rPr lang="de-CH" sz="1100" b="0" dirty="0" err="1" smtClean="0">
                          <a:solidFill>
                            <a:schemeClr val="tx1"/>
                          </a:solidFill>
                          <a:effectLst/>
                          <a:latin typeface="+mn-lt"/>
                          <a:ea typeface="Calibri"/>
                          <a:cs typeface="Times New Roman"/>
                        </a:rPr>
                        <a:t>Interdepartementaler</a:t>
                      </a:r>
                      <a:r>
                        <a:rPr lang="de-CH" sz="1100" b="0" dirty="0" smtClean="0">
                          <a:solidFill>
                            <a:schemeClr val="tx1"/>
                          </a:solidFill>
                          <a:effectLst/>
                          <a:latin typeface="+mn-lt"/>
                          <a:ea typeface="Calibri"/>
                          <a:cs typeface="Times New Roman"/>
                        </a:rPr>
                        <a:t> Ausschuss Nachhaltige Entwicklung] 2012.</a:t>
                      </a:r>
                      <a:r>
                        <a:rPr lang="de-CH" sz="1100" b="0" baseline="0" dirty="0" smtClean="0">
                          <a:solidFill>
                            <a:schemeClr val="tx1"/>
                          </a:solidFill>
                          <a:effectLst/>
                          <a:latin typeface="+mn-lt"/>
                          <a:ea typeface="Calibri"/>
                          <a:cs typeface="Times New Roman"/>
                        </a:rPr>
                        <a:t> </a:t>
                      </a:r>
                      <a:r>
                        <a:rPr lang="de-CH" sz="1100" b="0" i="1" dirty="0" smtClean="0">
                          <a:solidFill>
                            <a:schemeClr val="tx1"/>
                          </a:solidFill>
                          <a:effectLst/>
                          <a:latin typeface="+mn-lt"/>
                          <a:ea typeface="Calibri"/>
                          <a:cs typeface="Times New Roman"/>
                        </a:rPr>
                        <a:t>Nachhaltige Entwicklung in der Schweiz. Ein Wegweiser</a:t>
                      </a:r>
                      <a:r>
                        <a:rPr lang="de-CH" sz="1100" b="0" dirty="0" smtClean="0">
                          <a:solidFill>
                            <a:schemeClr val="tx1"/>
                          </a:solidFill>
                          <a:effectLst/>
                          <a:latin typeface="+mn-lt"/>
                          <a:ea typeface="Calibri"/>
                          <a:cs typeface="Times New Roman"/>
                        </a:rPr>
                        <a:t>. Bern: IDANE.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CH" sz="1100" b="0" dirty="0" smtClean="0">
                          <a:solidFill>
                            <a:schemeClr val="tx1"/>
                          </a:solidFill>
                          <a:effectLst/>
                          <a:latin typeface="+mn-lt"/>
                          <a:ea typeface="Calibri"/>
                          <a:cs typeface="Times New Roman"/>
                        </a:rPr>
                        <a:t>Meadows DL, Meadows DH, </a:t>
                      </a:r>
                      <a:r>
                        <a:rPr lang="de-CH" sz="1100" b="0" dirty="0" err="1" smtClean="0">
                          <a:solidFill>
                            <a:schemeClr val="tx1"/>
                          </a:solidFill>
                          <a:effectLst/>
                          <a:latin typeface="+mn-lt"/>
                          <a:ea typeface="Calibri"/>
                          <a:cs typeface="Times New Roman"/>
                        </a:rPr>
                        <a:t>Randers</a:t>
                      </a:r>
                      <a:r>
                        <a:rPr lang="de-CH" sz="1100" b="0" dirty="0" smtClean="0">
                          <a:solidFill>
                            <a:schemeClr val="tx1"/>
                          </a:solidFill>
                          <a:effectLst/>
                          <a:latin typeface="+mn-lt"/>
                          <a:ea typeface="Calibri"/>
                          <a:cs typeface="Times New Roman"/>
                        </a:rPr>
                        <a:t> J, Behrens WW. 1972. </a:t>
                      </a:r>
                      <a:r>
                        <a:rPr lang="de-CH" sz="1100" b="0" i="1" dirty="0" smtClean="0">
                          <a:solidFill>
                            <a:schemeClr val="tx1"/>
                          </a:solidFill>
                          <a:effectLst/>
                          <a:latin typeface="+mn-lt"/>
                          <a:ea typeface="Calibri"/>
                          <a:cs typeface="Times New Roman"/>
                        </a:rPr>
                        <a:t>Die Grenzen des Wachstums: Bericht des Club </a:t>
                      </a:r>
                      <a:r>
                        <a:rPr lang="de-CH" sz="1100" b="0" i="1" dirty="0" err="1" smtClean="0">
                          <a:solidFill>
                            <a:schemeClr val="tx1"/>
                          </a:solidFill>
                          <a:effectLst/>
                          <a:latin typeface="+mn-lt"/>
                          <a:ea typeface="Calibri"/>
                          <a:cs typeface="Times New Roman"/>
                        </a:rPr>
                        <a:t>of</a:t>
                      </a:r>
                      <a:r>
                        <a:rPr lang="de-CH" sz="1100" b="0" i="1" dirty="0" smtClean="0">
                          <a:solidFill>
                            <a:schemeClr val="tx1"/>
                          </a:solidFill>
                          <a:effectLst/>
                          <a:latin typeface="+mn-lt"/>
                          <a:ea typeface="Calibri"/>
                          <a:cs typeface="Times New Roman"/>
                        </a:rPr>
                        <a:t> </a:t>
                      </a:r>
                      <a:r>
                        <a:rPr lang="de-CH" sz="1100" b="0" i="1" dirty="0" err="1" smtClean="0">
                          <a:solidFill>
                            <a:schemeClr val="tx1"/>
                          </a:solidFill>
                          <a:effectLst/>
                          <a:latin typeface="+mn-lt"/>
                          <a:ea typeface="Calibri"/>
                          <a:cs typeface="Times New Roman"/>
                        </a:rPr>
                        <a:t>Rome</a:t>
                      </a:r>
                      <a:r>
                        <a:rPr lang="de-CH" sz="1100" b="0" i="1" dirty="0" smtClean="0">
                          <a:solidFill>
                            <a:schemeClr val="tx1"/>
                          </a:solidFill>
                          <a:effectLst/>
                          <a:latin typeface="+mn-lt"/>
                          <a:ea typeface="Calibri"/>
                          <a:cs typeface="Times New Roman"/>
                        </a:rPr>
                        <a:t> zur Lage der Menschheit. </a:t>
                      </a:r>
                      <a:r>
                        <a:rPr lang="de-CH" sz="1100" b="0" dirty="0" smtClean="0">
                          <a:solidFill>
                            <a:schemeClr val="tx1"/>
                          </a:solidFill>
                          <a:effectLst/>
                          <a:latin typeface="+mn-lt"/>
                          <a:ea typeface="Calibri"/>
                          <a:cs typeface="Times New Roman"/>
                        </a:rPr>
                        <a:t>Stuttgart: Deutsche Verlags-Anstalt.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CH" sz="1100" b="0" dirty="0" smtClean="0">
                          <a:solidFill>
                            <a:schemeClr val="tx1"/>
                          </a:solidFill>
                          <a:effectLst/>
                          <a:latin typeface="+mn-lt"/>
                          <a:ea typeface="Calibri"/>
                          <a:cs typeface="Times New Roman"/>
                        </a:rPr>
                        <a:t>Meadows DL, Meadows DH, </a:t>
                      </a:r>
                      <a:r>
                        <a:rPr lang="de-CH" sz="1100" b="0" dirty="0" err="1" smtClean="0">
                          <a:solidFill>
                            <a:schemeClr val="tx1"/>
                          </a:solidFill>
                          <a:effectLst/>
                          <a:latin typeface="+mn-lt"/>
                          <a:ea typeface="Calibri"/>
                          <a:cs typeface="Times New Roman"/>
                        </a:rPr>
                        <a:t>Randers</a:t>
                      </a:r>
                      <a:r>
                        <a:rPr lang="de-CH" sz="1100" b="0" dirty="0" smtClean="0">
                          <a:solidFill>
                            <a:schemeClr val="tx1"/>
                          </a:solidFill>
                          <a:effectLst/>
                          <a:latin typeface="+mn-lt"/>
                          <a:ea typeface="Calibri"/>
                          <a:cs typeface="Times New Roman"/>
                        </a:rPr>
                        <a:t> J. 1993. </a:t>
                      </a:r>
                      <a:r>
                        <a:rPr lang="de-CH" sz="1100" b="0" i="1" dirty="0" smtClean="0">
                          <a:solidFill>
                            <a:schemeClr val="tx1"/>
                          </a:solidFill>
                          <a:effectLst/>
                          <a:latin typeface="+mn-lt"/>
                          <a:ea typeface="Calibri"/>
                          <a:cs typeface="Times New Roman"/>
                        </a:rPr>
                        <a:t>Die neuen Grenzen des Wachstums.</a:t>
                      </a:r>
                      <a:r>
                        <a:rPr lang="de-CH" sz="1100" b="0" dirty="0" smtClean="0">
                          <a:solidFill>
                            <a:schemeClr val="tx1"/>
                          </a:solidFill>
                          <a:effectLst/>
                          <a:latin typeface="+mn-lt"/>
                          <a:ea typeface="Calibri"/>
                          <a:cs typeface="Times New Roman"/>
                        </a:rPr>
                        <a:t> Stuttgart: Deutsche Verlagsgesellschaft.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CH" sz="1100" b="0" dirty="0" smtClean="0">
                          <a:solidFill>
                            <a:schemeClr val="tx1"/>
                          </a:solidFill>
                          <a:effectLst/>
                          <a:latin typeface="+mn-lt"/>
                          <a:ea typeface="Calibri"/>
                          <a:cs typeface="Times New Roman"/>
                        </a:rPr>
                        <a:t>Meadows DL, Meadows DH, </a:t>
                      </a:r>
                      <a:r>
                        <a:rPr lang="de-CH" sz="1100" b="0" dirty="0" err="1" smtClean="0">
                          <a:solidFill>
                            <a:schemeClr val="tx1"/>
                          </a:solidFill>
                          <a:effectLst/>
                          <a:latin typeface="+mn-lt"/>
                          <a:ea typeface="Calibri"/>
                          <a:cs typeface="Times New Roman"/>
                        </a:rPr>
                        <a:t>Randers</a:t>
                      </a:r>
                      <a:r>
                        <a:rPr lang="de-CH" sz="1100" b="0" dirty="0" smtClean="0">
                          <a:solidFill>
                            <a:schemeClr val="tx1"/>
                          </a:solidFill>
                          <a:effectLst/>
                          <a:latin typeface="+mn-lt"/>
                          <a:ea typeface="Calibri"/>
                          <a:cs typeface="Times New Roman"/>
                        </a:rPr>
                        <a:t> J. 2006. </a:t>
                      </a:r>
                      <a:r>
                        <a:rPr lang="de-CH" sz="1100" b="0" i="1" dirty="0" smtClean="0">
                          <a:solidFill>
                            <a:schemeClr val="tx1"/>
                          </a:solidFill>
                          <a:effectLst/>
                          <a:latin typeface="+mn-lt"/>
                          <a:ea typeface="Calibri"/>
                          <a:cs typeface="Times New Roman"/>
                        </a:rPr>
                        <a:t>Grenzen des Wachstums, das 30-Jahre-Update. </a:t>
                      </a:r>
                      <a:r>
                        <a:rPr lang="de-CH" sz="1100" b="0" dirty="0" smtClean="0">
                          <a:solidFill>
                            <a:schemeClr val="tx1"/>
                          </a:solidFill>
                          <a:effectLst/>
                          <a:latin typeface="+mn-lt"/>
                          <a:ea typeface="Calibri"/>
                          <a:cs typeface="Times New Roman"/>
                        </a:rPr>
                        <a:t>Signal zum Kurswechsel. Stuttgart: Hirzel.</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CH" sz="1100" b="0" dirty="0" smtClean="0">
                          <a:solidFill>
                            <a:schemeClr val="tx1"/>
                          </a:solidFill>
                          <a:effectLst/>
                          <a:latin typeface="+mn-lt"/>
                          <a:ea typeface="Calibri"/>
                          <a:cs typeface="Times New Roman"/>
                        </a:rPr>
                        <a:t>Pohl C, Hirsch </a:t>
                      </a:r>
                      <a:r>
                        <a:rPr lang="de-CH" sz="1100" b="0" dirty="0" err="1" smtClean="0">
                          <a:solidFill>
                            <a:schemeClr val="tx1"/>
                          </a:solidFill>
                          <a:effectLst/>
                          <a:latin typeface="+mn-lt"/>
                          <a:ea typeface="Calibri"/>
                          <a:cs typeface="Times New Roman"/>
                        </a:rPr>
                        <a:t>Hadorn</a:t>
                      </a:r>
                      <a:r>
                        <a:rPr lang="de-CH" sz="1100" b="0" dirty="0" smtClean="0">
                          <a:solidFill>
                            <a:schemeClr val="tx1"/>
                          </a:solidFill>
                          <a:effectLst/>
                          <a:latin typeface="+mn-lt"/>
                          <a:ea typeface="Calibri"/>
                          <a:cs typeface="Times New Roman"/>
                        </a:rPr>
                        <a:t> G. 2006. </a:t>
                      </a:r>
                      <a:r>
                        <a:rPr lang="de-CH" sz="1100" b="0" i="1" dirty="0" smtClean="0">
                          <a:solidFill>
                            <a:schemeClr val="tx1"/>
                          </a:solidFill>
                          <a:effectLst/>
                          <a:latin typeface="+mn-lt"/>
                          <a:ea typeface="Calibri"/>
                          <a:cs typeface="Times New Roman"/>
                        </a:rPr>
                        <a:t>Gestaltungsprinzipien für die transdisziplinäre Forschung. </a:t>
                      </a:r>
                      <a:r>
                        <a:rPr lang="de-CH" sz="1100" b="0" dirty="0" smtClean="0">
                          <a:solidFill>
                            <a:schemeClr val="tx1"/>
                          </a:solidFill>
                          <a:effectLst/>
                          <a:latin typeface="+mn-lt"/>
                          <a:ea typeface="Calibri"/>
                          <a:cs typeface="Times New Roman"/>
                        </a:rPr>
                        <a:t>München: </a:t>
                      </a:r>
                      <a:r>
                        <a:rPr lang="de-CH" sz="1100" b="0" dirty="0" err="1" smtClean="0">
                          <a:solidFill>
                            <a:schemeClr val="tx1"/>
                          </a:solidFill>
                          <a:effectLst/>
                          <a:latin typeface="+mn-lt"/>
                          <a:ea typeface="Calibri"/>
                          <a:cs typeface="Times New Roman"/>
                        </a:rPr>
                        <a:t>oekom</a:t>
                      </a:r>
                      <a:r>
                        <a:rPr lang="de-CH" sz="1100" b="0" dirty="0" smtClean="0">
                          <a:solidFill>
                            <a:schemeClr val="tx1"/>
                          </a:solidFill>
                          <a:effectLst/>
                          <a:latin typeface="+mn-lt"/>
                          <a:ea typeface="Calibri"/>
                          <a:cs typeface="Times New Roman"/>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CH" sz="1100" b="0" dirty="0" err="1" smtClean="0">
                          <a:solidFill>
                            <a:schemeClr val="tx1"/>
                          </a:solidFill>
                          <a:effectLst/>
                          <a:latin typeface="+mn-lt"/>
                          <a:ea typeface="Calibri"/>
                          <a:cs typeface="Times New Roman"/>
                        </a:rPr>
                        <a:t>Proclim</a:t>
                      </a:r>
                      <a:r>
                        <a:rPr lang="de-CH" sz="1100" b="0" dirty="0" smtClean="0">
                          <a:solidFill>
                            <a:schemeClr val="tx1"/>
                          </a:solidFill>
                          <a:effectLst/>
                          <a:latin typeface="+mn-lt"/>
                          <a:ea typeface="Calibri"/>
                          <a:cs typeface="Times New Roman"/>
                        </a:rPr>
                        <a:t>/CASS [Konferenz der Schweizerischen Wissenschaftlichen Akademien]. 1997. </a:t>
                      </a:r>
                      <a:r>
                        <a:rPr lang="de-CH" sz="1100" b="0" i="1" dirty="0" smtClean="0">
                          <a:solidFill>
                            <a:schemeClr val="tx1"/>
                          </a:solidFill>
                          <a:effectLst/>
                          <a:latin typeface="+mn-lt"/>
                          <a:ea typeface="Calibri"/>
                          <a:cs typeface="Times New Roman"/>
                        </a:rPr>
                        <a:t>Visionen der Forschenden: Forschung zu Nachhaltigkeit und Globalem Wandel – Wissenschaftspolitische Visionen der Schweizer Forschenden.</a:t>
                      </a:r>
                      <a:r>
                        <a:rPr lang="de-CH" sz="1100" b="0" dirty="0" smtClean="0">
                          <a:solidFill>
                            <a:schemeClr val="tx1"/>
                          </a:solidFill>
                          <a:effectLst/>
                          <a:latin typeface="+mn-lt"/>
                          <a:ea typeface="Calibri"/>
                          <a:cs typeface="Times New Roman"/>
                        </a:rPr>
                        <a:t> Bern: </a:t>
                      </a:r>
                      <a:r>
                        <a:rPr lang="de-CH" sz="1100" b="0" dirty="0" err="1" smtClean="0">
                          <a:solidFill>
                            <a:schemeClr val="tx1"/>
                          </a:solidFill>
                          <a:effectLst/>
                          <a:latin typeface="+mn-lt"/>
                          <a:ea typeface="Calibri"/>
                          <a:cs typeface="Times New Roman"/>
                        </a:rPr>
                        <a:t>ProClim</a:t>
                      </a:r>
                      <a:r>
                        <a:rPr lang="de-CH" sz="1100" b="0" dirty="0" smtClean="0">
                          <a:solidFill>
                            <a:schemeClr val="tx1"/>
                          </a:solidFill>
                          <a:effectLst/>
                          <a:latin typeface="+mn-lt"/>
                          <a:ea typeface="Calibri"/>
                          <a:cs typeface="Times New Roman"/>
                        </a:rPr>
                        <a:t>, Forum für Klima und Global Change, Schweizerische Akademie der Naturwissenschaften.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CH" sz="1100" b="0" dirty="0" err="1" smtClean="0">
                          <a:solidFill>
                            <a:schemeClr val="tx1"/>
                          </a:solidFill>
                          <a:effectLst/>
                          <a:latin typeface="+mn-lt"/>
                          <a:ea typeface="Calibri"/>
                          <a:cs typeface="Times New Roman"/>
                        </a:rPr>
                        <a:t>Randers</a:t>
                      </a:r>
                      <a:r>
                        <a:rPr lang="de-CH" sz="1100" b="0" dirty="0" smtClean="0">
                          <a:solidFill>
                            <a:schemeClr val="tx1"/>
                          </a:solidFill>
                          <a:effectLst/>
                          <a:latin typeface="+mn-lt"/>
                          <a:ea typeface="Calibri"/>
                          <a:cs typeface="Times New Roman"/>
                        </a:rPr>
                        <a:t> J. 2012. </a:t>
                      </a:r>
                      <a:r>
                        <a:rPr lang="de-CH" sz="1100" b="0" i="1" dirty="0" smtClean="0">
                          <a:solidFill>
                            <a:schemeClr val="tx1"/>
                          </a:solidFill>
                          <a:effectLst/>
                          <a:latin typeface="+mn-lt"/>
                          <a:ea typeface="Calibri"/>
                          <a:cs typeface="Times New Roman"/>
                        </a:rPr>
                        <a:t>2052</a:t>
                      </a:r>
                      <a:r>
                        <a:rPr lang="de-CH" sz="1100" b="0" i="1" baseline="0" dirty="0" smtClean="0">
                          <a:solidFill>
                            <a:schemeClr val="tx1"/>
                          </a:solidFill>
                          <a:effectLst/>
                          <a:latin typeface="+mn-lt"/>
                          <a:ea typeface="Calibri"/>
                          <a:cs typeface="Times New Roman"/>
                        </a:rPr>
                        <a:t>. Der neue Bericht an den Club </a:t>
                      </a:r>
                      <a:r>
                        <a:rPr lang="de-CH" sz="1100" b="0" i="1" baseline="0" dirty="0" err="1" smtClean="0">
                          <a:solidFill>
                            <a:schemeClr val="tx1"/>
                          </a:solidFill>
                          <a:effectLst/>
                          <a:latin typeface="+mn-lt"/>
                          <a:ea typeface="Calibri"/>
                          <a:cs typeface="Times New Roman"/>
                        </a:rPr>
                        <a:t>of</a:t>
                      </a:r>
                      <a:r>
                        <a:rPr lang="de-CH" sz="1100" b="0" i="1" baseline="0" dirty="0" smtClean="0">
                          <a:solidFill>
                            <a:schemeClr val="tx1"/>
                          </a:solidFill>
                          <a:effectLst/>
                          <a:latin typeface="+mn-lt"/>
                          <a:ea typeface="Calibri"/>
                          <a:cs typeface="Times New Roman"/>
                        </a:rPr>
                        <a:t> </a:t>
                      </a:r>
                      <a:r>
                        <a:rPr lang="de-CH" sz="1100" b="0" i="1" baseline="0" dirty="0" err="1" smtClean="0">
                          <a:solidFill>
                            <a:schemeClr val="tx1"/>
                          </a:solidFill>
                          <a:effectLst/>
                          <a:latin typeface="+mn-lt"/>
                          <a:ea typeface="Calibri"/>
                          <a:cs typeface="Times New Roman"/>
                        </a:rPr>
                        <a:t>Rome</a:t>
                      </a:r>
                      <a:r>
                        <a:rPr lang="de-CH" sz="1100" b="0" i="1" baseline="0" dirty="0" smtClean="0">
                          <a:solidFill>
                            <a:schemeClr val="tx1"/>
                          </a:solidFill>
                          <a:effectLst/>
                          <a:latin typeface="+mn-lt"/>
                          <a:ea typeface="Calibri"/>
                          <a:cs typeface="Times New Roman"/>
                        </a:rPr>
                        <a:t>. </a:t>
                      </a:r>
                      <a:r>
                        <a:rPr lang="de-CH" sz="1100" b="0" i="1" dirty="0" smtClean="0">
                          <a:solidFill>
                            <a:schemeClr val="tx1"/>
                          </a:solidFill>
                          <a:effectLst/>
                          <a:latin typeface="+mn-lt"/>
                          <a:ea typeface="Calibri"/>
                          <a:cs typeface="Times New Roman"/>
                        </a:rPr>
                        <a:t>Eine globale Prognose für die nächsten 40 Jahre. </a:t>
                      </a:r>
                      <a:r>
                        <a:rPr lang="de-CH" sz="1100" b="0" dirty="0" smtClean="0">
                          <a:solidFill>
                            <a:schemeClr val="tx1"/>
                          </a:solidFill>
                          <a:effectLst/>
                          <a:latin typeface="+mn-lt"/>
                          <a:ea typeface="Calibri"/>
                          <a:cs typeface="Times New Roman"/>
                        </a:rPr>
                        <a:t>München:</a:t>
                      </a:r>
                      <a:r>
                        <a:rPr lang="de-CH" sz="1100" b="0" baseline="0" dirty="0" smtClean="0">
                          <a:solidFill>
                            <a:schemeClr val="tx1"/>
                          </a:solidFill>
                          <a:effectLst/>
                          <a:latin typeface="+mn-lt"/>
                          <a:ea typeface="Calibri"/>
                          <a:cs typeface="Times New Roman"/>
                        </a:rPr>
                        <a:t> </a:t>
                      </a:r>
                      <a:r>
                        <a:rPr lang="de-CH" sz="1100" b="0" baseline="0" dirty="0" err="1" smtClean="0">
                          <a:solidFill>
                            <a:schemeClr val="tx1"/>
                          </a:solidFill>
                          <a:effectLst/>
                          <a:latin typeface="+mn-lt"/>
                          <a:ea typeface="Calibri"/>
                          <a:cs typeface="Times New Roman"/>
                        </a:rPr>
                        <a:t>oekom</a:t>
                      </a:r>
                      <a:r>
                        <a:rPr lang="de-CH" sz="1100" b="0" baseline="0" dirty="0" smtClean="0">
                          <a:solidFill>
                            <a:schemeClr val="tx1"/>
                          </a:solidFill>
                          <a:effectLst/>
                          <a:latin typeface="+mn-lt"/>
                          <a:ea typeface="Calibri"/>
                          <a:cs typeface="Times New Roman"/>
                        </a:rPr>
                        <a:t>.</a:t>
                      </a:r>
                      <a:endParaRPr lang="de-CH" sz="1100" b="0" dirty="0" smtClean="0">
                        <a:solidFill>
                          <a:schemeClr val="tx1"/>
                        </a:solidFill>
                        <a:effectLst/>
                        <a:latin typeface="+mn-lt"/>
                        <a:ea typeface="Calibri"/>
                        <a:cs typeface="Times New Roman"/>
                      </a:endParaRPr>
                    </a:p>
                    <a:p>
                      <a:pPr marL="342900" lvl="0" indent="-342900">
                        <a:spcAft>
                          <a:spcPts val="0"/>
                        </a:spcAft>
                        <a:buFont typeface="Wingdings" panose="05000000000000000000" pitchFamily="2" charset="2"/>
                        <a:buChar char="§"/>
                      </a:pPr>
                      <a:r>
                        <a:rPr lang="en-US" sz="1100" b="0" dirty="0" err="1" smtClean="0">
                          <a:solidFill>
                            <a:schemeClr val="tx1"/>
                          </a:solidFill>
                          <a:effectLst/>
                          <a:latin typeface="+mn-lt"/>
                          <a:ea typeface="Calibri"/>
                          <a:cs typeface="Times New Roman"/>
                        </a:rPr>
                        <a:t>Raworth</a:t>
                      </a:r>
                      <a:r>
                        <a:rPr lang="en-US" sz="1100" b="0" dirty="0" smtClean="0">
                          <a:solidFill>
                            <a:schemeClr val="tx1"/>
                          </a:solidFill>
                          <a:effectLst/>
                          <a:latin typeface="+mn-lt"/>
                          <a:ea typeface="Calibri"/>
                          <a:cs typeface="Times New Roman"/>
                        </a:rPr>
                        <a:t> K. 2012. </a:t>
                      </a:r>
                      <a:r>
                        <a:rPr lang="en-US" sz="1100" b="0" i="1" dirty="0" smtClean="0">
                          <a:solidFill>
                            <a:schemeClr val="tx1"/>
                          </a:solidFill>
                          <a:effectLst/>
                          <a:latin typeface="+mn-lt"/>
                          <a:ea typeface="Calibri"/>
                          <a:cs typeface="Times New Roman"/>
                        </a:rPr>
                        <a:t>A Safe and Just Space for Humanity. Can We Live Within the Doughnut? </a:t>
                      </a:r>
                      <a:r>
                        <a:rPr lang="en-US" sz="1100" b="0" dirty="0" smtClean="0">
                          <a:solidFill>
                            <a:schemeClr val="tx1"/>
                          </a:solidFill>
                          <a:effectLst/>
                          <a:latin typeface="+mn-lt"/>
                          <a:ea typeface="Calibri"/>
                          <a:cs typeface="Times New Roman"/>
                        </a:rPr>
                        <a:t>Cowley, Oxford: Oxfam. https://www.oxfam.org/sites/www.oxfam.org/files/file_attachments/dp-a-safe-and-just-space-for-humanity-130212-en_5.pdf; 20.04.2016.</a:t>
                      </a:r>
                      <a:endParaRPr lang="de-CH" sz="1100" b="0" dirty="0" smtClean="0">
                        <a:solidFill>
                          <a:schemeClr val="tx1"/>
                        </a:solidFill>
                        <a:effectLst/>
                        <a:latin typeface="+mn-lt"/>
                        <a:ea typeface="Calibri"/>
                        <a:cs typeface="Times New Roman"/>
                      </a:endParaRPr>
                    </a:p>
                    <a:p>
                      <a:pPr marL="342900" lvl="0" indent="-342900">
                        <a:spcAft>
                          <a:spcPts val="0"/>
                        </a:spcAft>
                        <a:buFont typeface="Wingdings" panose="05000000000000000000" pitchFamily="2" charset="2"/>
                        <a:buChar char="§"/>
                      </a:pPr>
                      <a:r>
                        <a:rPr lang="de-CH" sz="1100" b="0" dirty="0" smtClean="0">
                          <a:solidFill>
                            <a:schemeClr val="tx1"/>
                          </a:solidFill>
                          <a:effectLst/>
                          <a:latin typeface="+mn-lt"/>
                          <a:ea typeface="Calibri"/>
                          <a:cs typeface="Times New Roman"/>
                        </a:rPr>
                        <a:t>Rockström J, Steffen W, </a:t>
                      </a:r>
                      <a:r>
                        <a:rPr lang="de-CH" sz="1100" b="0" dirty="0" err="1" smtClean="0">
                          <a:solidFill>
                            <a:schemeClr val="tx1"/>
                          </a:solidFill>
                          <a:effectLst/>
                          <a:latin typeface="+mn-lt"/>
                          <a:ea typeface="Calibri"/>
                          <a:cs typeface="Times New Roman"/>
                        </a:rPr>
                        <a:t>Noone</a:t>
                      </a:r>
                      <a:r>
                        <a:rPr lang="de-CH" sz="1100" b="0" dirty="0" smtClean="0">
                          <a:solidFill>
                            <a:schemeClr val="tx1"/>
                          </a:solidFill>
                          <a:effectLst/>
                          <a:latin typeface="+mn-lt"/>
                          <a:ea typeface="Calibri"/>
                          <a:cs typeface="Times New Roman"/>
                        </a:rPr>
                        <a:t> K, Persson A, </a:t>
                      </a:r>
                      <a:r>
                        <a:rPr lang="de-CH" sz="1100" b="0" dirty="0" err="1" smtClean="0">
                          <a:solidFill>
                            <a:schemeClr val="tx1"/>
                          </a:solidFill>
                          <a:effectLst/>
                          <a:latin typeface="+mn-lt"/>
                          <a:ea typeface="Calibri"/>
                          <a:cs typeface="Times New Roman"/>
                        </a:rPr>
                        <a:t>Chapin</a:t>
                      </a:r>
                      <a:r>
                        <a:rPr lang="de-CH" sz="1100" b="0" dirty="0" smtClean="0">
                          <a:solidFill>
                            <a:schemeClr val="tx1"/>
                          </a:solidFill>
                          <a:effectLst/>
                          <a:latin typeface="+mn-lt"/>
                          <a:ea typeface="Calibri"/>
                          <a:cs typeface="Times New Roman"/>
                        </a:rPr>
                        <a:t> FS, </a:t>
                      </a:r>
                      <a:r>
                        <a:rPr lang="de-CH" sz="1100" b="0" dirty="0" err="1" smtClean="0">
                          <a:solidFill>
                            <a:schemeClr val="tx1"/>
                          </a:solidFill>
                          <a:effectLst/>
                          <a:latin typeface="+mn-lt"/>
                          <a:ea typeface="Calibri"/>
                          <a:cs typeface="Times New Roman"/>
                        </a:rPr>
                        <a:t>Lambin</a:t>
                      </a:r>
                      <a:r>
                        <a:rPr lang="de-CH" sz="1100" b="0" dirty="0" smtClean="0">
                          <a:solidFill>
                            <a:schemeClr val="tx1"/>
                          </a:solidFill>
                          <a:effectLst/>
                          <a:latin typeface="+mn-lt"/>
                          <a:ea typeface="Calibri"/>
                          <a:cs typeface="Times New Roman"/>
                        </a:rPr>
                        <a:t> EF, </a:t>
                      </a:r>
                      <a:r>
                        <a:rPr lang="de-CH" sz="1100" b="0" dirty="0" err="1" smtClean="0">
                          <a:solidFill>
                            <a:schemeClr val="tx1"/>
                          </a:solidFill>
                          <a:effectLst/>
                          <a:latin typeface="+mn-lt"/>
                          <a:ea typeface="Calibri"/>
                          <a:cs typeface="Times New Roman"/>
                        </a:rPr>
                        <a:t>Lenton</a:t>
                      </a:r>
                      <a:r>
                        <a:rPr lang="de-CH" sz="1100" b="0" dirty="0" smtClean="0">
                          <a:solidFill>
                            <a:schemeClr val="tx1"/>
                          </a:solidFill>
                          <a:effectLst/>
                          <a:latin typeface="+mn-lt"/>
                          <a:ea typeface="Calibri"/>
                          <a:cs typeface="Times New Roman"/>
                        </a:rPr>
                        <a:t> TM, Scheffer M, Folke C, </a:t>
                      </a:r>
                      <a:r>
                        <a:rPr lang="de-CH" sz="1100" b="0" dirty="0" err="1" smtClean="0">
                          <a:solidFill>
                            <a:schemeClr val="tx1"/>
                          </a:solidFill>
                          <a:effectLst/>
                          <a:latin typeface="+mn-lt"/>
                          <a:ea typeface="Calibri"/>
                          <a:cs typeface="Times New Roman"/>
                        </a:rPr>
                        <a:t>Schellnhuber</a:t>
                      </a:r>
                      <a:r>
                        <a:rPr lang="de-CH" sz="1100" b="0" dirty="0" smtClean="0">
                          <a:solidFill>
                            <a:schemeClr val="tx1"/>
                          </a:solidFill>
                          <a:effectLst/>
                          <a:latin typeface="+mn-lt"/>
                          <a:ea typeface="Calibri"/>
                          <a:cs typeface="Times New Roman"/>
                        </a:rPr>
                        <a:t> HJ et al. 2009. A </a:t>
                      </a:r>
                      <a:r>
                        <a:rPr lang="de-CH" sz="1100" b="0" dirty="0" err="1" smtClean="0">
                          <a:solidFill>
                            <a:schemeClr val="tx1"/>
                          </a:solidFill>
                          <a:effectLst/>
                          <a:latin typeface="+mn-lt"/>
                          <a:ea typeface="Calibri"/>
                          <a:cs typeface="Times New Roman"/>
                        </a:rPr>
                        <a:t>safe</a:t>
                      </a:r>
                      <a:r>
                        <a:rPr lang="de-CH" sz="1100" b="0" dirty="0" smtClean="0">
                          <a:solidFill>
                            <a:schemeClr val="tx1"/>
                          </a:solidFill>
                          <a:effectLst/>
                          <a:latin typeface="+mn-lt"/>
                          <a:ea typeface="Calibri"/>
                          <a:cs typeface="Times New Roman"/>
                        </a:rPr>
                        <a:t> </a:t>
                      </a:r>
                      <a:r>
                        <a:rPr lang="de-CH" sz="1100" b="0" dirty="0" err="1" smtClean="0">
                          <a:solidFill>
                            <a:schemeClr val="tx1"/>
                          </a:solidFill>
                          <a:effectLst/>
                          <a:latin typeface="+mn-lt"/>
                          <a:ea typeface="Calibri"/>
                          <a:cs typeface="Times New Roman"/>
                        </a:rPr>
                        <a:t>operating</a:t>
                      </a:r>
                      <a:r>
                        <a:rPr lang="de-CH" sz="1100" b="0" dirty="0" smtClean="0">
                          <a:solidFill>
                            <a:schemeClr val="tx1"/>
                          </a:solidFill>
                          <a:effectLst/>
                          <a:latin typeface="+mn-lt"/>
                          <a:ea typeface="Calibri"/>
                          <a:cs typeface="Times New Roman"/>
                        </a:rPr>
                        <a:t> </a:t>
                      </a:r>
                      <a:r>
                        <a:rPr lang="de-CH" sz="1100" b="0" dirty="0" err="1" smtClean="0">
                          <a:solidFill>
                            <a:schemeClr val="tx1"/>
                          </a:solidFill>
                          <a:effectLst/>
                          <a:latin typeface="+mn-lt"/>
                          <a:ea typeface="Calibri"/>
                          <a:cs typeface="Times New Roman"/>
                        </a:rPr>
                        <a:t>space</a:t>
                      </a:r>
                      <a:r>
                        <a:rPr lang="de-CH" sz="1100" b="0" dirty="0" smtClean="0">
                          <a:solidFill>
                            <a:schemeClr val="tx1"/>
                          </a:solidFill>
                          <a:effectLst/>
                          <a:latin typeface="+mn-lt"/>
                          <a:ea typeface="Calibri"/>
                          <a:cs typeface="Times New Roman"/>
                        </a:rPr>
                        <a:t> </a:t>
                      </a:r>
                      <a:r>
                        <a:rPr lang="de-CH" sz="1100" b="0" dirty="0" err="1" smtClean="0">
                          <a:solidFill>
                            <a:schemeClr val="tx1"/>
                          </a:solidFill>
                          <a:effectLst/>
                          <a:latin typeface="+mn-lt"/>
                          <a:ea typeface="Calibri"/>
                          <a:cs typeface="Times New Roman"/>
                        </a:rPr>
                        <a:t>for</a:t>
                      </a:r>
                      <a:r>
                        <a:rPr lang="de-CH" sz="1100" b="0" dirty="0" smtClean="0">
                          <a:solidFill>
                            <a:schemeClr val="tx1"/>
                          </a:solidFill>
                          <a:effectLst/>
                          <a:latin typeface="+mn-lt"/>
                          <a:ea typeface="Calibri"/>
                          <a:cs typeface="Times New Roman"/>
                        </a:rPr>
                        <a:t> </a:t>
                      </a:r>
                      <a:r>
                        <a:rPr lang="de-CH" sz="1100" b="0" dirty="0" err="1" smtClean="0">
                          <a:solidFill>
                            <a:schemeClr val="tx1"/>
                          </a:solidFill>
                          <a:effectLst/>
                          <a:latin typeface="+mn-lt"/>
                          <a:ea typeface="Calibri"/>
                          <a:cs typeface="Times New Roman"/>
                        </a:rPr>
                        <a:t>humanity</a:t>
                      </a:r>
                      <a:r>
                        <a:rPr lang="de-CH" sz="1100" b="0" dirty="0" smtClean="0">
                          <a:solidFill>
                            <a:schemeClr val="tx1"/>
                          </a:solidFill>
                          <a:effectLst/>
                          <a:latin typeface="+mn-lt"/>
                          <a:ea typeface="Calibri"/>
                          <a:cs typeface="Times New Roman"/>
                        </a:rPr>
                        <a:t>. </a:t>
                      </a:r>
                      <a:r>
                        <a:rPr lang="de-CH" sz="1100" b="0" i="1" dirty="0" smtClean="0">
                          <a:solidFill>
                            <a:schemeClr val="tx1"/>
                          </a:solidFill>
                          <a:effectLst/>
                          <a:latin typeface="+mn-lt"/>
                          <a:ea typeface="Calibri"/>
                          <a:cs typeface="Times New Roman"/>
                        </a:rPr>
                        <a:t>Nature</a:t>
                      </a:r>
                      <a:r>
                        <a:rPr lang="de-CH" sz="1100" b="0" dirty="0" smtClean="0">
                          <a:solidFill>
                            <a:schemeClr val="tx1"/>
                          </a:solidFill>
                          <a:effectLst/>
                          <a:latin typeface="+mn-lt"/>
                          <a:ea typeface="Calibri"/>
                          <a:cs typeface="Times New Roman"/>
                        </a:rPr>
                        <a:t> 461(7263):472–475.</a:t>
                      </a:r>
                    </a:p>
                    <a:p>
                      <a:pPr marL="342900" lvl="0" indent="-342900">
                        <a:spcAft>
                          <a:spcPts val="0"/>
                        </a:spcAft>
                        <a:buFont typeface="Wingdings" panose="05000000000000000000" pitchFamily="2" charset="2"/>
                        <a:buChar char="§"/>
                      </a:pPr>
                      <a:r>
                        <a:rPr lang="de-CH" sz="1100" b="0" dirty="0" smtClean="0">
                          <a:solidFill>
                            <a:schemeClr val="tx1"/>
                          </a:solidFill>
                          <a:effectLst/>
                          <a:latin typeface="+mn-lt"/>
                          <a:ea typeface="Calibri"/>
                          <a:cs typeface="Times New Roman"/>
                        </a:rPr>
                        <a:t>Schweizerische Eidgenossenschaft. 2016. </a:t>
                      </a:r>
                      <a:r>
                        <a:rPr lang="de-CH" sz="1100" b="0" i="1" dirty="0" smtClean="0">
                          <a:solidFill>
                            <a:schemeClr val="tx1"/>
                          </a:solidFill>
                          <a:effectLst/>
                          <a:latin typeface="+mn-lt"/>
                          <a:ea typeface="Calibri"/>
                          <a:cs typeface="Times New Roman"/>
                        </a:rPr>
                        <a:t>Die 17 Ziele für nachhaltige Entwicklung. </a:t>
                      </a:r>
                      <a:r>
                        <a:rPr lang="de-CH" sz="1100" b="0" dirty="0" smtClean="0">
                          <a:solidFill>
                            <a:schemeClr val="tx1"/>
                          </a:solidFill>
                          <a:effectLst/>
                          <a:latin typeface="+mn-lt"/>
                          <a:ea typeface="Calibri"/>
                          <a:cs typeface="Times New Roman"/>
                        </a:rPr>
                        <a:t>[Internet]. Bern. https://www.eda.admin.ch/post2015/de/home/ziele/die-17-ziele-fuer-eine-nachhaltige-entwicklung.html; 20.04.2016.</a:t>
                      </a:r>
                    </a:p>
                    <a:p>
                      <a:pPr marL="342900" lvl="0" indent="-342900">
                        <a:spcAft>
                          <a:spcPts val="0"/>
                        </a:spcAft>
                        <a:buFont typeface="Wingdings" panose="05000000000000000000" pitchFamily="2" charset="2"/>
                        <a:buChar char="§"/>
                      </a:pPr>
                      <a:r>
                        <a:rPr lang="en-US" sz="1100" b="0" dirty="0" smtClean="0">
                          <a:solidFill>
                            <a:schemeClr val="tx1"/>
                          </a:solidFill>
                          <a:effectLst/>
                          <a:latin typeface="+mn-lt"/>
                          <a:ea typeface="Calibri"/>
                          <a:cs typeface="Times New Roman"/>
                        </a:rPr>
                        <a:t>UN [United Nations]. 2016. </a:t>
                      </a:r>
                      <a:r>
                        <a:rPr lang="en-US" sz="1100" b="0" i="1" dirty="0" smtClean="0">
                          <a:solidFill>
                            <a:schemeClr val="tx1"/>
                          </a:solidFill>
                          <a:effectLst/>
                          <a:latin typeface="+mn-lt"/>
                          <a:ea typeface="Calibri"/>
                          <a:cs typeface="Times New Roman"/>
                        </a:rPr>
                        <a:t>We Can End Poverty. Millennium Development Goals and Beyond 2015. </a:t>
                      </a:r>
                      <a:r>
                        <a:rPr lang="en-US" sz="1100" b="0" dirty="0" smtClean="0">
                          <a:solidFill>
                            <a:schemeClr val="tx1"/>
                          </a:solidFill>
                          <a:effectLst/>
                          <a:latin typeface="+mn-lt"/>
                          <a:ea typeface="Calibri"/>
                          <a:cs typeface="Times New Roman"/>
                        </a:rPr>
                        <a:t>New York: United Nations. [Internet]. http://www.un.org/millenniumgoals/; 30.04.2015.</a:t>
                      </a:r>
                    </a:p>
                    <a:p>
                      <a:pPr marL="342900" lvl="0" indent="-342900">
                        <a:spcAft>
                          <a:spcPts val="0"/>
                        </a:spcAft>
                        <a:buFont typeface="Wingdings" panose="05000000000000000000" pitchFamily="2" charset="2"/>
                        <a:buChar char="§"/>
                      </a:pPr>
                      <a:r>
                        <a:rPr lang="en-US" sz="1100" b="0" dirty="0" smtClean="0">
                          <a:solidFill>
                            <a:schemeClr val="tx1"/>
                          </a:solidFill>
                          <a:effectLst/>
                          <a:latin typeface="+mn-lt"/>
                          <a:ea typeface="Calibri"/>
                          <a:cs typeface="Times New Roman"/>
                        </a:rPr>
                        <a:t>UN [United Nations] General Assembly. 2015. </a:t>
                      </a:r>
                      <a:r>
                        <a:rPr lang="en-US" sz="1100" b="0" i="1" dirty="0" smtClean="0">
                          <a:solidFill>
                            <a:schemeClr val="tx1"/>
                          </a:solidFill>
                          <a:effectLst/>
                          <a:latin typeface="+mn-lt"/>
                          <a:ea typeface="Calibri"/>
                          <a:cs typeface="Times New Roman"/>
                        </a:rPr>
                        <a:t>Transforming Our World: The 2030 Agenda for Sustainable Development. </a:t>
                      </a:r>
                      <a:r>
                        <a:rPr lang="en-US" sz="1100" b="0" dirty="0" smtClean="0">
                          <a:solidFill>
                            <a:schemeClr val="tx1"/>
                          </a:solidFill>
                          <a:effectLst/>
                          <a:latin typeface="+mn-lt"/>
                          <a:ea typeface="Calibri"/>
                          <a:cs typeface="Times New Roman"/>
                        </a:rPr>
                        <a:t>New York: United Nations. https://sustainabledevelopment.un.org/post2015/transformingourworld/publication; 20.04.2016.</a:t>
                      </a:r>
                    </a:p>
                    <a:p>
                      <a:pPr marL="342900" lvl="0" indent="-342900">
                        <a:spcAft>
                          <a:spcPts val="0"/>
                        </a:spcAft>
                        <a:buFont typeface="Wingdings" panose="05000000000000000000" pitchFamily="2" charset="2"/>
                        <a:buChar char="§"/>
                      </a:pPr>
                      <a:r>
                        <a:rPr lang="en-US" sz="1100" b="0" dirty="0" smtClean="0">
                          <a:solidFill>
                            <a:schemeClr val="tx1"/>
                          </a:solidFill>
                          <a:effectLst/>
                          <a:latin typeface="+mn-lt"/>
                          <a:ea typeface="Calibri"/>
                          <a:cs typeface="Times New Roman"/>
                        </a:rPr>
                        <a:t>UNDP [United Nations Development </a:t>
                      </a:r>
                      <a:r>
                        <a:rPr lang="en-US" sz="1100" b="0" dirty="0" err="1" smtClean="0">
                          <a:solidFill>
                            <a:schemeClr val="tx1"/>
                          </a:solidFill>
                          <a:effectLst/>
                          <a:latin typeface="+mn-lt"/>
                          <a:ea typeface="Calibri"/>
                          <a:cs typeface="Times New Roman"/>
                        </a:rPr>
                        <a:t>Programme</a:t>
                      </a:r>
                      <a:r>
                        <a:rPr lang="en-US" sz="1100" b="0" dirty="0" smtClean="0">
                          <a:solidFill>
                            <a:schemeClr val="tx1"/>
                          </a:solidFill>
                          <a:effectLst/>
                          <a:latin typeface="+mn-lt"/>
                          <a:ea typeface="Calibri"/>
                          <a:cs typeface="Times New Roman"/>
                        </a:rPr>
                        <a:t>]. 2015. </a:t>
                      </a:r>
                      <a:r>
                        <a:rPr lang="en-US" sz="1100" b="0" i="1" dirty="0" smtClean="0">
                          <a:solidFill>
                            <a:schemeClr val="tx1"/>
                          </a:solidFill>
                          <a:effectLst/>
                          <a:latin typeface="+mn-lt"/>
                          <a:ea typeface="Calibri"/>
                          <a:cs typeface="Times New Roman"/>
                        </a:rPr>
                        <a:t>Human Development Index (HDI) </a:t>
                      </a:r>
                      <a:r>
                        <a:rPr lang="en-US" sz="1100" b="0" dirty="0" smtClean="0">
                          <a:solidFill>
                            <a:schemeClr val="tx1"/>
                          </a:solidFill>
                          <a:effectLst/>
                          <a:latin typeface="+mn-lt"/>
                          <a:ea typeface="Calibri"/>
                          <a:cs typeface="Times New Roman"/>
                        </a:rPr>
                        <a:t>[Internet]. New York: UNDP. http://hdr.undp.org/en/content/human-development-index-hdi; 20.04.2016. </a:t>
                      </a:r>
                    </a:p>
                    <a:p>
                      <a:pPr marL="342900" lvl="0" indent="-342900">
                        <a:spcAft>
                          <a:spcPts val="0"/>
                        </a:spcAft>
                        <a:buFont typeface="Wingdings" panose="05000000000000000000" pitchFamily="2" charset="2"/>
                        <a:buChar char="§"/>
                      </a:pPr>
                      <a:r>
                        <a:rPr lang="de-CH" sz="1100" b="0" dirty="0" smtClean="0">
                          <a:solidFill>
                            <a:schemeClr val="tx1"/>
                          </a:solidFill>
                          <a:effectLst/>
                          <a:latin typeface="+mn-lt"/>
                          <a:ea typeface="Calibri"/>
                          <a:cs typeface="Times New Roman"/>
                        </a:rPr>
                        <a:t>Wackernagel M, Beyers B. 2010. </a:t>
                      </a:r>
                      <a:r>
                        <a:rPr lang="de-CH" sz="1100" b="0" i="1" dirty="0" smtClean="0">
                          <a:solidFill>
                            <a:schemeClr val="tx1"/>
                          </a:solidFill>
                          <a:effectLst/>
                          <a:latin typeface="+mn-lt"/>
                          <a:ea typeface="Calibri"/>
                          <a:cs typeface="Times New Roman"/>
                        </a:rPr>
                        <a:t>Der </a:t>
                      </a:r>
                      <a:r>
                        <a:rPr lang="de-CH" sz="1100" b="0" i="1" dirty="0" err="1" smtClean="0">
                          <a:solidFill>
                            <a:schemeClr val="tx1"/>
                          </a:solidFill>
                          <a:effectLst/>
                          <a:latin typeface="+mn-lt"/>
                          <a:ea typeface="Calibri"/>
                          <a:cs typeface="Times New Roman"/>
                        </a:rPr>
                        <a:t>Ecological</a:t>
                      </a:r>
                      <a:r>
                        <a:rPr lang="de-CH" sz="1100" b="0" i="1" dirty="0" smtClean="0">
                          <a:solidFill>
                            <a:schemeClr val="tx1"/>
                          </a:solidFill>
                          <a:effectLst/>
                          <a:latin typeface="+mn-lt"/>
                          <a:ea typeface="Calibri"/>
                          <a:cs typeface="Times New Roman"/>
                        </a:rPr>
                        <a:t> </a:t>
                      </a:r>
                      <a:r>
                        <a:rPr lang="de-CH" sz="1100" b="0" i="1" dirty="0" err="1" smtClean="0">
                          <a:solidFill>
                            <a:schemeClr val="tx1"/>
                          </a:solidFill>
                          <a:effectLst/>
                          <a:latin typeface="+mn-lt"/>
                          <a:ea typeface="Calibri"/>
                          <a:cs typeface="Times New Roman"/>
                        </a:rPr>
                        <a:t>Footprint</a:t>
                      </a:r>
                      <a:r>
                        <a:rPr lang="de-CH" sz="1100" b="0" i="1" dirty="0" smtClean="0">
                          <a:solidFill>
                            <a:schemeClr val="tx1"/>
                          </a:solidFill>
                          <a:effectLst/>
                          <a:latin typeface="+mn-lt"/>
                          <a:ea typeface="Calibri"/>
                          <a:cs typeface="Times New Roman"/>
                        </a:rPr>
                        <a:t>. Die Welt neu vermessen. </a:t>
                      </a:r>
                      <a:r>
                        <a:rPr lang="de-CH" sz="1100" b="0" dirty="0" smtClean="0">
                          <a:solidFill>
                            <a:schemeClr val="tx1"/>
                          </a:solidFill>
                          <a:effectLst/>
                          <a:latin typeface="+mn-lt"/>
                          <a:ea typeface="Calibri"/>
                          <a:cs typeface="Times New Roman"/>
                        </a:rPr>
                        <a:t>Hamburg: Europäische Verlagsanstalt.</a:t>
                      </a:r>
                      <a:endParaRPr lang="en-US" sz="1100" b="0" dirty="0" smtClean="0">
                        <a:solidFill>
                          <a:schemeClr val="tx1"/>
                        </a:solidFill>
                        <a:effectLst/>
                        <a:latin typeface="+mn-lt"/>
                        <a:ea typeface="Calibri"/>
                        <a:cs typeface="Times New Roman"/>
                      </a:endParaRPr>
                    </a:p>
                    <a:p>
                      <a:pPr marL="342900" lvl="0" indent="-342900">
                        <a:spcAft>
                          <a:spcPts val="0"/>
                        </a:spcAft>
                        <a:buFont typeface="Wingdings" panose="05000000000000000000" pitchFamily="2" charset="2"/>
                        <a:buChar char="§"/>
                      </a:pPr>
                      <a:r>
                        <a:rPr lang="de-CH" sz="1100" b="0" dirty="0" smtClean="0">
                          <a:solidFill>
                            <a:schemeClr val="tx1"/>
                          </a:solidFill>
                          <a:effectLst/>
                          <a:latin typeface="+mn-lt"/>
                          <a:ea typeface="Calibri"/>
                          <a:cs typeface="Times New Roman"/>
                        </a:rPr>
                        <a:t>WBGU [Wissenschaftlicher Beirat der Bundesregierung Globale Umweltveränderungen]. 2011a. </a:t>
                      </a:r>
                      <a:r>
                        <a:rPr lang="de-CH" sz="1100" b="0" i="1" dirty="0" smtClean="0">
                          <a:solidFill>
                            <a:schemeClr val="tx1"/>
                          </a:solidFill>
                          <a:effectLst/>
                          <a:latin typeface="+mn-lt"/>
                          <a:ea typeface="Calibri"/>
                          <a:cs typeface="Times New Roman"/>
                        </a:rPr>
                        <a:t>Ein Gesellschaftsvertrag für die Transformation. </a:t>
                      </a:r>
                      <a:r>
                        <a:rPr lang="de-CH" sz="1100" b="0" dirty="0" smtClean="0">
                          <a:solidFill>
                            <a:schemeClr val="tx1"/>
                          </a:solidFill>
                          <a:effectLst/>
                          <a:latin typeface="+mn-lt"/>
                          <a:ea typeface="Calibri"/>
                          <a:cs typeface="Times New Roman"/>
                        </a:rPr>
                        <a:t>(</a:t>
                      </a:r>
                      <a:r>
                        <a:rPr lang="de-CH" sz="1100" b="0" dirty="0" err="1" smtClean="0">
                          <a:solidFill>
                            <a:schemeClr val="tx1"/>
                          </a:solidFill>
                          <a:effectLst/>
                          <a:latin typeface="+mn-lt"/>
                          <a:ea typeface="Calibri"/>
                          <a:cs typeface="Times New Roman"/>
                        </a:rPr>
                        <a:t>Factsheet</a:t>
                      </a:r>
                      <a:r>
                        <a:rPr lang="de-CH" sz="1100" b="0" dirty="0" smtClean="0">
                          <a:solidFill>
                            <a:schemeClr val="tx1"/>
                          </a:solidFill>
                          <a:effectLst/>
                          <a:latin typeface="+mn-lt"/>
                          <a:ea typeface="Calibri"/>
                          <a:cs typeface="Times New Roman"/>
                        </a:rPr>
                        <a:t> Nr. 1). Berlin: WBGU.</a:t>
                      </a:r>
                    </a:p>
                    <a:p>
                      <a:pPr marL="342900" lvl="0" indent="-342900">
                        <a:spcAft>
                          <a:spcPts val="0"/>
                        </a:spcAft>
                        <a:buFont typeface="Wingdings" panose="05000000000000000000" pitchFamily="2" charset="2"/>
                        <a:buChar char="§"/>
                      </a:pPr>
                      <a:r>
                        <a:rPr lang="de-CH" sz="1100" b="0" dirty="0" smtClean="0">
                          <a:solidFill>
                            <a:schemeClr val="tx1"/>
                          </a:solidFill>
                          <a:effectLst/>
                          <a:latin typeface="+mn-lt"/>
                          <a:ea typeface="Calibri"/>
                          <a:cs typeface="Times New Roman"/>
                        </a:rPr>
                        <a:t>WBGU [Wissenschaftlicher Beirat der Bundesregierung Globale Umweltveränderungen]. 2011b. </a:t>
                      </a:r>
                      <a:r>
                        <a:rPr lang="de-CH" sz="1100" b="0" i="1" dirty="0" smtClean="0">
                          <a:solidFill>
                            <a:schemeClr val="tx1"/>
                          </a:solidFill>
                          <a:effectLst/>
                          <a:latin typeface="+mn-lt"/>
                          <a:ea typeface="Calibri"/>
                          <a:cs typeface="Times New Roman"/>
                        </a:rPr>
                        <a:t>Welt im Wandel: Gesellschaftsvertrag für eine Grosse Transformation. </a:t>
                      </a:r>
                      <a:r>
                        <a:rPr lang="de-CH" sz="1100" b="0" dirty="0" smtClean="0">
                          <a:solidFill>
                            <a:schemeClr val="tx1"/>
                          </a:solidFill>
                          <a:effectLst/>
                          <a:latin typeface="+mn-lt"/>
                          <a:ea typeface="Calibri"/>
                          <a:cs typeface="Times New Roman"/>
                        </a:rPr>
                        <a:t>Berlin: WBGU.</a:t>
                      </a:r>
                      <a:endParaRPr lang="en-US" sz="1100" b="0" dirty="0" smtClean="0">
                        <a:solidFill>
                          <a:schemeClr val="tx1"/>
                        </a:solidFill>
                        <a:effectLst/>
                        <a:latin typeface="+mn-lt"/>
                        <a:ea typeface="Calibri"/>
                        <a:cs typeface="Times New Roman"/>
                      </a:endParaRPr>
                    </a:p>
                    <a:p>
                      <a:pPr marL="342900" lvl="0" indent="-342900">
                        <a:spcAft>
                          <a:spcPts val="0"/>
                        </a:spcAft>
                        <a:buFont typeface="Wingdings" panose="05000000000000000000" pitchFamily="2" charset="2"/>
                        <a:buChar char="§"/>
                      </a:pPr>
                      <a:r>
                        <a:rPr lang="en-US" sz="1100" b="0" dirty="0" smtClean="0">
                          <a:solidFill>
                            <a:schemeClr val="tx1"/>
                          </a:solidFill>
                          <a:effectLst/>
                          <a:latin typeface="+mn-lt"/>
                          <a:ea typeface="Calibri"/>
                          <a:cs typeface="Times New Roman"/>
                        </a:rPr>
                        <a:t>WCED [World Commission on Environment and Development]. 1987. </a:t>
                      </a:r>
                      <a:r>
                        <a:rPr lang="en-US" sz="1100" b="0" i="1" u="none" dirty="0" smtClean="0">
                          <a:solidFill>
                            <a:schemeClr val="tx1"/>
                          </a:solidFill>
                          <a:effectLst/>
                          <a:latin typeface="+mn-lt"/>
                          <a:ea typeface="Calibri"/>
                          <a:cs typeface="Times New Roman"/>
                        </a:rPr>
                        <a:t>Our Common Future. </a:t>
                      </a:r>
                      <a:r>
                        <a:rPr lang="en-US" sz="1100" b="0" dirty="0" smtClean="0">
                          <a:solidFill>
                            <a:schemeClr val="tx1"/>
                          </a:solidFill>
                          <a:effectLst/>
                          <a:latin typeface="+mn-lt"/>
                          <a:ea typeface="Calibri"/>
                          <a:cs typeface="Times New Roman"/>
                        </a:rPr>
                        <a:t>[</a:t>
                      </a:r>
                      <a:r>
                        <a:rPr lang="en-US" sz="1100" b="0" dirty="0" err="1" smtClean="0">
                          <a:solidFill>
                            <a:schemeClr val="tx1"/>
                          </a:solidFill>
                          <a:effectLst/>
                          <a:latin typeface="+mn-lt"/>
                          <a:ea typeface="Calibri"/>
                          <a:cs typeface="Times New Roman"/>
                        </a:rPr>
                        <a:t>Brundtland</a:t>
                      </a:r>
                      <a:r>
                        <a:rPr lang="en-US" sz="1100" b="0" dirty="0" smtClean="0">
                          <a:solidFill>
                            <a:schemeClr val="tx1"/>
                          </a:solidFill>
                          <a:effectLst/>
                          <a:latin typeface="+mn-lt"/>
                          <a:ea typeface="Calibri"/>
                          <a:cs typeface="Times New Roman"/>
                        </a:rPr>
                        <a:t> Report]. New York: Oxford University Press.</a:t>
                      </a:r>
                    </a:p>
                  </a:txBody>
                  <a:tcPr marL="43259" marR="43259" marT="0" marB="0">
                    <a:solidFill>
                      <a:schemeClr val="bg1"/>
                    </a:solidFill>
                  </a:tcPr>
                </a:tc>
                <a:extLst>
                  <a:ext uri="{0D108BD9-81ED-4DB2-BD59-A6C34878D82A}">
                    <a16:rowId xmlns:a16="http://schemas.microsoft.com/office/drawing/2014/main" val="10000"/>
                  </a:ext>
                </a:extLst>
              </a:tr>
            </a:tbl>
          </a:graphicData>
        </a:graphic>
      </p:graphicFrame>
      <p:sp>
        <p:nvSpPr>
          <p:cNvPr id="13" name="Rectangle 6"/>
          <p:cNvSpPr>
            <a:spLocks noChangeArrowheads="1"/>
          </p:cNvSpPr>
          <p:nvPr/>
        </p:nvSpPr>
        <p:spPr bwMode="auto">
          <a:xfrm>
            <a:off x="179512"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Literatur</a:t>
            </a:r>
          </a:p>
        </p:txBody>
      </p:sp>
    </p:spTree>
    <p:extLst>
      <p:ext uri="{BB962C8B-B14F-4D97-AF65-F5344CB8AC3E}">
        <p14:creationId xmlns:p14="http://schemas.microsoft.com/office/powerpoint/2010/main" val="41142556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4</a:t>
            </a:fld>
            <a:endParaRPr lang="de-CH" sz="1400"/>
          </a:p>
        </p:txBody>
      </p:sp>
      <p:sp>
        <p:nvSpPr>
          <p:cNvPr id="6" name="Datumsplatzhalter 3"/>
          <p:cNvSpPr>
            <a:spLocks noGrp="1"/>
          </p:cNvSpPr>
          <p:nvPr>
            <p:ph type="dt" sz="half" idx="10"/>
          </p:nvPr>
        </p:nvSpPr>
        <p:spPr>
          <a:xfrm>
            <a:off x="179710" y="6548438"/>
            <a:ext cx="7920682" cy="264938"/>
          </a:xfrm>
        </p:spPr>
        <p:txBody>
          <a:bodyPr/>
          <a:lstStyle/>
          <a:p>
            <a:r>
              <a:rPr lang="de-DE" dirty="0" smtClean="0"/>
              <a:t>Thomas Hammer</a:t>
            </a:r>
            <a:r>
              <a:rPr lang="de-DE" dirty="0"/>
              <a:t>, </a:t>
            </a:r>
            <a:r>
              <a:rPr lang="de-DE" dirty="0" smtClean="0"/>
              <a:t>CDE Universität Bern, </a:t>
            </a:r>
            <a:r>
              <a:rPr lang="de-DE" dirty="0" err="1" smtClean="0"/>
              <a:t>MSc</a:t>
            </a:r>
            <a:r>
              <a:rPr lang="de-DE" dirty="0" smtClean="0"/>
              <a:t> Mi NE </a:t>
            </a:r>
            <a:endParaRPr lang="de-CH" dirty="0">
              <a:solidFill>
                <a:schemeClr val="tx1"/>
              </a:solidFill>
            </a:endParaRPr>
          </a:p>
        </p:txBody>
      </p:sp>
      <p:sp>
        <p:nvSpPr>
          <p:cNvPr id="7" name="Inhaltsplatzhalter 2"/>
          <p:cNvSpPr txBox="1">
            <a:spLocks/>
          </p:cNvSpPr>
          <p:nvPr/>
        </p:nvSpPr>
        <p:spPr>
          <a:xfrm>
            <a:off x="251520" y="1676400"/>
            <a:ext cx="8610600" cy="4776788"/>
          </a:xfrm>
          <a:prstGeom prst="rect">
            <a:avLst/>
          </a:prstGeom>
        </p:spPr>
        <p:txBody>
          <a:bodyPr/>
          <a:lstStyle>
            <a:lvl1pPr marL="419100" indent="-419100" algn="l" rtl="0" eaLnBrk="1" fontAlgn="base" hangingPunct="1">
              <a:lnSpc>
                <a:spcPct val="95000"/>
              </a:lnSpc>
              <a:spcBef>
                <a:spcPct val="20000"/>
              </a:spcBef>
              <a:spcAft>
                <a:spcPct val="0"/>
              </a:spcAft>
              <a:buClr>
                <a:schemeClr val="hlink"/>
              </a:buClr>
              <a:buSzPct val="85000"/>
              <a:buFont typeface="Arial" pitchFamily="39" charset="0"/>
              <a:buChar char="&gt;"/>
              <a:defRPr sz="2200">
                <a:solidFill>
                  <a:srgbClr val="333333"/>
                </a:solidFill>
                <a:latin typeface="+mn-lt"/>
                <a:ea typeface="+mn-ea"/>
                <a:cs typeface="+mn-cs"/>
              </a:defRPr>
            </a:lvl1pPr>
            <a:lvl2pPr marL="838200" indent="-381000" algn="l" rtl="0" eaLnBrk="1" fontAlgn="base" hangingPunct="1">
              <a:lnSpc>
                <a:spcPct val="95000"/>
              </a:lnSpc>
              <a:spcBef>
                <a:spcPct val="20000"/>
              </a:spcBef>
              <a:spcAft>
                <a:spcPct val="0"/>
              </a:spcAft>
              <a:buFont typeface="Arial" pitchFamily="39" charset="0"/>
              <a:buChar char="—"/>
              <a:defRPr sz="2000">
                <a:solidFill>
                  <a:srgbClr val="333333"/>
                </a:solidFill>
                <a:latin typeface="+mn-lt"/>
                <a:ea typeface="ＭＳ Ｐゴシック" pitchFamily="39" charset="-128"/>
              </a:defRPr>
            </a:lvl2pPr>
            <a:lvl3pPr marL="12954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3pPr>
            <a:lvl4pPr marL="17145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4pPr>
            <a:lvl5pPr marL="21336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5pPr>
            <a:lvl6pPr marL="25908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6pPr>
            <a:lvl7pPr marL="30480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7pPr>
            <a:lvl8pPr marL="35052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8pPr>
            <a:lvl9pPr marL="39624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9pPr>
          </a:lstStyle>
          <a:p>
            <a:pPr marL="0" indent="0">
              <a:lnSpc>
                <a:spcPct val="100000"/>
              </a:lnSpc>
              <a:spcBef>
                <a:spcPts val="0"/>
              </a:spcBef>
              <a:spcAft>
                <a:spcPts val="1000"/>
              </a:spcAft>
              <a:buClrTx/>
              <a:buNone/>
            </a:pPr>
            <a:r>
              <a:rPr lang="de-CH" sz="1800" b="1" kern="0" dirty="0" smtClean="0">
                <a:solidFill>
                  <a:schemeClr val="tx1"/>
                </a:solidFill>
              </a:rPr>
              <a:t>1970er und 1980er Jahre</a:t>
            </a:r>
          </a:p>
          <a:p>
            <a:pPr>
              <a:lnSpc>
                <a:spcPct val="100000"/>
              </a:lnSpc>
              <a:spcBef>
                <a:spcPts val="0"/>
              </a:spcBef>
              <a:spcAft>
                <a:spcPts val="1000"/>
              </a:spcAft>
              <a:buClrTx/>
              <a:buFont typeface="Wingdings" panose="05000000000000000000" pitchFamily="2" charset="2"/>
              <a:buChar char="Ø"/>
            </a:pPr>
            <a:r>
              <a:rPr lang="de-CH" sz="1800" kern="0" dirty="0" smtClean="0">
                <a:solidFill>
                  <a:schemeClr val="tx1"/>
                </a:solidFill>
              </a:rPr>
              <a:t>Entwicklungsländer: internationale Debatten um </a:t>
            </a:r>
            <a:r>
              <a:rPr lang="de-CH" sz="1800" kern="0" dirty="0" smtClean="0">
                <a:solidFill>
                  <a:srgbClr val="C00000"/>
                </a:solidFill>
              </a:rPr>
              <a:t>Entwicklungskrisen</a:t>
            </a:r>
            <a:r>
              <a:rPr lang="de-CH" sz="1800" kern="0" dirty="0" smtClean="0">
                <a:solidFill>
                  <a:schemeClr val="tx1"/>
                </a:solidFill>
              </a:rPr>
              <a:t> (z.B. Verschuldungskrise)</a:t>
            </a:r>
          </a:p>
          <a:p>
            <a:pPr>
              <a:lnSpc>
                <a:spcPct val="100000"/>
              </a:lnSpc>
              <a:spcBef>
                <a:spcPts val="0"/>
              </a:spcBef>
              <a:spcAft>
                <a:spcPts val="1000"/>
              </a:spcAft>
              <a:buClrTx/>
              <a:buFont typeface="Wingdings" panose="05000000000000000000" pitchFamily="2" charset="2"/>
              <a:buChar char="Ø"/>
            </a:pPr>
            <a:r>
              <a:rPr lang="de-CH" sz="1800" kern="0" dirty="0" smtClean="0">
                <a:solidFill>
                  <a:schemeClr val="tx1"/>
                </a:solidFill>
              </a:rPr>
              <a:t>Industrieländer: internationale Debatten um (globale) </a:t>
            </a:r>
            <a:r>
              <a:rPr lang="de-CH" sz="1800" kern="0" dirty="0" smtClean="0">
                <a:solidFill>
                  <a:srgbClr val="C00000"/>
                </a:solidFill>
              </a:rPr>
              <a:t>Umweltprobleme</a:t>
            </a:r>
            <a:r>
              <a:rPr lang="de-CH" sz="1800" kern="0" dirty="0" smtClean="0">
                <a:solidFill>
                  <a:schemeClr val="tx1"/>
                </a:solidFill>
              </a:rPr>
              <a:t> </a:t>
            </a:r>
          </a:p>
          <a:p>
            <a:pPr marL="0" indent="0">
              <a:lnSpc>
                <a:spcPct val="100000"/>
              </a:lnSpc>
              <a:spcBef>
                <a:spcPts val="0"/>
              </a:spcBef>
              <a:spcAft>
                <a:spcPts val="1000"/>
              </a:spcAft>
              <a:buClrTx/>
              <a:buNone/>
            </a:pPr>
            <a:endParaRPr lang="de-CH" sz="1800" kern="0" dirty="0" smtClean="0">
              <a:solidFill>
                <a:schemeClr val="tx1"/>
              </a:solidFill>
            </a:endParaRPr>
          </a:p>
          <a:p>
            <a:pPr marL="0" indent="0">
              <a:lnSpc>
                <a:spcPct val="100000"/>
              </a:lnSpc>
              <a:spcBef>
                <a:spcPts val="0"/>
              </a:spcBef>
              <a:spcAft>
                <a:spcPts val="1000"/>
              </a:spcAft>
              <a:buClrTx/>
              <a:buNone/>
            </a:pPr>
            <a:r>
              <a:rPr lang="de-CH" sz="1800" b="1" kern="0" dirty="0" smtClean="0">
                <a:solidFill>
                  <a:schemeClr val="tx1"/>
                </a:solidFill>
              </a:rPr>
              <a:t>1990er Jahre</a:t>
            </a:r>
            <a:endParaRPr lang="de-CH" sz="1800" b="1" kern="0" dirty="0">
              <a:solidFill>
                <a:schemeClr val="tx1"/>
              </a:solidFill>
            </a:endParaRPr>
          </a:p>
          <a:p>
            <a:pPr>
              <a:lnSpc>
                <a:spcPct val="100000"/>
              </a:lnSpc>
              <a:spcBef>
                <a:spcPts val="0"/>
              </a:spcBef>
              <a:spcAft>
                <a:spcPts val="1000"/>
              </a:spcAft>
              <a:buClrTx/>
              <a:buFont typeface="Wingdings" panose="05000000000000000000" pitchFamily="2" charset="2"/>
              <a:buChar char="Ø"/>
            </a:pPr>
            <a:r>
              <a:rPr lang="de-CH" sz="1800" kern="0" dirty="0" smtClean="0">
                <a:solidFill>
                  <a:schemeClr val="tx1"/>
                </a:solidFill>
              </a:rPr>
              <a:t>‘Aufbruchsstimmung’ im Rahmen der Beendigung des Ost-West-Konflikts </a:t>
            </a:r>
          </a:p>
          <a:p>
            <a:pPr>
              <a:lnSpc>
                <a:spcPct val="100000"/>
              </a:lnSpc>
              <a:spcBef>
                <a:spcPts val="0"/>
              </a:spcBef>
              <a:spcAft>
                <a:spcPts val="1000"/>
              </a:spcAft>
              <a:buClrTx/>
              <a:buFont typeface="Wingdings" panose="05000000000000000000" pitchFamily="2" charset="2"/>
              <a:buChar char="Ø"/>
            </a:pPr>
            <a:r>
              <a:rPr lang="de-CH" sz="1800" kern="0" dirty="0" smtClean="0">
                <a:solidFill>
                  <a:schemeClr val="tx1"/>
                </a:solidFill>
              </a:rPr>
              <a:t>Beginn einer breiten Wahrnehmung weltweiter Krisenerscheinungen sowie der Erde als </a:t>
            </a:r>
            <a:r>
              <a:rPr lang="de-CH" sz="1800" i="1" kern="0" dirty="0" smtClean="0">
                <a:solidFill>
                  <a:schemeClr val="tx1"/>
                </a:solidFill>
              </a:rPr>
              <a:t>ein</a:t>
            </a:r>
            <a:r>
              <a:rPr lang="de-CH" sz="1800" kern="0" dirty="0" smtClean="0">
                <a:solidFill>
                  <a:schemeClr val="tx1"/>
                </a:solidFill>
              </a:rPr>
              <a:t> System </a:t>
            </a:r>
            <a:r>
              <a:rPr lang="de-CH" sz="1800" kern="0" dirty="0" smtClean="0">
                <a:solidFill>
                  <a:schemeClr val="tx1"/>
                </a:solidFill>
                <a:sym typeface="Symbol"/>
              </a:rPr>
              <a:t> </a:t>
            </a:r>
            <a:r>
              <a:rPr lang="de-CH" sz="1800" kern="0" dirty="0" smtClean="0">
                <a:solidFill>
                  <a:schemeClr val="tx1"/>
                </a:solidFill>
              </a:rPr>
              <a:t> Herausbildung eines (neuen) ‘globalen’ Bewusstseins</a:t>
            </a:r>
          </a:p>
          <a:p>
            <a:pPr>
              <a:lnSpc>
                <a:spcPct val="100000"/>
              </a:lnSpc>
              <a:spcBef>
                <a:spcPts val="0"/>
              </a:spcBef>
              <a:spcAft>
                <a:spcPts val="1000"/>
              </a:spcAft>
              <a:buClrTx/>
              <a:buFont typeface="Wingdings" panose="05000000000000000000" pitchFamily="2" charset="2"/>
              <a:buChar char="Ø"/>
            </a:pPr>
            <a:r>
              <a:rPr lang="de-CH" sz="1800" kern="0" dirty="0" smtClean="0">
                <a:solidFill>
                  <a:schemeClr val="tx1"/>
                </a:solidFill>
              </a:rPr>
              <a:t>Eine neue Weltsicht entsteht: Umwelt- und Entwicklungsprobleme sind miteinander verwoben (Environment </a:t>
            </a:r>
            <a:r>
              <a:rPr lang="de-CH" sz="1800" u="sng" kern="0" dirty="0" err="1" smtClean="0">
                <a:solidFill>
                  <a:schemeClr val="tx1"/>
                </a:solidFill>
              </a:rPr>
              <a:t>and</a:t>
            </a:r>
            <a:r>
              <a:rPr lang="de-CH" sz="1800" kern="0" dirty="0" smtClean="0">
                <a:solidFill>
                  <a:schemeClr val="tx1"/>
                </a:solidFill>
              </a:rPr>
              <a:t> Development): Entwicklungsdebatte und Umweltdebatte werden vereint</a:t>
            </a:r>
            <a:endParaRPr lang="de-CH" sz="1800" kern="0" dirty="0">
              <a:solidFill>
                <a:schemeClr val="tx1"/>
              </a:solidFill>
            </a:endParaRPr>
          </a:p>
        </p:txBody>
      </p:sp>
      <p:sp>
        <p:nvSpPr>
          <p:cNvPr id="8"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Nachhaltige Entwicklung - Hintergründe</a:t>
            </a:r>
          </a:p>
          <a:p>
            <a:pPr eaLnBrk="1" hangingPunct="1"/>
            <a:r>
              <a:rPr lang="de-CH" altLang="en-US" sz="1800" dirty="0" smtClean="0">
                <a:solidFill>
                  <a:srgbClr val="336699"/>
                </a:solidFill>
                <a:cs typeface="Times New Roman" pitchFamily="18" charset="0"/>
              </a:rPr>
              <a:t>Rückblick auf Kerndebatten</a:t>
            </a:r>
            <a:endParaRPr lang="de-DE" altLang="en-US" sz="1800" dirty="0">
              <a:solidFill>
                <a:srgbClr val="336699"/>
              </a:solidFill>
              <a:cs typeface="Times New Roman" pitchFamily="18" charset="0"/>
            </a:endParaRPr>
          </a:p>
          <a:p>
            <a:pPr eaLnBrk="1" hangingPunct="1"/>
            <a:r>
              <a:rPr lang="de-CH" altLang="en-US" b="1" dirty="0" smtClean="0">
                <a:solidFill>
                  <a:srgbClr val="336699"/>
                </a:solidFill>
                <a:cs typeface="Times New Roman" pitchFamily="18" charset="0"/>
              </a:rPr>
              <a:t> </a:t>
            </a:r>
            <a:endParaRPr lang="de-CH" altLang="en-US" b="1" dirty="0">
              <a:solidFill>
                <a:srgbClr val="336699"/>
              </a:solidFill>
            </a:endParaRPr>
          </a:p>
        </p:txBody>
      </p:sp>
    </p:spTree>
    <p:extLst>
      <p:ext uri="{BB962C8B-B14F-4D97-AF65-F5344CB8AC3E}">
        <p14:creationId xmlns:p14="http://schemas.microsoft.com/office/powerpoint/2010/main" val="13354325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5</a:t>
            </a:fld>
            <a:endParaRPr lang="de-CH" sz="1400"/>
          </a:p>
        </p:txBody>
      </p:sp>
      <p:sp>
        <p:nvSpPr>
          <p:cNvPr id="5"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Nachhaltige Entwicklung</a:t>
            </a:r>
          </a:p>
          <a:p>
            <a:pPr eaLnBrk="1" hangingPunct="1"/>
            <a:r>
              <a:rPr lang="de-CH" altLang="en-US" sz="1800" dirty="0" smtClean="0">
                <a:solidFill>
                  <a:srgbClr val="336699"/>
                </a:solidFill>
                <a:cs typeface="Times New Roman" pitchFamily="18" charset="0"/>
              </a:rPr>
              <a:t>Heutiges erweitertes Verständnis in Anlehnung an das UN Verständnis</a:t>
            </a:r>
          </a:p>
          <a:p>
            <a:pPr eaLnBrk="1" hangingPunct="1"/>
            <a:endParaRPr lang="de-DE" altLang="en-US" sz="1800" dirty="0">
              <a:solidFill>
                <a:srgbClr val="336699"/>
              </a:solidFill>
              <a:cs typeface="Times New Roman" pitchFamily="18" charset="0"/>
            </a:endParaRPr>
          </a:p>
          <a:p>
            <a:pPr eaLnBrk="1" hangingPunct="1"/>
            <a:r>
              <a:rPr lang="de-CH" altLang="en-US" b="1" dirty="0" smtClean="0">
                <a:solidFill>
                  <a:srgbClr val="336699"/>
                </a:solidFill>
                <a:cs typeface="Times New Roman" pitchFamily="18" charset="0"/>
              </a:rPr>
              <a:t> </a:t>
            </a:r>
            <a:endParaRPr lang="de-CH" altLang="en-US" b="1" dirty="0">
              <a:solidFill>
                <a:srgbClr val="336699"/>
              </a:solidFill>
            </a:endParaRPr>
          </a:p>
        </p:txBody>
      </p:sp>
      <p:sp>
        <p:nvSpPr>
          <p:cNvPr id="6" name="Datumsplatzhalter 3"/>
          <p:cNvSpPr>
            <a:spLocks noGrp="1"/>
          </p:cNvSpPr>
          <p:nvPr>
            <p:ph type="dt" sz="half" idx="10"/>
          </p:nvPr>
        </p:nvSpPr>
        <p:spPr>
          <a:xfrm>
            <a:off x="179710" y="6548438"/>
            <a:ext cx="7920682" cy="264938"/>
          </a:xfrm>
        </p:spPr>
        <p:txBody>
          <a:bodyPr/>
          <a:lstStyle/>
          <a:p>
            <a:pPr marL="0" lvl="1" indent="-381000" eaLnBrk="1" hangingPunct="1">
              <a:lnSpc>
                <a:spcPct val="95000"/>
              </a:lnSpc>
              <a:spcBef>
                <a:spcPct val="20000"/>
              </a:spcBef>
              <a:spcAft>
                <a:spcPct val="10000"/>
              </a:spcAft>
              <a:buClr>
                <a:schemeClr val="hlink"/>
              </a:buClr>
              <a:buSzPct val="85000"/>
            </a:pPr>
            <a:r>
              <a:rPr lang="de-CH" sz="1200" kern="0" dirty="0">
                <a:solidFill>
                  <a:srgbClr val="333333"/>
                </a:solidFill>
                <a:ea typeface="ヒラギノ角ゴ Pro W3" pitchFamily="-84" charset="-128"/>
              </a:rPr>
              <a:t>Leitfaden NE in die Hochschullehre integrieren</a:t>
            </a:r>
          </a:p>
        </p:txBody>
      </p:sp>
      <p:sp>
        <p:nvSpPr>
          <p:cNvPr id="7" name="Inhaltsplatzhalter 2"/>
          <p:cNvSpPr txBox="1">
            <a:spLocks/>
          </p:cNvSpPr>
          <p:nvPr/>
        </p:nvSpPr>
        <p:spPr>
          <a:xfrm>
            <a:off x="251520" y="1460524"/>
            <a:ext cx="8610600" cy="4776788"/>
          </a:xfrm>
          <a:prstGeom prst="rect">
            <a:avLst/>
          </a:prstGeom>
        </p:spPr>
        <p:txBody>
          <a:bodyPr/>
          <a:lstStyle>
            <a:lvl1pPr marL="419100" indent="-419100" algn="l" rtl="0" eaLnBrk="1" fontAlgn="base" hangingPunct="1">
              <a:lnSpc>
                <a:spcPct val="95000"/>
              </a:lnSpc>
              <a:spcBef>
                <a:spcPct val="20000"/>
              </a:spcBef>
              <a:spcAft>
                <a:spcPct val="0"/>
              </a:spcAft>
              <a:buClr>
                <a:schemeClr val="hlink"/>
              </a:buClr>
              <a:buSzPct val="85000"/>
              <a:buFont typeface="Arial" pitchFamily="39" charset="0"/>
              <a:buChar char="&gt;"/>
              <a:defRPr sz="2200">
                <a:solidFill>
                  <a:srgbClr val="333333"/>
                </a:solidFill>
                <a:latin typeface="+mn-lt"/>
                <a:ea typeface="+mn-ea"/>
                <a:cs typeface="+mn-cs"/>
              </a:defRPr>
            </a:lvl1pPr>
            <a:lvl2pPr marL="838200" indent="-381000" algn="l" rtl="0" eaLnBrk="1" fontAlgn="base" hangingPunct="1">
              <a:lnSpc>
                <a:spcPct val="95000"/>
              </a:lnSpc>
              <a:spcBef>
                <a:spcPct val="20000"/>
              </a:spcBef>
              <a:spcAft>
                <a:spcPct val="0"/>
              </a:spcAft>
              <a:buFont typeface="Arial" pitchFamily="39" charset="0"/>
              <a:buChar char="—"/>
              <a:defRPr sz="2000">
                <a:solidFill>
                  <a:srgbClr val="333333"/>
                </a:solidFill>
                <a:latin typeface="+mn-lt"/>
                <a:ea typeface="ＭＳ Ｐゴシック" pitchFamily="39" charset="-128"/>
              </a:defRPr>
            </a:lvl2pPr>
            <a:lvl3pPr marL="12954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3pPr>
            <a:lvl4pPr marL="17145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4pPr>
            <a:lvl5pPr marL="21336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5pPr>
            <a:lvl6pPr marL="25908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6pPr>
            <a:lvl7pPr marL="30480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7pPr>
            <a:lvl8pPr marL="35052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8pPr>
            <a:lvl9pPr marL="39624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9pPr>
          </a:lstStyle>
          <a:p>
            <a:pPr marL="269875" indent="-269875">
              <a:lnSpc>
                <a:spcPct val="100000"/>
              </a:lnSpc>
              <a:spcBef>
                <a:spcPts val="0"/>
              </a:spcBef>
              <a:spcAft>
                <a:spcPts val="600"/>
              </a:spcAft>
              <a:buClrTx/>
              <a:buFont typeface="Wingdings" panose="05000000000000000000" pitchFamily="2" charset="2"/>
              <a:buChar char="Ø"/>
            </a:pPr>
            <a:r>
              <a:rPr lang="de-CH" sz="1550" dirty="0"/>
              <a:t>Nachhaltige Entwicklung </a:t>
            </a:r>
            <a:r>
              <a:rPr lang="de-CH" sz="1550" dirty="0" smtClean="0"/>
              <a:t>ist ein </a:t>
            </a:r>
            <a:r>
              <a:rPr lang="de-CH" sz="1550" dirty="0">
                <a:solidFill>
                  <a:srgbClr val="C00000"/>
                </a:solidFill>
              </a:rPr>
              <a:t>langfristiges, optimistisches Leitbild </a:t>
            </a:r>
            <a:r>
              <a:rPr lang="de-CH" sz="1550" dirty="0"/>
              <a:t>einer </a:t>
            </a:r>
            <a:r>
              <a:rPr lang="de-CH" sz="1550" dirty="0" smtClean="0"/>
              <a:t>gesellschaftlichen </a:t>
            </a:r>
            <a:r>
              <a:rPr lang="de-CH" sz="1550" dirty="0"/>
              <a:t>Entwicklung, das die </a:t>
            </a:r>
            <a:r>
              <a:rPr lang="de-CH" sz="1550" dirty="0">
                <a:solidFill>
                  <a:srgbClr val="C00000"/>
                </a:solidFill>
              </a:rPr>
              <a:t>Menschen mit ihren Bedürfnissen, Fähigkeiten und Handlungen </a:t>
            </a:r>
            <a:r>
              <a:rPr lang="de-CH" sz="1550" dirty="0"/>
              <a:t>in den </a:t>
            </a:r>
            <a:r>
              <a:rPr lang="de-CH" sz="1550" dirty="0">
                <a:solidFill>
                  <a:schemeClr val="tx1"/>
                </a:solidFill>
              </a:rPr>
              <a:t>Mittelpunkt </a:t>
            </a:r>
            <a:r>
              <a:rPr lang="de-CH" sz="1550" dirty="0"/>
              <a:t>stellt</a:t>
            </a:r>
            <a:r>
              <a:rPr lang="de-CH" sz="1550" dirty="0" smtClean="0"/>
              <a:t>.</a:t>
            </a:r>
          </a:p>
          <a:p>
            <a:pPr marL="269875" indent="-269875">
              <a:lnSpc>
                <a:spcPct val="100000"/>
              </a:lnSpc>
              <a:spcBef>
                <a:spcPts val="0"/>
              </a:spcBef>
              <a:spcAft>
                <a:spcPts val="600"/>
              </a:spcAft>
              <a:buClrTx/>
              <a:buFont typeface="Wingdings" panose="05000000000000000000" pitchFamily="2" charset="2"/>
              <a:buChar char="Ø"/>
            </a:pPr>
            <a:r>
              <a:rPr lang="de-CH" sz="1550" dirty="0" smtClean="0">
                <a:solidFill>
                  <a:schemeClr val="tx1"/>
                </a:solidFill>
              </a:rPr>
              <a:t>Ziel ist eine </a:t>
            </a:r>
            <a:r>
              <a:rPr lang="de-CH" sz="1550" dirty="0" smtClean="0">
                <a:solidFill>
                  <a:srgbClr val="C00000"/>
                </a:solidFill>
              </a:rPr>
              <a:t>inter- </a:t>
            </a:r>
            <a:r>
              <a:rPr lang="de-CH" sz="1550" dirty="0">
                <a:solidFill>
                  <a:srgbClr val="C00000"/>
                </a:solidFill>
              </a:rPr>
              <a:t>und </a:t>
            </a:r>
            <a:r>
              <a:rPr lang="de-CH" sz="1550" dirty="0" smtClean="0">
                <a:solidFill>
                  <a:srgbClr val="C00000"/>
                </a:solidFill>
              </a:rPr>
              <a:t>intragenerationelle soziokulturelle und wirtschaftliche Gerechtigkeit </a:t>
            </a:r>
            <a:r>
              <a:rPr lang="de-CH" sz="1550" dirty="0"/>
              <a:t>bei gleichzeitiger </a:t>
            </a:r>
            <a:r>
              <a:rPr lang="de-CH" sz="1550" dirty="0">
                <a:solidFill>
                  <a:srgbClr val="C00000"/>
                </a:solidFill>
              </a:rPr>
              <a:t>Respektierung ökologischer Grenzen der </a:t>
            </a:r>
            <a:r>
              <a:rPr lang="de-CH" sz="1550" dirty="0" smtClean="0">
                <a:solidFill>
                  <a:srgbClr val="C00000"/>
                </a:solidFill>
              </a:rPr>
              <a:t>Nutzung </a:t>
            </a:r>
            <a:r>
              <a:rPr lang="de-CH" sz="1550" dirty="0">
                <a:solidFill>
                  <a:srgbClr val="C00000"/>
                </a:solidFill>
              </a:rPr>
              <a:t>natürlicher </a:t>
            </a:r>
            <a:r>
              <a:rPr lang="de-CH" sz="1550" dirty="0" smtClean="0">
                <a:solidFill>
                  <a:srgbClr val="C00000"/>
                </a:solidFill>
              </a:rPr>
              <a:t>Ressourcen</a:t>
            </a:r>
            <a:r>
              <a:rPr lang="de-CH" sz="1550" dirty="0" smtClean="0"/>
              <a:t>.</a:t>
            </a:r>
          </a:p>
          <a:p>
            <a:pPr marL="269875" indent="-269875">
              <a:lnSpc>
                <a:spcPct val="100000"/>
              </a:lnSpc>
              <a:spcBef>
                <a:spcPts val="0"/>
              </a:spcBef>
              <a:spcAft>
                <a:spcPts val="600"/>
              </a:spcAft>
              <a:buClrTx/>
              <a:buFont typeface="Wingdings" panose="05000000000000000000" pitchFamily="2" charset="2"/>
              <a:buChar char="Ø"/>
            </a:pPr>
            <a:r>
              <a:rPr lang="de-CH" sz="1550" dirty="0" smtClean="0"/>
              <a:t>Diese Aufgabe </a:t>
            </a:r>
            <a:r>
              <a:rPr lang="de-CH" sz="1550" dirty="0"/>
              <a:t>erfordert Beiträge auf allen </a:t>
            </a:r>
            <a:r>
              <a:rPr lang="de-CH" sz="1550" dirty="0">
                <a:solidFill>
                  <a:srgbClr val="C00000"/>
                </a:solidFill>
              </a:rPr>
              <a:t>Entscheidungsebenen</a:t>
            </a:r>
            <a:r>
              <a:rPr lang="de-CH" sz="1550" dirty="0"/>
              <a:t> – von der individuellen über die lokale, regionale, nationale, internationale bis hin zur globalen </a:t>
            </a:r>
            <a:r>
              <a:rPr lang="de-CH" sz="1550" dirty="0" smtClean="0"/>
              <a:t>Ebene.</a:t>
            </a:r>
          </a:p>
          <a:p>
            <a:pPr marL="269875" indent="-269875">
              <a:lnSpc>
                <a:spcPct val="100000"/>
              </a:lnSpc>
              <a:spcBef>
                <a:spcPts val="0"/>
              </a:spcBef>
              <a:spcAft>
                <a:spcPts val="600"/>
              </a:spcAft>
              <a:buClrTx/>
              <a:buFont typeface="Wingdings" panose="05000000000000000000" pitchFamily="2" charset="2"/>
              <a:buChar char="Ø"/>
            </a:pPr>
            <a:r>
              <a:rPr lang="de-CH" sz="1550" dirty="0" smtClean="0"/>
              <a:t>Entsprechend sind </a:t>
            </a:r>
            <a:r>
              <a:rPr lang="de-CH" sz="1550" dirty="0" smtClean="0">
                <a:solidFill>
                  <a:srgbClr val="C00000"/>
                </a:solidFill>
              </a:rPr>
              <a:t>Mitsprache /</a:t>
            </a:r>
            <a:r>
              <a:rPr lang="de-CH" sz="1550" dirty="0" smtClean="0"/>
              <a:t> </a:t>
            </a:r>
            <a:r>
              <a:rPr lang="de-CH" sz="1550" dirty="0" smtClean="0">
                <a:solidFill>
                  <a:srgbClr val="C00000"/>
                </a:solidFill>
              </a:rPr>
              <a:t>Partizipation</a:t>
            </a:r>
            <a:r>
              <a:rPr lang="de-CH" sz="1550" dirty="0" smtClean="0"/>
              <a:t> </a:t>
            </a:r>
            <a:r>
              <a:rPr lang="de-CH" sz="1550" dirty="0"/>
              <a:t>ein Kernprinzip dieses Leitbilds. Alle Akteure stimmen ihre konkreten Ziele und Massnahmen in ihren beruflichen und ausserberuflichen Handlungsfeldern im Sinne der übergeordneten Vision aufeinander </a:t>
            </a:r>
            <a:r>
              <a:rPr lang="de-CH" sz="1550" dirty="0" smtClean="0"/>
              <a:t>ab.</a:t>
            </a:r>
          </a:p>
          <a:p>
            <a:pPr marL="269875" indent="-269875">
              <a:lnSpc>
                <a:spcPct val="100000"/>
              </a:lnSpc>
              <a:spcBef>
                <a:spcPts val="0"/>
              </a:spcBef>
              <a:spcAft>
                <a:spcPts val="600"/>
              </a:spcAft>
              <a:buClrTx/>
              <a:buFont typeface="Wingdings" panose="05000000000000000000" pitchFamily="2" charset="2"/>
              <a:buChar char="Ø"/>
            </a:pPr>
            <a:r>
              <a:rPr lang="de-CH" sz="1550" dirty="0" smtClean="0"/>
              <a:t>So </a:t>
            </a:r>
            <a:r>
              <a:rPr lang="de-CH" sz="1550" dirty="0"/>
              <a:t>gesehen </a:t>
            </a:r>
            <a:r>
              <a:rPr lang="de-CH" sz="1550" dirty="0" smtClean="0"/>
              <a:t>ist </a:t>
            </a:r>
            <a:r>
              <a:rPr lang="de-CH" sz="1550" dirty="0"/>
              <a:t>NE ein kontinuierlicher </a:t>
            </a:r>
            <a:r>
              <a:rPr lang="de-CH" sz="1550" dirty="0">
                <a:solidFill>
                  <a:srgbClr val="C00000"/>
                </a:solidFill>
              </a:rPr>
              <a:t>Prozess der Aushandlung </a:t>
            </a:r>
            <a:r>
              <a:rPr lang="de-CH" sz="1550" dirty="0"/>
              <a:t>sogenannter </a:t>
            </a:r>
            <a:r>
              <a:rPr lang="de-CH" sz="1550" dirty="0">
                <a:solidFill>
                  <a:srgbClr val="C00000"/>
                </a:solidFill>
              </a:rPr>
              <a:t>Trade-Offs </a:t>
            </a:r>
            <a:r>
              <a:rPr lang="de-CH" sz="1550" dirty="0" smtClean="0"/>
              <a:t>(Kompromisse), </a:t>
            </a:r>
            <a:r>
              <a:rPr lang="de-CH" sz="1550" dirty="0"/>
              <a:t>um vielfältige ökologische, </a:t>
            </a:r>
            <a:r>
              <a:rPr lang="de-CH" sz="1550" dirty="0" smtClean="0"/>
              <a:t>soziokulturelle und </a:t>
            </a:r>
            <a:r>
              <a:rPr lang="de-CH" sz="1550" dirty="0"/>
              <a:t>wirtschaftliche Interessen </a:t>
            </a:r>
            <a:r>
              <a:rPr lang="de-CH" sz="1550" dirty="0" smtClean="0"/>
              <a:t>abzuwägen, untereinander abzustimmen </a:t>
            </a:r>
            <a:r>
              <a:rPr lang="de-CH" sz="1550" dirty="0"/>
              <a:t>und Zielkonflikte </a:t>
            </a:r>
            <a:r>
              <a:rPr lang="de-DE" sz="1550" dirty="0" smtClean="0">
                <a:solidFill>
                  <a:srgbClr val="C00000"/>
                </a:solidFill>
              </a:rPr>
              <a:t>konsensorientiert </a:t>
            </a:r>
            <a:r>
              <a:rPr lang="de-DE" sz="1550" dirty="0" smtClean="0">
                <a:solidFill>
                  <a:schemeClr val="tx1"/>
                </a:solidFill>
              </a:rPr>
              <a:t>und</a:t>
            </a:r>
            <a:r>
              <a:rPr lang="de-DE" sz="1550" dirty="0" smtClean="0">
                <a:solidFill>
                  <a:srgbClr val="C00000"/>
                </a:solidFill>
              </a:rPr>
              <a:t> </a:t>
            </a:r>
            <a:r>
              <a:rPr lang="de-CH" sz="1550" dirty="0" smtClean="0">
                <a:solidFill>
                  <a:srgbClr val="C00000"/>
                </a:solidFill>
              </a:rPr>
              <a:t>friedlich</a:t>
            </a:r>
            <a:r>
              <a:rPr lang="de-CH" sz="1550" dirty="0" smtClean="0"/>
              <a:t> </a:t>
            </a:r>
            <a:r>
              <a:rPr lang="de-CH" sz="1550" dirty="0"/>
              <a:t>zu </a:t>
            </a:r>
            <a:r>
              <a:rPr lang="de-CH" sz="1550" dirty="0" smtClean="0"/>
              <a:t>regeln.</a:t>
            </a:r>
          </a:p>
          <a:p>
            <a:pPr marL="269875" indent="-269875">
              <a:lnSpc>
                <a:spcPct val="100000"/>
              </a:lnSpc>
              <a:spcBef>
                <a:spcPts val="0"/>
              </a:spcBef>
              <a:spcAft>
                <a:spcPts val="600"/>
              </a:spcAft>
              <a:buClrTx/>
              <a:buFont typeface="Wingdings" panose="05000000000000000000" pitchFamily="2" charset="2"/>
              <a:buChar char="Ø"/>
            </a:pPr>
            <a:r>
              <a:rPr lang="de-CH" sz="1550" dirty="0" smtClean="0"/>
              <a:t>Voraussetzung der Aushandlung ist, dass alle </a:t>
            </a:r>
            <a:r>
              <a:rPr lang="de-CH" sz="1550" dirty="0"/>
              <a:t>Akteure </a:t>
            </a:r>
            <a:r>
              <a:rPr lang="de-CH" sz="1550" dirty="0" smtClean="0"/>
              <a:t>das dazu nötige </a:t>
            </a:r>
            <a:r>
              <a:rPr lang="de-CH" sz="1550" dirty="0">
                <a:solidFill>
                  <a:srgbClr val="C00000"/>
                </a:solidFill>
              </a:rPr>
              <a:t>Wissen</a:t>
            </a:r>
            <a:r>
              <a:rPr lang="de-CH" sz="1550" dirty="0"/>
              <a:t> </a:t>
            </a:r>
            <a:r>
              <a:rPr lang="de-CH" sz="1550" dirty="0" smtClean="0"/>
              <a:t>besitzen </a:t>
            </a:r>
            <a:r>
              <a:rPr lang="de-CH" sz="1550" dirty="0"/>
              <a:t>und entsprechend handeln </a:t>
            </a:r>
            <a:r>
              <a:rPr lang="de-CH" sz="1550" dirty="0" smtClean="0"/>
              <a:t>können, </a:t>
            </a:r>
            <a:r>
              <a:rPr lang="de-CH" sz="1550" dirty="0"/>
              <a:t>respektive dazu befähigt werden. </a:t>
            </a:r>
            <a:r>
              <a:rPr lang="de-CH" sz="1550" dirty="0" smtClean="0"/>
              <a:t>Neben </a:t>
            </a:r>
            <a:r>
              <a:rPr lang="de-CH" sz="1550" dirty="0"/>
              <a:t>geeigneten </a:t>
            </a:r>
            <a:r>
              <a:rPr lang="de-CH" sz="1550" dirty="0">
                <a:solidFill>
                  <a:srgbClr val="C00000"/>
                </a:solidFill>
              </a:rPr>
              <a:t>institutionellen </a:t>
            </a:r>
            <a:r>
              <a:rPr lang="de-CH" sz="1550" dirty="0" smtClean="0">
                <a:solidFill>
                  <a:srgbClr val="C00000"/>
                </a:solidFill>
              </a:rPr>
              <a:t>Rahmenbedingungen </a:t>
            </a:r>
            <a:r>
              <a:rPr lang="de-CH" sz="1550" dirty="0" smtClean="0"/>
              <a:t>sind </a:t>
            </a:r>
            <a:r>
              <a:rPr lang="de-CH" sz="1550" dirty="0" smtClean="0">
                <a:solidFill>
                  <a:srgbClr val="C00000"/>
                </a:solidFill>
              </a:rPr>
              <a:t>Forschung und Bildung </a:t>
            </a:r>
            <a:r>
              <a:rPr lang="de-CH" sz="1550" dirty="0" smtClean="0"/>
              <a:t>ein wichtiger Schlüssel dazu.</a:t>
            </a:r>
            <a:endParaRPr lang="de-CH" sz="1550" dirty="0"/>
          </a:p>
          <a:p>
            <a:pPr marL="419100" lvl="1" indent="-419100">
              <a:lnSpc>
                <a:spcPct val="100000"/>
              </a:lnSpc>
              <a:spcBef>
                <a:spcPts val="0"/>
              </a:spcBef>
              <a:spcAft>
                <a:spcPts val="1000"/>
              </a:spcAft>
              <a:buSzPct val="85000"/>
              <a:buFont typeface="Wingdings" panose="05000000000000000000" pitchFamily="2" charset="2"/>
              <a:buChar char="Ø"/>
            </a:pPr>
            <a:endParaRPr lang="de-CH" sz="1550" kern="0" dirty="0">
              <a:solidFill>
                <a:schemeClr val="tx1"/>
              </a:solidFill>
              <a:ea typeface="+mn-ea"/>
            </a:endParaRPr>
          </a:p>
        </p:txBody>
      </p:sp>
    </p:spTree>
    <p:extLst>
      <p:ext uri="{BB962C8B-B14F-4D97-AF65-F5344CB8AC3E}">
        <p14:creationId xmlns:p14="http://schemas.microsoft.com/office/powerpoint/2010/main" val="9214744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Inhaltsplatzhalter 2"/>
          <p:cNvSpPr txBox="1">
            <a:spLocks/>
          </p:cNvSpPr>
          <p:nvPr/>
        </p:nvSpPr>
        <p:spPr>
          <a:xfrm>
            <a:off x="251520" y="5373216"/>
            <a:ext cx="8760462" cy="847460"/>
          </a:xfrm>
          <a:prstGeom prst="rect">
            <a:avLst/>
          </a:prstGeom>
        </p:spPr>
        <p:txBody>
          <a:bodyPr/>
          <a:lstStyle>
            <a:lvl1pPr marL="419100" indent="-419100" algn="l" rtl="0" eaLnBrk="1" fontAlgn="base" hangingPunct="1">
              <a:lnSpc>
                <a:spcPct val="95000"/>
              </a:lnSpc>
              <a:spcBef>
                <a:spcPct val="20000"/>
              </a:spcBef>
              <a:spcAft>
                <a:spcPct val="0"/>
              </a:spcAft>
              <a:buClr>
                <a:schemeClr val="hlink"/>
              </a:buClr>
              <a:buSzPct val="85000"/>
              <a:buFont typeface="Arial" pitchFamily="39" charset="0"/>
              <a:buChar char="&gt;"/>
              <a:defRPr sz="2200">
                <a:solidFill>
                  <a:srgbClr val="333333"/>
                </a:solidFill>
                <a:latin typeface="+mn-lt"/>
                <a:ea typeface="+mn-ea"/>
                <a:cs typeface="+mn-cs"/>
              </a:defRPr>
            </a:lvl1pPr>
            <a:lvl2pPr marL="838200" indent="-381000" algn="l" rtl="0" eaLnBrk="1" fontAlgn="base" hangingPunct="1">
              <a:lnSpc>
                <a:spcPct val="95000"/>
              </a:lnSpc>
              <a:spcBef>
                <a:spcPct val="20000"/>
              </a:spcBef>
              <a:spcAft>
                <a:spcPct val="0"/>
              </a:spcAft>
              <a:buFont typeface="Arial" pitchFamily="39" charset="0"/>
              <a:buChar char="—"/>
              <a:defRPr sz="2000">
                <a:solidFill>
                  <a:srgbClr val="333333"/>
                </a:solidFill>
                <a:latin typeface="+mn-lt"/>
                <a:ea typeface="ＭＳ Ｐゴシック" pitchFamily="39" charset="-128"/>
              </a:defRPr>
            </a:lvl2pPr>
            <a:lvl3pPr marL="12954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3pPr>
            <a:lvl4pPr marL="17145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4pPr>
            <a:lvl5pPr marL="21336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5pPr>
            <a:lvl6pPr marL="25908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6pPr>
            <a:lvl7pPr marL="30480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7pPr>
            <a:lvl8pPr marL="35052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8pPr>
            <a:lvl9pPr marL="39624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9pPr>
          </a:lstStyle>
          <a:p>
            <a:pPr marL="0" indent="0">
              <a:lnSpc>
                <a:spcPct val="100000"/>
              </a:lnSpc>
              <a:spcBef>
                <a:spcPts val="0"/>
              </a:spcBef>
              <a:spcAft>
                <a:spcPts val="600"/>
              </a:spcAft>
              <a:buClrTx/>
              <a:buNone/>
            </a:pPr>
            <a:r>
              <a:rPr lang="de-CH" sz="1600" dirty="0" smtClean="0"/>
              <a:t>In einem solchen Prozess </a:t>
            </a:r>
            <a:r>
              <a:rPr lang="de-CH" sz="1600" dirty="0"/>
              <a:t>gibt es folglich nicht </a:t>
            </a:r>
            <a:r>
              <a:rPr lang="de-CH" sz="1600" i="1" dirty="0"/>
              <a:t>die</a:t>
            </a:r>
            <a:r>
              <a:rPr lang="de-CH" sz="1600" dirty="0"/>
              <a:t> eine </a:t>
            </a:r>
            <a:r>
              <a:rPr lang="de-CH" sz="1600" dirty="0" smtClean="0"/>
              <a:t>«Nachhaltige Entwicklung», </a:t>
            </a:r>
            <a:r>
              <a:rPr lang="de-CH" sz="1600" dirty="0"/>
              <a:t>sondern eine Vielzahl möglicher Pfade der NE, die immer wieder auf ihre Wirkung hin überprüft, verhandelt und angepasst werden müssen</a:t>
            </a:r>
            <a:r>
              <a:rPr lang="de-CH" sz="1600" dirty="0" smtClean="0"/>
              <a:t>.</a:t>
            </a:r>
            <a:endParaRPr lang="de-CH" sz="1600" kern="0" dirty="0">
              <a:solidFill>
                <a:schemeClr val="tx1"/>
              </a:solidFill>
              <a:ea typeface="+mn-ea"/>
            </a:endParaRPr>
          </a:p>
        </p:txBody>
      </p:sp>
      <p:sp>
        <p:nvSpPr>
          <p:cNvPr id="2" name="Foliennummernplatzhalter 1"/>
          <p:cNvSpPr>
            <a:spLocks noGrp="1"/>
          </p:cNvSpPr>
          <p:nvPr>
            <p:ph type="sldNum" sz="quarter" idx="12"/>
          </p:nvPr>
        </p:nvSpPr>
        <p:spPr/>
        <p:txBody>
          <a:bodyPr/>
          <a:lstStyle/>
          <a:p>
            <a:fld id="{5DCECA37-7FCC-45D4-BAD6-B8760F7664F4}" type="slidenum">
              <a:rPr lang="de-CH" smtClean="0"/>
              <a:pPr/>
              <a:t>6</a:t>
            </a:fld>
            <a:endParaRPr lang="de-CH" sz="1400"/>
          </a:p>
        </p:txBody>
      </p:sp>
      <p:sp>
        <p:nvSpPr>
          <p:cNvPr id="6" name="Datumsplatzhalter 3"/>
          <p:cNvSpPr>
            <a:spLocks noGrp="1"/>
          </p:cNvSpPr>
          <p:nvPr>
            <p:ph type="dt" sz="half" idx="10"/>
          </p:nvPr>
        </p:nvSpPr>
        <p:spPr>
          <a:xfrm>
            <a:off x="179710" y="6548438"/>
            <a:ext cx="7920682" cy="264938"/>
          </a:xfrm>
        </p:spPr>
        <p:txBody>
          <a:bodyPr/>
          <a:lstStyle/>
          <a:p>
            <a:pPr marL="0" lvl="1" indent="-381000" eaLnBrk="1" hangingPunct="1">
              <a:lnSpc>
                <a:spcPct val="95000"/>
              </a:lnSpc>
              <a:spcBef>
                <a:spcPct val="20000"/>
              </a:spcBef>
              <a:spcAft>
                <a:spcPct val="10000"/>
              </a:spcAft>
              <a:buClr>
                <a:schemeClr val="hlink"/>
              </a:buClr>
              <a:buSzPct val="85000"/>
            </a:pPr>
            <a:r>
              <a:rPr lang="de-CH" sz="1200" kern="0" dirty="0">
                <a:solidFill>
                  <a:srgbClr val="333333"/>
                </a:solidFill>
                <a:ea typeface="ヒラギノ角ゴ Pro W3" pitchFamily="-84" charset="-128"/>
              </a:rPr>
              <a:t>Leitfaden NE in die Hochschullehre </a:t>
            </a:r>
            <a:r>
              <a:rPr lang="de-CH" sz="1200" kern="0" dirty="0" smtClean="0">
                <a:solidFill>
                  <a:srgbClr val="333333"/>
                </a:solidFill>
                <a:ea typeface="ヒラギノ角ゴ Pro W3" pitchFamily="-84" charset="-128"/>
              </a:rPr>
              <a:t>integrieren, Graphik K Herweg </a:t>
            </a:r>
            <a:endParaRPr lang="de-CH" sz="1200" kern="0" dirty="0">
              <a:solidFill>
                <a:srgbClr val="333333"/>
              </a:solidFill>
              <a:ea typeface="ヒラギノ角ゴ Pro W3" pitchFamily="-84" charset="-128"/>
            </a:endParaRPr>
          </a:p>
        </p:txBody>
      </p:sp>
      <p:sp>
        <p:nvSpPr>
          <p:cNvPr id="7" name="Inhaltsplatzhalter 2"/>
          <p:cNvSpPr txBox="1">
            <a:spLocks/>
          </p:cNvSpPr>
          <p:nvPr/>
        </p:nvSpPr>
        <p:spPr>
          <a:xfrm>
            <a:off x="251520" y="1484784"/>
            <a:ext cx="8712968" cy="4776788"/>
          </a:xfrm>
          <a:prstGeom prst="rect">
            <a:avLst/>
          </a:prstGeom>
        </p:spPr>
        <p:txBody>
          <a:bodyPr/>
          <a:lstStyle>
            <a:lvl1pPr marL="419100" indent="-419100" algn="l" rtl="0" eaLnBrk="1" fontAlgn="base" hangingPunct="1">
              <a:lnSpc>
                <a:spcPct val="95000"/>
              </a:lnSpc>
              <a:spcBef>
                <a:spcPct val="20000"/>
              </a:spcBef>
              <a:spcAft>
                <a:spcPct val="0"/>
              </a:spcAft>
              <a:buClr>
                <a:schemeClr val="hlink"/>
              </a:buClr>
              <a:buSzPct val="85000"/>
              <a:buFont typeface="Arial" pitchFamily="39" charset="0"/>
              <a:buChar char="&gt;"/>
              <a:defRPr sz="2200">
                <a:solidFill>
                  <a:srgbClr val="333333"/>
                </a:solidFill>
                <a:latin typeface="+mn-lt"/>
                <a:ea typeface="+mn-ea"/>
                <a:cs typeface="+mn-cs"/>
              </a:defRPr>
            </a:lvl1pPr>
            <a:lvl2pPr marL="838200" indent="-381000" algn="l" rtl="0" eaLnBrk="1" fontAlgn="base" hangingPunct="1">
              <a:lnSpc>
                <a:spcPct val="95000"/>
              </a:lnSpc>
              <a:spcBef>
                <a:spcPct val="20000"/>
              </a:spcBef>
              <a:spcAft>
                <a:spcPct val="0"/>
              </a:spcAft>
              <a:buFont typeface="Arial" pitchFamily="39" charset="0"/>
              <a:buChar char="—"/>
              <a:defRPr sz="2000">
                <a:solidFill>
                  <a:srgbClr val="333333"/>
                </a:solidFill>
                <a:latin typeface="+mn-lt"/>
                <a:ea typeface="ＭＳ Ｐゴシック" pitchFamily="39" charset="-128"/>
              </a:defRPr>
            </a:lvl2pPr>
            <a:lvl3pPr marL="12954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3pPr>
            <a:lvl4pPr marL="17145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4pPr>
            <a:lvl5pPr marL="21336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5pPr>
            <a:lvl6pPr marL="25908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6pPr>
            <a:lvl7pPr marL="30480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7pPr>
            <a:lvl8pPr marL="35052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8pPr>
            <a:lvl9pPr marL="39624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9pPr>
          </a:lstStyle>
          <a:p>
            <a:pPr marL="0" indent="0">
              <a:lnSpc>
                <a:spcPct val="100000"/>
              </a:lnSpc>
              <a:spcBef>
                <a:spcPts val="0"/>
              </a:spcBef>
              <a:spcAft>
                <a:spcPts val="600"/>
              </a:spcAft>
              <a:buClrTx/>
              <a:buNone/>
            </a:pPr>
            <a:r>
              <a:rPr lang="de-CH" sz="1600" dirty="0" smtClean="0"/>
              <a:t>Im </a:t>
            </a:r>
            <a:r>
              <a:rPr lang="de-CH" sz="1600" dirty="0"/>
              <a:t>Kern ist NE ein globaler, </a:t>
            </a:r>
            <a:r>
              <a:rPr lang="de-CH" sz="1600" dirty="0">
                <a:solidFill>
                  <a:srgbClr val="C00000"/>
                </a:solidFill>
              </a:rPr>
              <a:t>gesellschaftlicher, demokratischer Such-, Lern- und </a:t>
            </a:r>
            <a:r>
              <a:rPr lang="de-CH" sz="1600" dirty="0" smtClean="0">
                <a:solidFill>
                  <a:srgbClr val="C00000"/>
                </a:solidFill>
              </a:rPr>
              <a:t>Gestaltungsprozess</a:t>
            </a:r>
            <a:r>
              <a:rPr lang="de-CH" sz="1600" dirty="0" smtClean="0">
                <a:solidFill>
                  <a:schemeClr val="tx1"/>
                </a:solidFill>
              </a:rPr>
              <a:t>.</a:t>
            </a:r>
            <a:endParaRPr lang="de-CH" sz="1600" dirty="0">
              <a:solidFill>
                <a:schemeClr val="tx1"/>
              </a:solidFill>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7386" y="2204864"/>
            <a:ext cx="977022" cy="666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0425" y="4293095"/>
            <a:ext cx="1265991" cy="553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6296" y="3020879"/>
            <a:ext cx="1199622" cy="961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Inhaltsplatzhalter 2"/>
          <p:cNvSpPr txBox="1">
            <a:spLocks/>
          </p:cNvSpPr>
          <p:nvPr/>
        </p:nvSpPr>
        <p:spPr>
          <a:xfrm>
            <a:off x="539552" y="2326400"/>
            <a:ext cx="6408712" cy="2592288"/>
          </a:xfrm>
          <a:prstGeom prst="rect">
            <a:avLst/>
          </a:prstGeom>
        </p:spPr>
        <p:txBody>
          <a:bodyPr/>
          <a:lstStyle>
            <a:lvl1pPr marL="419100" indent="-419100" algn="l" rtl="0" eaLnBrk="1" fontAlgn="base" hangingPunct="1">
              <a:lnSpc>
                <a:spcPct val="95000"/>
              </a:lnSpc>
              <a:spcBef>
                <a:spcPct val="20000"/>
              </a:spcBef>
              <a:spcAft>
                <a:spcPct val="0"/>
              </a:spcAft>
              <a:buClr>
                <a:schemeClr val="hlink"/>
              </a:buClr>
              <a:buSzPct val="85000"/>
              <a:buFont typeface="Arial" pitchFamily="39" charset="0"/>
              <a:buChar char="&gt;"/>
              <a:defRPr sz="2200">
                <a:solidFill>
                  <a:srgbClr val="333333"/>
                </a:solidFill>
                <a:latin typeface="+mn-lt"/>
                <a:ea typeface="+mn-ea"/>
                <a:cs typeface="+mn-cs"/>
              </a:defRPr>
            </a:lvl1pPr>
            <a:lvl2pPr marL="838200" indent="-381000" algn="l" rtl="0" eaLnBrk="1" fontAlgn="base" hangingPunct="1">
              <a:lnSpc>
                <a:spcPct val="95000"/>
              </a:lnSpc>
              <a:spcBef>
                <a:spcPct val="20000"/>
              </a:spcBef>
              <a:spcAft>
                <a:spcPct val="0"/>
              </a:spcAft>
              <a:buFont typeface="Arial" pitchFamily="39" charset="0"/>
              <a:buChar char="—"/>
              <a:defRPr sz="2000">
                <a:solidFill>
                  <a:srgbClr val="333333"/>
                </a:solidFill>
                <a:latin typeface="+mn-lt"/>
                <a:ea typeface="ＭＳ Ｐゴシック" pitchFamily="39" charset="-128"/>
              </a:defRPr>
            </a:lvl2pPr>
            <a:lvl3pPr marL="12954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3pPr>
            <a:lvl4pPr marL="17145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4pPr>
            <a:lvl5pPr marL="21336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5pPr>
            <a:lvl6pPr marL="25908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6pPr>
            <a:lvl7pPr marL="30480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7pPr>
            <a:lvl8pPr marL="35052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8pPr>
            <a:lvl9pPr marL="39624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9pPr>
          </a:lstStyle>
          <a:p>
            <a:pPr marL="269875" lvl="1" indent="-269875">
              <a:lnSpc>
                <a:spcPct val="100000"/>
              </a:lnSpc>
              <a:spcBef>
                <a:spcPts val="0"/>
              </a:spcBef>
              <a:spcAft>
                <a:spcPts val="600"/>
              </a:spcAft>
              <a:buFont typeface="Wingdings" panose="05000000000000000000" pitchFamily="2" charset="2"/>
              <a:buChar char="Ø"/>
            </a:pPr>
            <a:r>
              <a:rPr lang="de-CH" sz="1500" dirty="0" smtClean="0">
                <a:solidFill>
                  <a:srgbClr val="C00000"/>
                </a:solidFill>
              </a:rPr>
              <a:t>Suchen</a:t>
            </a:r>
            <a:r>
              <a:rPr lang="de-CH" sz="1500" dirty="0" smtClean="0"/>
              <a:t>: Aushandlung, Konkretisierung, Weiterentwicklung von Visionen und Zielen einer NE</a:t>
            </a:r>
          </a:p>
          <a:p>
            <a:pPr marL="269875" lvl="1" indent="-269875">
              <a:lnSpc>
                <a:spcPct val="100000"/>
              </a:lnSpc>
              <a:spcBef>
                <a:spcPts val="0"/>
              </a:spcBef>
              <a:spcAft>
                <a:spcPts val="600"/>
              </a:spcAft>
              <a:buFont typeface="Wingdings" panose="05000000000000000000" pitchFamily="2" charset="2"/>
              <a:buChar char="Ø"/>
            </a:pPr>
            <a:endParaRPr lang="de-CH" sz="1500" dirty="0" smtClean="0"/>
          </a:p>
          <a:p>
            <a:pPr marL="269875" lvl="1" indent="-269875">
              <a:lnSpc>
                <a:spcPct val="100000"/>
              </a:lnSpc>
              <a:spcBef>
                <a:spcPts val="0"/>
              </a:spcBef>
              <a:spcAft>
                <a:spcPts val="600"/>
              </a:spcAft>
              <a:buFont typeface="Wingdings" panose="05000000000000000000" pitchFamily="2" charset="2"/>
              <a:buChar char="Ø"/>
            </a:pPr>
            <a:r>
              <a:rPr lang="de-CH" sz="1500" dirty="0" smtClean="0">
                <a:solidFill>
                  <a:srgbClr val="C00000"/>
                </a:solidFill>
              </a:rPr>
              <a:t>Lernen</a:t>
            </a:r>
            <a:r>
              <a:rPr lang="de-CH" sz="1500" dirty="0" smtClean="0"/>
              <a:t>: kontinuierliche </a:t>
            </a:r>
            <a:r>
              <a:rPr lang="de-CH" sz="1500" dirty="0"/>
              <a:t>Aneignung </a:t>
            </a:r>
            <a:r>
              <a:rPr lang="de-CH" sz="1500" dirty="0" smtClean="0"/>
              <a:t>und Reflexion von Wissen, Fähigkeiten, Fertigkeiten </a:t>
            </a:r>
            <a:r>
              <a:rPr lang="de-CH" sz="1500" dirty="0"/>
              <a:t>und Kompetenzen sowie das Sammeln und Bewerten von </a:t>
            </a:r>
            <a:r>
              <a:rPr lang="de-CH" sz="1500" dirty="0" smtClean="0"/>
              <a:t>Erfahrungen</a:t>
            </a:r>
          </a:p>
          <a:p>
            <a:pPr marL="269875" lvl="1" indent="-269875">
              <a:lnSpc>
                <a:spcPct val="100000"/>
              </a:lnSpc>
              <a:spcBef>
                <a:spcPts val="0"/>
              </a:spcBef>
              <a:spcAft>
                <a:spcPts val="600"/>
              </a:spcAft>
              <a:buFont typeface="Wingdings" panose="05000000000000000000" pitchFamily="2" charset="2"/>
              <a:buChar char="Ø"/>
            </a:pPr>
            <a:endParaRPr lang="de-CH" sz="1500" dirty="0" smtClean="0"/>
          </a:p>
          <a:p>
            <a:pPr marL="269875" lvl="1" indent="-269875">
              <a:lnSpc>
                <a:spcPct val="100000"/>
              </a:lnSpc>
              <a:spcBef>
                <a:spcPts val="0"/>
              </a:spcBef>
              <a:spcAft>
                <a:spcPts val="600"/>
              </a:spcAft>
              <a:buFont typeface="Wingdings" panose="05000000000000000000" pitchFamily="2" charset="2"/>
              <a:buChar char="Ø"/>
            </a:pPr>
            <a:r>
              <a:rPr lang="de-CH" sz="1500" dirty="0" smtClean="0">
                <a:solidFill>
                  <a:srgbClr val="C00000"/>
                </a:solidFill>
              </a:rPr>
              <a:t>Gestalten</a:t>
            </a:r>
            <a:r>
              <a:rPr lang="de-CH" sz="1500" dirty="0" smtClean="0"/>
              <a:t>: Transformation</a:t>
            </a:r>
            <a:r>
              <a:rPr lang="de-CH" sz="1500" dirty="0"/>
              <a:t>, d.h. die </a:t>
            </a:r>
            <a:r>
              <a:rPr lang="de-CH" sz="1500" dirty="0" smtClean="0"/>
              <a:t>Erarbeitung von Konzepten und Strategien sowie die Umsetzung </a:t>
            </a:r>
            <a:r>
              <a:rPr lang="de-CH" sz="1500" dirty="0"/>
              <a:t>von Massnahmen zur Förderung der NE in allen </a:t>
            </a:r>
            <a:r>
              <a:rPr lang="de-CH" sz="1500" dirty="0" smtClean="0"/>
              <a:t>Handlungsfeldern</a:t>
            </a:r>
          </a:p>
          <a:p>
            <a:pPr marL="269875" indent="-269875">
              <a:lnSpc>
                <a:spcPct val="100000"/>
              </a:lnSpc>
              <a:spcBef>
                <a:spcPts val="0"/>
              </a:spcBef>
              <a:spcAft>
                <a:spcPts val="600"/>
              </a:spcAft>
              <a:buClrTx/>
              <a:buFont typeface="Wingdings" panose="05000000000000000000" pitchFamily="2" charset="2"/>
              <a:buChar char="Ø"/>
            </a:pPr>
            <a:endParaRPr lang="de-CH" sz="1600" dirty="0" smtClean="0"/>
          </a:p>
        </p:txBody>
      </p:sp>
      <p:sp>
        <p:nvSpPr>
          <p:cNvPr id="11"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Nachhaltige Entwicklung</a:t>
            </a:r>
          </a:p>
          <a:p>
            <a:pPr eaLnBrk="1" hangingPunct="1"/>
            <a:r>
              <a:rPr lang="de-CH" altLang="en-US" sz="1800" dirty="0" smtClean="0">
                <a:solidFill>
                  <a:srgbClr val="336699"/>
                </a:solidFill>
                <a:cs typeface="Times New Roman" pitchFamily="18" charset="0"/>
              </a:rPr>
              <a:t>Heutiges erweitertes Verständnis in Anlehnung an das UN Verständnis</a:t>
            </a:r>
          </a:p>
          <a:p>
            <a:pPr eaLnBrk="1" hangingPunct="1"/>
            <a:endParaRPr lang="de-DE" altLang="en-US" sz="1800" dirty="0">
              <a:solidFill>
                <a:srgbClr val="336699"/>
              </a:solidFill>
              <a:cs typeface="Times New Roman" pitchFamily="18" charset="0"/>
            </a:endParaRPr>
          </a:p>
          <a:p>
            <a:pPr eaLnBrk="1" hangingPunct="1"/>
            <a:r>
              <a:rPr lang="de-CH" altLang="en-US" b="1" dirty="0" smtClean="0">
                <a:solidFill>
                  <a:srgbClr val="336699"/>
                </a:solidFill>
                <a:cs typeface="Times New Roman" pitchFamily="18" charset="0"/>
              </a:rPr>
              <a:t> </a:t>
            </a:r>
            <a:endParaRPr lang="de-CH" altLang="en-US" b="1" dirty="0">
              <a:solidFill>
                <a:srgbClr val="336699"/>
              </a:solidFill>
            </a:endParaRPr>
          </a:p>
        </p:txBody>
      </p:sp>
    </p:spTree>
    <p:extLst>
      <p:ext uri="{BB962C8B-B14F-4D97-AF65-F5344CB8AC3E}">
        <p14:creationId xmlns:p14="http://schemas.microsoft.com/office/powerpoint/2010/main" val="20485375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Nachhaltige Entwicklung</a:t>
            </a:r>
          </a:p>
          <a:p>
            <a:pPr eaLnBrk="1" hangingPunct="1"/>
            <a:r>
              <a:rPr lang="de-CH" altLang="en-US" sz="1800" dirty="0" smtClean="0">
                <a:solidFill>
                  <a:srgbClr val="336699"/>
                </a:solidFill>
                <a:cs typeface="Times New Roman" pitchFamily="18" charset="0"/>
              </a:rPr>
              <a:t>Unterschiedliche Gewichtung der Dimensionen</a:t>
            </a:r>
          </a:p>
          <a:p>
            <a:pPr eaLnBrk="1" hangingPunct="1"/>
            <a:endParaRPr lang="de-DE" altLang="en-US" sz="1800" dirty="0">
              <a:solidFill>
                <a:srgbClr val="336699"/>
              </a:solidFill>
              <a:cs typeface="Times New Roman" pitchFamily="18" charset="0"/>
            </a:endParaRPr>
          </a:p>
          <a:p>
            <a:pPr eaLnBrk="1" hangingPunct="1"/>
            <a:r>
              <a:rPr lang="de-CH" altLang="en-US" b="1" dirty="0" smtClean="0">
                <a:solidFill>
                  <a:srgbClr val="336699"/>
                </a:solidFill>
                <a:cs typeface="Times New Roman" pitchFamily="18" charset="0"/>
              </a:rPr>
              <a:t> </a:t>
            </a:r>
            <a:endParaRPr lang="de-CH" altLang="en-US" b="1" dirty="0">
              <a:solidFill>
                <a:srgbClr val="336699"/>
              </a:solidFill>
            </a:endParaRPr>
          </a:p>
        </p:txBody>
      </p:sp>
      <p:sp>
        <p:nvSpPr>
          <p:cNvPr id="2" name="Foliennummernplatzhalter 1"/>
          <p:cNvSpPr>
            <a:spLocks noGrp="1"/>
          </p:cNvSpPr>
          <p:nvPr>
            <p:ph type="sldNum" sz="quarter" idx="12"/>
          </p:nvPr>
        </p:nvSpPr>
        <p:spPr/>
        <p:txBody>
          <a:bodyPr/>
          <a:lstStyle/>
          <a:p>
            <a:fld id="{5DCECA37-7FCC-45D4-BAD6-B8760F7664F4}" type="slidenum">
              <a:rPr lang="de-CH" smtClean="0"/>
              <a:pPr/>
              <a:t>7</a:t>
            </a:fld>
            <a:endParaRPr lang="de-CH" sz="1400"/>
          </a:p>
        </p:txBody>
      </p:sp>
      <p:sp>
        <p:nvSpPr>
          <p:cNvPr id="4" name="Textfeld 5"/>
          <p:cNvSpPr txBox="1">
            <a:spLocks noChangeArrowheads="1"/>
          </p:cNvSpPr>
          <p:nvPr/>
        </p:nvSpPr>
        <p:spPr bwMode="auto">
          <a:xfrm>
            <a:off x="3974754" y="6497951"/>
            <a:ext cx="4971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de-CH" altLang="de-DE" sz="1200" dirty="0" smtClean="0"/>
              <a:t>Fachkonferenz Umweltbildung </a:t>
            </a:r>
            <a:r>
              <a:rPr lang="de-CH" altLang="de-DE" sz="1200" dirty="0"/>
              <a:t>2010, </a:t>
            </a:r>
            <a:r>
              <a:rPr lang="de-CH" altLang="de-DE" sz="1200" dirty="0" smtClean="0"/>
              <a:t>Positionspapier (angepasst)</a:t>
            </a:r>
            <a:endParaRPr lang="en-US" altLang="de-DE" sz="1200" dirty="0"/>
          </a:p>
        </p:txBody>
      </p:sp>
      <p:pic>
        <p:nvPicPr>
          <p:cNvPr id="28" name="Grafik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6663" y="2935017"/>
            <a:ext cx="4263809" cy="3518319"/>
          </a:xfrm>
          <a:prstGeom prst="rect">
            <a:avLst/>
          </a:prstGeom>
        </p:spPr>
      </p:pic>
      <p:pic>
        <p:nvPicPr>
          <p:cNvPr id="29" name="Grafik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867" y="1628800"/>
            <a:ext cx="3845474" cy="3168352"/>
          </a:xfrm>
          <a:prstGeom prst="rect">
            <a:avLst/>
          </a:prstGeom>
        </p:spPr>
      </p:pic>
      <p:sp>
        <p:nvSpPr>
          <p:cNvPr id="26" name="Rectangle 3"/>
          <p:cNvSpPr>
            <a:spLocks noChangeArrowheads="1"/>
          </p:cNvSpPr>
          <p:nvPr/>
        </p:nvSpPr>
        <p:spPr bwMode="auto">
          <a:xfrm>
            <a:off x="43321" y="4797152"/>
            <a:ext cx="40246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de-CH" altLang="en-US" sz="1200" dirty="0" err="1">
                <a:latin typeface="Arial" pitchFamily="34" charset="0"/>
                <a:cs typeface="Arial" pitchFamily="34" charset="0"/>
              </a:rPr>
              <a:t>Indikatorensystem</a:t>
            </a:r>
            <a:r>
              <a:rPr lang="de-CH" altLang="en-US" sz="1200" dirty="0">
                <a:latin typeface="Arial" pitchFamily="34" charset="0"/>
                <a:cs typeface="Arial" pitchFamily="34" charset="0"/>
              </a:rPr>
              <a:t> </a:t>
            </a:r>
            <a:r>
              <a:rPr lang="de-CH" altLang="en-US" sz="1200" dirty="0" smtClean="0">
                <a:latin typeface="Arial" pitchFamily="34" charset="0"/>
                <a:cs typeface="Arial" pitchFamily="34" charset="0"/>
              </a:rPr>
              <a:t>MONET</a:t>
            </a:r>
          </a:p>
          <a:p>
            <a:pPr eaLnBrk="1" hangingPunct="1"/>
            <a:r>
              <a:rPr lang="de-CH" altLang="en-US" sz="1200" dirty="0" smtClean="0">
                <a:latin typeface="Arial" pitchFamily="34" charset="0"/>
                <a:cs typeface="Arial" pitchFamily="34" charset="0"/>
              </a:rPr>
              <a:t>(IDANE 2012: BFS, BAFU</a:t>
            </a:r>
            <a:r>
              <a:rPr lang="de-CH" altLang="en-US" sz="1200" dirty="0">
                <a:latin typeface="Arial" pitchFamily="34" charset="0"/>
                <a:cs typeface="Arial" pitchFamily="34" charset="0"/>
              </a:rPr>
              <a:t>, ARE, DEZA) </a:t>
            </a:r>
          </a:p>
        </p:txBody>
      </p:sp>
      <p:sp>
        <p:nvSpPr>
          <p:cNvPr id="27" name="Rectangle 26"/>
          <p:cNvSpPr/>
          <p:nvPr/>
        </p:nvSpPr>
        <p:spPr>
          <a:xfrm>
            <a:off x="4464496" y="1479083"/>
            <a:ext cx="4572000" cy="1077218"/>
          </a:xfrm>
          <a:prstGeom prst="rect">
            <a:avLst/>
          </a:prstGeom>
        </p:spPr>
        <p:txBody>
          <a:bodyPr>
            <a:spAutoFit/>
          </a:bodyPr>
          <a:lstStyle/>
          <a:p>
            <a:r>
              <a:rPr lang="de-CH" sz="1600" dirty="0"/>
              <a:t>Das Bemühen um eine transparente Aushandlung von Trade-Offs bedeutet, dass die Gewichtung der Nachhaltigkeitsdimensionen nicht immer gleich sein muss.</a:t>
            </a:r>
          </a:p>
        </p:txBody>
      </p:sp>
    </p:spTree>
    <p:extLst>
      <p:ext uri="{BB962C8B-B14F-4D97-AF65-F5344CB8AC3E}">
        <p14:creationId xmlns:p14="http://schemas.microsoft.com/office/powerpoint/2010/main" val="7310241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79512"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Die UN Nachhaltigkeitsziele</a:t>
            </a:r>
          </a:p>
          <a:p>
            <a:pPr eaLnBrk="1" hangingPunct="1"/>
            <a:endParaRPr lang="de-DE" altLang="en-US" sz="1800" dirty="0">
              <a:solidFill>
                <a:srgbClr val="336699"/>
              </a:solidFill>
              <a:cs typeface="Times New Roman" pitchFamily="18" charset="0"/>
            </a:endParaRPr>
          </a:p>
          <a:p>
            <a:pPr eaLnBrk="1" hangingPunct="1"/>
            <a:r>
              <a:rPr lang="de-CH" altLang="en-US" b="1" dirty="0" smtClean="0">
                <a:solidFill>
                  <a:srgbClr val="336699"/>
                </a:solidFill>
                <a:cs typeface="Times New Roman" pitchFamily="18" charset="0"/>
              </a:rPr>
              <a:t> </a:t>
            </a:r>
            <a:endParaRPr lang="de-CH" altLang="en-US" b="1" dirty="0">
              <a:solidFill>
                <a:srgbClr val="336699"/>
              </a:solidFill>
            </a:endParaRPr>
          </a:p>
        </p:txBody>
      </p:sp>
      <p:sp>
        <p:nvSpPr>
          <p:cNvPr id="2" name="Foliennummernplatzhalter 1"/>
          <p:cNvSpPr>
            <a:spLocks noGrp="1"/>
          </p:cNvSpPr>
          <p:nvPr>
            <p:ph type="sldNum" sz="quarter" idx="12"/>
          </p:nvPr>
        </p:nvSpPr>
        <p:spPr/>
        <p:txBody>
          <a:bodyPr/>
          <a:lstStyle/>
          <a:p>
            <a:fld id="{5DCECA37-7FCC-45D4-BAD6-B8760F7664F4}" type="slidenum">
              <a:rPr lang="de-CH" smtClean="0"/>
              <a:pPr/>
              <a:t>8</a:t>
            </a:fld>
            <a:endParaRPr lang="de-CH" sz="1400"/>
          </a:p>
        </p:txBody>
      </p:sp>
      <p:pic>
        <p:nvPicPr>
          <p:cNvPr id="3" name="Picture 2" descr="http://dochas.ie/sites/default/files/Sustainable%20Development%20Goal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592409"/>
            <a:ext cx="6336703" cy="31342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p:cNvSpPr txBox="1"/>
          <p:nvPr/>
        </p:nvSpPr>
        <p:spPr>
          <a:xfrm>
            <a:off x="140392" y="1052736"/>
            <a:ext cx="8680079" cy="369332"/>
          </a:xfrm>
          <a:prstGeom prst="rect">
            <a:avLst/>
          </a:prstGeom>
          <a:noFill/>
        </p:spPr>
        <p:txBody>
          <a:bodyPr wrap="square" rtlCol="0">
            <a:spAutoFit/>
          </a:bodyPr>
          <a:lstStyle/>
          <a:p>
            <a:r>
              <a:rPr lang="de-CH" sz="1800" dirty="0" smtClean="0">
                <a:solidFill>
                  <a:srgbClr val="336699"/>
                </a:solidFill>
              </a:rPr>
              <a:t>17 Zielbereiche und 169 konkrete Ziele</a:t>
            </a:r>
            <a:endParaRPr lang="de-CH" sz="1800" dirty="0">
              <a:solidFill>
                <a:srgbClr val="336699"/>
              </a:solidFill>
            </a:endParaRPr>
          </a:p>
        </p:txBody>
      </p:sp>
      <p:pic>
        <p:nvPicPr>
          <p:cNvPr id="6" name="Grafik 5"/>
          <p:cNvPicPr>
            <a:picLocks noChangeAspect="1"/>
          </p:cNvPicPr>
          <p:nvPr/>
        </p:nvPicPr>
        <p:blipFill>
          <a:blip r:embed="rId4">
            <a:extLst>
              <a:ext uri="{BEBA8EAE-BF5A-486C-A8C5-ECC9F3942E4B}">
                <a14:imgProps xmlns:a14="http://schemas.microsoft.com/office/drawing/2010/main">
                  <a14:imgLayer r:embed="rId5">
                    <a14:imgEffect>
                      <a14:backgroundRemoval t="4000" b="95667" l="2833" r="94667">
                        <a14:foregroundMark x1="52167" y1="11167" x2="52167" y2="11167"/>
                        <a14:foregroundMark x1="54667" y1="11167" x2="54667" y2="11167"/>
                        <a14:foregroundMark x1="57333" y1="11167" x2="57333" y2="11167"/>
                        <a14:foregroundMark x1="61333" y1="11500" x2="61333" y2="11500"/>
                        <a14:foregroundMark x1="79333" y1="36500" x2="79333" y2="36500"/>
                        <a14:foregroundMark x1="82667" y1="35833" x2="82667" y2="35833"/>
                        <a14:foregroundMark x1="34667" y1="29333" x2="34667" y2="29333"/>
                        <a14:foregroundMark x1="48000" y1="38167" x2="48000" y2="38167"/>
                        <a14:foregroundMark x1="55667" y1="36167" x2="55667" y2="36167"/>
                        <a14:foregroundMark x1="49167" y1="33833" x2="49167" y2="33833"/>
                        <a14:foregroundMark x1="25500" y1="66167" x2="25500" y2="66167"/>
                        <a14:foregroundMark x1="27833" y1="64500" x2="27833" y2="64500"/>
                        <a14:foregroundMark x1="16333" y1="73333" x2="16333" y2="73333"/>
                        <a14:foregroundMark x1="73000" y1="74500" x2="73000" y2="74500"/>
                        <a14:foregroundMark x1="60333" y1="60167" x2="60333" y2="60167"/>
                        <a14:foregroundMark x1="52500" y1="60500" x2="52500" y2="60500"/>
                        <a14:foregroundMark x1="43500" y1="63167" x2="43500" y2="63167"/>
                        <a14:foregroundMark x1="37167" y1="63167" x2="37167" y2="63167"/>
                        <a14:foregroundMark x1="36167" y1="59167" x2="36167" y2="59167"/>
                        <a14:foregroundMark x1="34667" y1="56167" x2="34667" y2="56167"/>
                        <a14:foregroundMark x1="30833" y1="47667" x2="30833" y2="47667"/>
                        <a14:foregroundMark x1="30667" y1="44500" x2="30667" y2="44500"/>
                      </a14:backgroundRemoval>
                    </a14:imgEffect>
                  </a14:imgLayer>
                </a14:imgProps>
              </a:ext>
              <a:ext uri="{28A0092B-C50C-407E-A947-70E740481C1C}">
                <a14:useLocalDpi xmlns:a14="http://schemas.microsoft.com/office/drawing/2010/main" val="0"/>
              </a:ext>
            </a:extLst>
          </a:blip>
          <a:stretch>
            <a:fillRect/>
          </a:stretch>
        </p:blipFill>
        <p:spPr>
          <a:xfrm>
            <a:off x="6084168" y="3429000"/>
            <a:ext cx="3145532" cy="3145532"/>
          </a:xfrm>
          <a:prstGeom prst="rect">
            <a:avLst/>
          </a:prstGeom>
        </p:spPr>
      </p:pic>
      <p:sp>
        <p:nvSpPr>
          <p:cNvPr id="7" name="Rectangle 6"/>
          <p:cNvSpPr/>
          <p:nvPr/>
        </p:nvSpPr>
        <p:spPr>
          <a:xfrm>
            <a:off x="267626" y="4811668"/>
            <a:ext cx="5240478" cy="1569660"/>
          </a:xfrm>
          <a:prstGeom prst="rect">
            <a:avLst/>
          </a:prstGeom>
        </p:spPr>
        <p:txBody>
          <a:bodyPr wrap="square">
            <a:spAutoFit/>
          </a:bodyPr>
          <a:lstStyle/>
          <a:p>
            <a:r>
              <a:rPr lang="de-CH" sz="1600" dirty="0" smtClean="0"/>
              <a:t>Die UN </a:t>
            </a:r>
            <a:r>
              <a:rPr lang="de-CH" sz="1600" dirty="0"/>
              <a:t>Nachhaltigkeitsziele (</a:t>
            </a:r>
            <a:r>
              <a:rPr lang="de-CH" sz="1600" i="1" dirty="0" err="1"/>
              <a:t>Sustainable</a:t>
            </a:r>
            <a:r>
              <a:rPr lang="de-CH" sz="1600" i="1" dirty="0"/>
              <a:t> Development Goals</a:t>
            </a:r>
            <a:r>
              <a:rPr lang="de-CH" sz="1600" dirty="0"/>
              <a:t> oder </a:t>
            </a:r>
            <a:r>
              <a:rPr lang="de-CH" sz="1600" i="1" dirty="0" smtClean="0"/>
              <a:t>SDGs</a:t>
            </a:r>
            <a:r>
              <a:rPr lang="de-CH" sz="1600" dirty="0" smtClean="0"/>
              <a:t>) wurden am </a:t>
            </a:r>
            <a:r>
              <a:rPr lang="de-CH" sz="1600" dirty="0"/>
              <a:t>25.9.2015 als „Agenda 2030“ von 193 Mitgliedstaaten der UN </a:t>
            </a:r>
            <a:r>
              <a:rPr lang="de-CH" sz="1600" dirty="0" smtClean="0"/>
              <a:t>verabschiedet. Sie sind damit international breit abgestützt und </a:t>
            </a:r>
            <a:r>
              <a:rPr lang="de-CH" sz="1600" dirty="0"/>
              <a:t>bilden die globale politische Grundlage für NE-Bemühungen in den kommenden Jahren. </a:t>
            </a:r>
          </a:p>
        </p:txBody>
      </p:sp>
    </p:spTree>
    <p:extLst>
      <p:ext uri="{BB962C8B-B14F-4D97-AF65-F5344CB8AC3E}">
        <p14:creationId xmlns:p14="http://schemas.microsoft.com/office/powerpoint/2010/main" val="20490280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9</a:t>
            </a:fld>
            <a:endParaRPr lang="de-CH" sz="1400"/>
          </a:p>
        </p:txBody>
      </p:sp>
      <p:sp>
        <p:nvSpPr>
          <p:cNvPr id="5" name="TextBox 3"/>
          <p:cNvSpPr txBox="1"/>
          <p:nvPr/>
        </p:nvSpPr>
        <p:spPr>
          <a:xfrm>
            <a:off x="140392" y="1052736"/>
            <a:ext cx="8680079" cy="369332"/>
          </a:xfrm>
          <a:prstGeom prst="rect">
            <a:avLst/>
          </a:prstGeom>
          <a:noFill/>
        </p:spPr>
        <p:txBody>
          <a:bodyPr wrap="square" rtlCol="0">
            <a:spAutoFit/>
          </a:bodyPr>
          <a:lstStyle/>
          <a:p>
            <a:r>
              <a:rPr lang="de-CH" sz="1800" dirty="0" smtClean="0">
                <a:solidFill>
                  <a:srgbClr val="336699"/>
                </a:solidFill>
              </a:rPr>
              <a:t>17 Zielbereiche und 169 konkrete Ziele</a:t>
            </a:r>
            <a:endParaRPr lang="de-CH" sz="1800" dirty="0">
              <a:solidFill>
                <a:srgbClr val="336699"/>
              </a:solidFill>
            </a:endParaRPr>
          </a:p>
        </p:txBody>
      </p:sp>
      <p:sp>
        <p:nvSpPr>
          <p:cNvPr id="6" name="Rechteck 5"/>
          <p:cNvSpPr/>
          <p:nvPr/>
        </p:nvSpPr>
        <p:spPr>
          <a:xfrm>
            <a:off x="251519" y="1479986"/>
            <a:ext cx="8568951" cy="4901342"/>
          </a:xfrm>
          <a:prstGeom prst="rect">
            <a:avLst/>
          </a:prstGeom>
        </p:spPr>
        <p:txBody>
          <a:bodyPr wrap="square">
            <a:spAutoFit/>
          </a:bodyPr>
          <a:lstStyle/>
          <a:p>
            <a:pPr marL="342900" lvl="0" indent="-342900">
              <a:buFont typeface="+mj-lt"/>
              <a:buAutoNum type="arabicPeriod"/>
            </a:pPr>
            <a:r>
              <a:rPr lang="de-CH" sz="1250" dirty="0"/>
              <a:t>Armut in all ihren Formen und überall beenden</a:t>
            </a:r>
          </a:p>
          <a:p>
            <a:pPr marL="342900" lvl="0" indent="-342900">
              <a:buFont typeface="+mj-lt"/>
              <a:buAutoNum type="arabicPeriod"/>
            </a:pPr>
            <a:r>
              <a:rPr lang="de-CH" sz="1250" dirty="0"/>
              <a:t>Den Hunger beenden, Ernährungssicherheit und eine bessere Ernährung erreichen und eine nachhaltige Landwirtschaft fördern</a:t>
            </a:r>
          </a:p>
          <a:p>
            <a:pPr marL="342900" lvl="0" indent="-342900">
              <a:buFont typeface="+mj-lt"/>
              <a:buAutoNum type="arabicPeriod"/>
            </a:pPr>
            <a:r>
              <a:rPr lang="de-CH" sz="1250" dirty="0"/>
              <a:t>Ein gesundes Leben für alle Menschen jeden Alters gewährleisten und ihr Wohlergehen fördern</a:t>
            </a:r>
          </a:p>
          <a:p>
            <a:pPr marL="342900" lvl="0" indent="-342900">
              <a:buFont typeface="+mj-lt"/>
              <a:buAutoNum type="arabicPeriod"/>
            </a:pPr>
            <a:r>
              <a:rPr lang="de-CH" sz="1250" dirty="0"/>
              <a:t>Inklusive, gleichberechtigte und hochwertige Bildung gewährleisten und Möglichkeiten lebenslangen Lernens für alle fördern</a:t>
            </a:r>
          </a:p>
          <a:p>
            <a:pPr marL="342900" lvl="0" indent="-342900">
              <a:buFont typeface="+mj-lt"/>
              <a:buAutoNum type="arabicPeriod"/>
            </a:pPr>
            <a:r>
              <a:rPr lang="de-CH" sz="1250" dirty="0"/>
              <a:t>Geschlechtergleichstellung erreichen und alle Frauen und Mädchen zur Selbstbestimmung befähigen</a:t>
            </a:r>
          </a:p>
          <a:p>
            <a:pPr marL="342900" lvl="0" indent="-342900">
              <a:buFont typeface="+mj-lt"/>
              <a:buAutoNum type="arabicPeriod"/>
            </a:pPr>
            <a:r>
              <a:rPr lang="de-CH" sz="1250" dirty="0"/>
              <a:t>Verfügbarkeit und nachhaltige Bewirtschaftung von Wasser und Sanitärversorgung für alle gewährleisten</a:t>
            </a:r>
          </a:p>
          <a:p>
            <a:pPr marL="342900" lvl="0" indent="-342900">
              <a:buFont typeface="+mj-lt"/>
              <a:buAutoNum type="arabicPeriod"/>
            </a:pPr>
            <a:r>
              <a:rPr lang="de-CH" sz="1250" dirty="0"/>
              <a:t>Zugang zu bezahlbarer, verlässlicher, nachhaltiger und moderner Energie für alle sichern</a:t>
            </a:r>
          </a:p>
          <a:p>
            <a:pPr marL="342900" lvl="0" indent="-342900">
              <a:buFont typeface="+mj-lt"/>
              <a:buAutoNum type="arabicPeriod"/>
            </a:pPr>
            <a:r>
              <a:rPr lang="de-CH" sz="1250" dirty="0"/>
              <a:t>Dauerhaftes, breitenwirksames und nachhaltiges Wirtschaftswachstum, produktive Vollbeschäftigung und menschenwürdige Arbeit für alle fördern</a:t>
            </a:r>
          </a:p>
          <a:p>
            <a:pPr marL="342900" lvl="0" indent="-342900">
              <a:buFont typeface="+mj-lt"/>
              <a:buAutoNum type="arabicPeriod"/>
            </a:pPr>
            <a:r>
              <a:rPr lang="de-CH" sz="1250" dirty="0"/>
              <a:t>Eine widerstandsfähige Infrastruktur aufbauen, inklusive und nachhaltige Industrialisierung fördern und Innovationen unterstützen</a:t>
            </a:r>
          </a:p>
          <a:p>
            <a:pPr marL="342900" lvl="0" indent="-342900">
              <a:buFont typeface="+mj-lt"/>
              <a:buAutoNum type="arabicPeriod"/>
            </a:pPr>
            <a:r>
              <a:rPr lang="de-CH" sz="1250" dirty="0"/>
              <a:t>Ungleichheit in und zwischen Staaten verringern</a:t>
            </a:r>
          </a:p>
          <a:p>
            <a:pPr marL="342900" lvl="0" indent="-342900">
              <a:buFont typeface="+mj-lt"/>
              <a:buAutoNum type="arabicPeriod"/>
            </a:pPr>
            <a:r>
              <a:rPr lang="de-CH" sz="1250" dirty="0"/>
              <a:t>Städte und Siedlungen inklusiv, sicher, widerstandsfähig und nachhaltig gestalten</a:t>
            </a:r>
          </a:p>
          <a:p>
            <a:pPr marL="342900" lvl="0" indent="-342900">
              <a:buFont typeface="+mj-lt"/>
              <a:buAutoNum type="arabicPeriod"/>
            </a:pPr>
            <a:r>
              <a:rPr lang="de-CH" sz="1250" dirty="0"/>
              <a:t>Nachhaltige Konsum- und Produktionsmuster sicherstellen</a:t>
            </a:r>
          </a:p>
          <a:p>
            <a:pPr marL="342900" lvl="0" indent="-342900">
              <a:buFont typeface="+mj-lt"/>
              <a:buAutoNum type="arabicPeriod"/>
            </a:pPr>
            <a:r>
              <a:rPr lang="de-CH" sz="1250" dirty="0"/>
              <a:t>Umgehend Massnahmen zur Bekämpfung des Klimawandels und seiner Auswirkungen ergreifen</a:t>
            </a:r>
          </a:p>
          <a:p>
            <a:pPr marL="342900" lvl="0" indent="-342900">
              <a:buFont typeface="+mj-lt"/>
              <a:buAutoNum type="arabicPeriod"/>
            </a:pPr>
            <a:r>
              <a:rPr lang="de-CH" sz="1250" dirty="0"/>
              <a:t>Ozeane, Meere und Meeresressourcen im Sinne einer nachhaltigen Entwicklung erhalten und nachhaltig nutzen</a:t>
            </a:r>
          </a:p>
          <a:p>
            <a:pPr marL="342900" lvl="0" indent="-342900">
              <a:buFont typeface="+mj-lt"/>
              <a:buAutoNum type="arabicPeriod"/>
            </a:pPr>
            <a:r>
              <a:rPr lang="de-CH" sz="1250" dirty="0"/>
              <a:t>Landökosysteme schützen, wiederherstellen und ihre nachhaltige Nutzung fördern, Wälder nachhaltig bewirtschaften, Wüstenbildung bekämpfen, Bodenverschlechterung beenden und umkehren und dem Verlust der biologischen Vielfalt ein Ende setzen</a:t>
            </a:r>
          </a:p>
          <a:p>
            <a:pPr marL="342900" lvl="0" indent="-342900">
              <a:buFont typeface="+mj-lt"/>
              <a:buAutoNum type="arabicPeriod"/>
            </a:pPr>
            <a:r>
              <a:rPr lang="de-CH" sz="1250" dirty="0"/>
              <a:t>Friedliche und inklusive Gesellschaften für eine nachhaltige Entwicklung fördern, allen Menschen Zugang zur Justiz ermöglichen und leistungsfähige, rechenschaftspflichtige und inklusive Institutionen auf allen Ebenen aufbauen</a:t>
            </a:r>
          </a:p>
          <a:p>
            <a:pPr marL="342900" lvl="0" indent="-342900">
              <a:buFont typeface="+mj-lt"/>
              <a:buAutoNum type="arabicPeriod"/>
            </a:pPr>
            <a:r>
              <a:rPr lang="de-CH" sz="1250" dirty="0"/>
              <a:t>Umsetzungsmittel stärken und die Globale Partnerschaft für nachhaltige Entwicklung mit neuem Leben erfüllen</a:t>
            </a:r>
          </a:p>
        </p:txBody>
      </p:sp>
      <p:sp>
        <p:nvSpPr>
          <p:cNvPr id="7" name="Rectangle 6"/>
          <p:cNvSpPr>
            <a:spLocks noChangeArrowheads="1"/>
          </p:cNvSpPr>
          <p:nvPr/>
        </p:nvSpPr>
        <p:spPr bwMode="auto">
          <a:xfrm>
            <a:off x="179512"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Die UN Nachhaltigkeitsziele</a:t>
            </a:r>
          </a:p>
          <a:p>
            <a:pPr eaLnBrk="1" hangingPunct="1"/>
            <a:r>
              <a:rPr lang="de-CH" altLang="en-US" sz="1800" dirty="0" smtClean="0">
                <a:solidFill>
                  <a:srgbClr val="336699"/>
                </a:solidFill>
                <a:cs typeface="Times New Roman" pitchFamily="18" charset="0"/>
              </a:rPr>
              <a:t>Am 25.9.2015 von 193 Mitgliedstaaten verabschiedet </a:t>
            </a:r>
            <a:endParaRPr lang="de-DE" altLang="en-US" sz="1800" dirty="0">
              <a:solidFill>
                <a:srgbClr val="336699"/>
              </a:solidFill>
              <a:cs typeface="Times New Roman" pitchFamily="18" charset="0"/>
            </a:endParaRPr>
          </a:p>
          <a:p>
            <a:pPr eaLnBrk="1" hangingPunct="1"/>
            <a:r>
              <a:rPr lang="de-CH" altLang="en-US" b="1" dirty="0" smtClean="0">
                <a:solidFill>
                  <a:srgbClr val="336699"/>
                </a:solidFill>
                <a:cs typeface="Times New Roman" pitchFamily="18" charset="0"/>
              </a:rPr>
              <a:t> </a:t>
            </a:r>
            <a:endParaRPr lang="de-CH" altLang="en-US" b="1" dirty="0">
              <a:solidFill>
                <a:srgbClr val="336699"/>
              </a:solidFill>
            </a:endParaRPr>
          </a:p>
        </p:txBody>
      </p:sp>
      <p:sp>
        <p:nvSpPr>
          <p:cNvPr id="4" name="Rechteck 3"/>
          <p:cNvSpPr/>
          <p:nvPr/>
        </p:nvSpPr>
        <p:spPr>
          <a:xfrm>
            <a:off x="323528" y="6525344"/>
            <a:ext cx="8568952" cy="261610"/>
          </a:xfrm>
          <a:prstGeom prst="rect">
            <a:avLst/>
          </a:prstGeom>
        </p:spPr>
        <p:txBody>
          <a:bodyPr wrap="square">
            <a:spAutoFit/>
          </a:bodyPr>
          <a:lstStyle/>
          <a:p>
            <a:r>
              <a:rPr lang="de-CH" sz="1100" dirty="0">
                <a:solidFill>
                  <a:srgbClr val="336699"/>
                </a:solidFill>
              </a:rPr>
              <a:t>https://www.eda.admin.ch/post2015/de/home/ziele/die-17-ziele-fuer-eine-nachhaltige-entwicklung.html</a:t>
            </a:r>
          </a:p>
        </p:txBody>
      </p:sp>
    </p:spTree>
    <p:extLst>
      <p:ext uri="{BB962C8B-B14F-4D97-AF65-F5344CB8AC3E}">
        <p14:creationId xmlns:p14="http://schemas.microsoft.com/office/powerpoint/2010/main" val="3073023806"/>
      </p:ext>
    </p:extLst>
  </p:cSld>
  <p:clrMapOvr>
    <a:masterClrMapping/>
  </p:clrMapOvr>
  <p:timing>
    <p:tnLst>
      <p:par>
        <p:cTn id="1" dur="indefinite" restart="never" nodeType="tmRoot"/>
      </p:par>
    </p:tnLst>
  </p:timing>
</p:sld>
</file>

<file path=ppt/theme/theme1.xml><?xml version="1.0" encoding="utf-8"?>
<a:theme xmlns:a="http://schemas.openxmlformats.org/drawingml/2006/main" name="ub_powerpoint_weiss">
  <a:themeElements>
    <a:clrScheme name="">
      <a:dk1>
        <a:srgbClr val="000000"/>
      </a:dk1>
      <a:lt1>
        <a:srgbClr val="FFFFFF"/>
      </a:lt1>
      <a:dk2>
        <a:srgbClr val="000000"/>
      </a:dk2>
      <a:lt2>
        <a:srgbClr val="F6F6F6"/>
      </a:lt2>
      <a:accent1>
        <a:srgbClr val="E1EBF5"/>
      </a:accent1>
      <a:accent2>
        <a:srgbClr val="9CBDDE"/>
      </a:accent2>
      <a:accent3>
        <a:srgbClr val="FFFFFF"/>
      </a:accent3>
      <a:accent4>
        <a:srgbClr val="000000"/>
      </a:accent4>
      <a:accent5>
        <a:srgbClr val="EEF3F9"/>
      </a:accent5>
      <a:accent6>
        <a:srgbClr val="8DABC9"/>
      </a:accent6>
      <a:hlink>
        <a:srgbClr val="DF2046"/>
      </a:hlink>
      <a:folHlink>
        <a:srgbClr val="996670"/>
      </a:folHlink>
    </a:clrScheme>
    <a:fontScheme name="Leere Prä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0" i="0" u="none" strike="noStrike" cap="none" normalizeH="0" baseline="0">
            <a:ln>
              <a:noFill/>
            </a:ln>
            <a:solidFill>
              <a:schemeClr val="tx1"/>
            </a:solidFill>
            <a:effectLst/>
            <a:latin typeface="Arial" pitchFamily="3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0" i="0" u="none" strike="noStrike" cap="none" normalizeH="0" baseline="0">
            <a:ln>
              <a:noFill/>
            </a:ln>
            <a:solidFill>
              <a:schemeClr val="tx1"/>
            </a:solidFill>
            <a:effectLst/>
            <a:latin typeface="Arial" pitchFamily="39" charset="0"/>
          </a:defRPr>
        </a:defPPr>
      </a:lstStyle>
    </a:ln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ub_powerpoint_weiss</Template>
  <TotalTime>0</TotalTime>
  <Words>6064</Words>
  <Application>Microsoft Office PowerPoint</Application>
  <PresentationFormat>Bildschirmpräsentation (4:3)</PresentationFormat>
  <Paragraphs>483</Paragraphs>
  <Slides>31</Slides>
  <Notes>13</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31</vt:i4>
      </vt:variant>
    </vt:vector>
  </HeadingPairs>
  <TitlesOfParts>
    <vt:vector size="42" baseType="lpstr">
      <vt:lpstr>ＭＳ Ｐゴシック</vt:lpstr>
      <vt:lpstr>Arial</vt:lpstr>
      <vt:lpstr>Bradley Hand ITC</vt:lpstr>
      <vt:lpstr>Calibri</vt:lpstr>
      <vt:lpstr>MS Mincho</vt:lpstr>
      <vt:lpstr>Symbol</vt:lpstr>
      <vt:lpstr>Tahoma</vt:lpstr>
      <vt:lpstr>Times New Roman</vt:lpstr>
      <vt:lpstr>Wingdings</vt:lpstr>
      <vt:lpstr>ヒラギノ角ゴ Pro W3</vt:lpstr>
      <vt:lpstr>ub_powerpoint_weiss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CDE - University of Bern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Chinwe Ifejika Speranza</dc:creator>
  <cp:lastModifiedBy>Lilian Trechsel</cp:lastModifiedBy>
  <cp:revision>1236</cp:revision>
  <cp:lastPrinted>2016-03-18T08:27:09Z</cp:lastPrinted>
  <dcterms:created xsi:type="dcterms:W3CDTF">2016-02-24T10:46:14Z</dcterms:created>
  <dcterms:modified xsi:type="dcterms:W3CDTF">2016-11-11T16:03:11Z</dcterms:modified>
</cp:coreProperties>
</file>