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27"/>
  </p:notesMasterIdLst>
  <p:handoutMasterIdLst>
    <p:handoutMasterId r:id="rId28"/>
  </p:handoutMasterIdLst>
  <p:sldIdLst>
    <p:sldId id="379" r:id="rId2"/>
    <p:sldId id="427" r:id="rId3"/>
    <p:sldId id="449" r:id="rId4"/>
    <p:sldId id="413" r:id="rId5"/>
    <p:sldId id="430" r:id="rId6"/>
    <p:sldId id="443" r:id="rId7"/>
    <p:sldId id="431" r:id="rId8"/>
    <p:sldId id="432" r:id="rId9"/>
    <p:sldId id="433" r:id="rId10"/>
    <p:sldId id="464" r:id="rId11"/>
    <p:sldId id="459" r:id="rId12"/>
    <p:sldId id="460" r:id="rId13"/>
    <p:sldId id="461" r:id="rId14"/>
    <p:sldId id="462" r:id="rId15"/>
    <p:sldId id="463" r:id="rId16"/>
    <p:sldId id="441" r:id="rId17"/>
    <p:sldId id="447" r:id="rId18"/>
    <p:sldId id="442" r:id="rId19"/>
    <p:sldId id="444" r:id="rId20"/>
    <p:sldId id="418" r:id="rId21"/>
    <p:sldId id="445" r:id="rId22"/>
    <p:sldId id="448" r:id="rId23"/>
    <p:sldId id="446" r:id="rId24"/>
    <p:sldId id="456" r:id="rId25"/>
    <p:sldId id="457" r:id="rId26"/>
  </p:sldIdLst>
  <p:sldSz cx="9144000" cy="6858000" type="screen4x3"/>
  <p:notesSz cx="6669088" cy="9775825"/>
  <p:defaultTextStyle>
    <a:defPPr>
      <a:defRPr lang="de-CH"/>
    </a:defPPr>
    <a:lvl1pPr algn="l" rtl="0" eaLnBrk="0" fontAlgn="base" hangingPunct="0">
      <a:spcBef>
        <a:spcPct val="0"/>
      </a:spcBef>
      <a:spcAft>
        <a:spcPct val="0"/>
      </a:spcAft>
      <a:defRPr sz="2400" kern="1200">
        <a:solidFill>
          <a:schemeClr val="tx1"/>
        </a:solidFill>
        <a:latin typeface="Arial" pitchFamily="39"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9"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9"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9"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9" charset="0"/>
        <a:ea typeface="+mn-ea"/>
        <a:cs typeface="+mn-cs"/>
      </a:defRPr>
    </a:lvl5pPr>
    <a:lvl6pPr marL="2286000" algn="l" defTabSz="457200" rtl="0" eaLnBrk="1" latinLnBrk="0" hangingPunct="1">
      <a:defRPr sz="2400" kern="1200">
        <a:solidFill>
          <a:schemeClr val="tx1"/>
        </a:solidFill>
        <a:latin typeface="Arial" pitchFamily="39" charset="0"/>
        <a:ea typeface="+mn-ea"/>
        <a:cs typeface="+mn-cs"/>
      </a:defRPr>
    </a:lvl6pPr>
    <a:lvl7pPr marL="2743200" algn="l" defTabSz="457200" rtl="0" eaLnBrk="1" latinLnBrk="0" hangingPunct="1">
      <a:defRPr sz="2400" kern="1200">
        <a:solidFill>
          <a:schemeClr val="tx1"/>
        </a:solidFill>
        <a:latin typeface="Arial" pitchFamily="39" charset="0"/>
        <a:ea typeface="+mn-ea"/>
        <a:cs typeface="+mn-cs"/>
      </a:defRPr>
    </a:lvl7pPr>
    <a:lvl8pPr marL="3200400" algn="l" defTabSz="457200" rtl="0" eaLnBrk="1" latinLnBrk="0" hangingPunct="1">
      <a:defRPr sz="2400" kern="1200">
        <a:solidFill>
          <a:schemeClr val="tx1"/>
        </a:solidFill>
        <a:latin typeface="Arial" pitchFamily="39" charset="0"/>
        <a:ea typeface="+mn-ea"/>
        <a:cs typeface="+mn-cs"/>
      </a:defRPr>
    </a:lvl8pPr>
    <a:lvl9pPr marL="3657600" algn="l" defTabSz="457200" rtl="0" eaLnBrk="1" latinLnBrk="0" hangingPunct="1">
      <a:defRPr sz="2400" kern="1200">
        <a:solidFill>
          <a:schemeClr val="tx1"/>
        </a:solidFill>
        <a:latin typeface="Arial" pitchFamily="39" charset="0"/>
        <a:ea typeface="+mn-ea"/>
        <a:cs typeface="+mn-cs"/>
      </a:defRPr>
    </a:lvl9pPr>
  </p:defaultTextStyle>
  <p:extLst>
    <p:ext uri="{EFAFB233-063F-42B5-8137-9DF3F51BA10A}">
      <p15:sldGuideLst xmlns:p15="http://schemas.microsoft.com/office/powerpoint/2012/main">
        <p15:guide id="1" orient="horz" pos="1078">
          <p15:clr>
            <a:srgbClr val="A4A3A4"/>
          </p15:clr>
        </p15:guide>
        <p15:guide id="2" pos="31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Zimmermann" initials="AZ" lastIdx="1" clrIdx="0">
    <p:extLst>
      <p:ext uri="{19B8F6BF-5375-455C-9EA6-DF929625EA0E}">
        <p15:presenceInfo xmlns:p15="http://schemas.microsoft.com/office/powerpoint/2012/main" userId="S-1-5-21-220523388-884357618-839522115-11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FFD525"/>
    <a:srgbClr val="FFCC00"/>
    <a:srgbClr val="FFC305"/>
    <a:srgbClr val="663300"/>
    <a:srgbClr val="008000"/>
    <a:srgbClr val="339933"/>
    <a:srgbClr val="006666"/>
    <a:srgbClr val="99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87226" autoAdjust="0"/>
  </p:normalViewPr>
  <p:slideViewPr>
    <p:cSldViewPr showGuides="1">
      <p:cViewPr varScale="1">
        <p:scale>
          <a:sx n="97" d="100"/>
          <a:sy n="97" d="100"/>
        </p:scale>
        <p:origin x="1902" y="72"/>
      </p:cViewPr>
      <p:guideLst>
        <p:guide orient="horz" pos="1078"/>
        <p:guide pos="312"/>
      </p:guideLst>
    </p:cSldViewPr>
  </p:slideViewPr>
  <p:outlineViewPr>
    <p:cViewPr>
      <p:scale>
        <a:sx n="33" d="100"/>
        <a:sy n="33" d="100"/>
      </p:scale>
      <p:origin x="0" y="0"/>
    </p:cViewPr>
  </p:outlineViewPr>
  <p:notesTextViewPr>
    <p:cViewPr>
      <p:scale>
        <a:sx n="100" d="100"/>
        <a:sy n="100" d="100"/>
      </p:scale>
      <p:origin x="0" y="-894"/>
    </p:cViewPr>
  </p:notesTextViewPr>
  <p:sorterViewPr>
    <p:cViewPr>
      <p:scale>
        <a:sx n="100" d="100"/>
        <a:sy n="100" d="100"/>
      </p:scale>
      <p:origin x="0" y="0"/>
    </p:cViewPr>
  </p:sorterViewPr>
  <p:notesViewPr>
    <p:cSldViewPr showGuides="1">
      <p:cViewPr varScale="1">
        <p:scale>
          <a:sx n="66" d="100"/>
          <a:sy n="66" d="100"/>
        </p:scale>
        <p:origin x="31" y="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defRPr sz="1200"/>
            </a:lvl1pPr>
          </a:lstStyle>
          <a:p>
            <a:endParaRPr lang="de-CH"/>
          </a:p>
        </p:txBody>
      </p:sp>
      <p:sp>
        <p:nvSpPr>
          <p:cNvPr id="23555" name="Rectangle 3"/>
          <p:cNvSpPr>
            <a:spLocks noGrp="1" noChangeArrowheads="1"/>
          </p:cNvSpPr>
          <p:nvPr>
            <p:ph type="dt" sz="quarter" idx="1"/>
          </p:nvPr>
        </p:nvSpPr>
        <p:spPr bwMode="auto">
          <a:xfrm>
            <a:off x="377915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lgn="r">
              <a:defRPr sz="1200"/>
            </a:lvl1pPr>
          </a:lstStyle>
          <a:p>
            <a:endParaRPr lang="de-CH"/>
          </a:p>
        </p:txBody>
      </p:sp>
      <p:sp>
        <p:nvSpPr>
          <p:cNvPr id="23556" name="Rectangle 4"/>
          <p:cNvSpPr>
            <a:spLocks noGrp="1" noChangeArrowheads="1"/>
          </p:cNvSpPr>
          <p:nvPr>
            <p:ph type="ftr" sz="quarter" idx="2"/>
          </p:nvPr>
        </p:nvSpPr>
        <p:spPr bwMode="auto">
          <a:xfrm>
            <a:off x="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defRPr sz="1200"/>
            </a:lvl1pPr>
          </a:lstStyle>
          <a:p>
            <a:endParaRPr lang="de-CH"/>
          </a:p>
        </p:txBody>
      </p:sp>
      <p:sp>
        <p:nvSpPr>
          <p:cNvPr id="23557" name="Rectangle 5"/>
          <p:cNvSpPr>
            <a:spLocks noGrp="1" noChangeArrowheads="1"/>
          </p:cNvSpPr>
          <p:nvPr>
            <p:ph type="sldNum" sz="quarter" idx="3"/>
          </p:nvPr>
        </p:nvSpPr>
        <p:spPr bwMode="auto">
          <a:xfrm>
            <a:off x="377915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lgn="r">
              <a:defRPr sz="1200"/>
            </a:lvl1pPr>
          </a:lstStyle>
          <a:p>
            <a:fld id="{9A1557EE-0742-4568-A4D7-76102549A814}" type="slidenum">
              <a:rPr lang="de-CH"/>
              <a:pPr/>
              <a:t>‹#›</a:t>
            </a:fld>
            <a:endParaRPr lang="de-CH"/>
          </a:p>
        </p:txBody>
      </p:sp>
    </p:spTree>
    <p:extLst>
      <p:ext uri="{BB962C8B-B14F-4D97-AF65-F5344CB8AC3E}">
        <p14:creationId xmlns:p14="http://schemas.microsoft.com/office/powerpoint/2010/main" val="31457199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defRPr sz="1200"/>
            </a:lvl1pPr>
          </a:lstStyle>
          <a:p>
            <a:endParaRPr lang="de-CH"/>
          </a:p>
        </p:txBody>
      </p:sp>
      <p:sp>
        <p:nvSpPr>
          <p:cNvPr id="6147" name="Rectangle 3"/>
          <p:cNvSpPr>
            <a:spLocks noGrp="1" noChangeArrowheads="1"/>
          </p:cNvSpPr>
          <p:nvPr>
            <p:ph type="dt" idx="1"/>
          </p:nvPr>
        </p:nvSpPr>
        <p:spPr bwMode="auto">
          <a:xfrm>
            <a:off x="377915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lgn="r">
              <a:defRPr sz="1200"/>
            </a:lvl1pPr>
          </a:lstStyle>
          <a:p>
            <a:endParaRPr lang="de-CH"/>
          </a:p>
        </p:txBody>
      </p:sp>
      <p:sp>
        <p:nvSpPr>
          <p:cNvPr id="6148" name="Rectangle 4"/>
          <p:cNvSpPr>
            <a:spLocks noGrp="1" noRot="1" noChangeAspect="1" noChangeArrowheads="1" noTextEdit="1"/>
          </p:cNvSpPr>
          <p:nvPr>
            <p:ph type="sldImg" idx="2"/>
          </p:nvPr>
        </p:nvSpPr>
        <p:spPr bwMode="auto">
          <a:xfrm>
            <a:off x="892175" y="735013"/>
            <a:ext cx="4884738" cy="366395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889212" y="4643517"/>
            <a:ext cx="4890665" cy="4399121"/>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6150" name="Rectangle 6"/>
          <p:cNvSpPr>
            <a:spLocks noGrp="1" noChangeArrowheads="1"/>
          </p:cNvSpPr>
          <p:nvPr>
            <p:ph type="ftr" sz="quarter" idx="4"/>
          </p:nvPr>
        </p:nvSpPr>
        <p:spPr bwMode="auto">
          <a:xfrm>
            <a:off x="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defRPr sz="1200"/>
            </a:lvl1pPr>
          </a:lstStyle>
          <a:p>
            <a:endParaRPr lang="de-CH"/>
          </a:p>
        </p:txBody>
      </p:sp>
      <p:sp>
        <p:nvSpPr>
          <p:cNvPr id="6151" name="Rectangle 7"/>
          <p:cNvSpPr>
            <a:spLocks noGrp="1" noChangeArrowheads="1"/>
          </p:cNvSpPr>
          <p:nvPr>
            <p:ph type="sldNum" sz="quarter" idx="5"/>
          </p:nvPr>
        </p:nvSpPr>
        <p:spPr bwMode="auto">
          <a:xfrm>
            <a:off x="377915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lgn="r">
              <a:defRPr sz="1200"/>
            </a:lvl1pPr>
          </a:lstStyle>
          <a:p>
            <a:fld id="{E5700854-19FB-4351-BFDC-90AAE5F621F4}" type="slidenum">
              <a:rPr lang="de-CH"/>
              <a:pPr/>
              <a:t>‹#›</a:t>
            </a:fld>
            <a:endParaRPr lang="de-CH"/>
          </a:p>
        </p:txBody>
      </p:sp>
    </p:spTree>
    <p:extLst>
      <p:ext uri="{BB962C8B-B14F-4D97-AF65-F5344CB8AC3E}">
        <p14:creationId xmlns:p14="http://schemas.microsoft.com/office/powerpoint/2010/main" val="17196727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39" charset="0"/>
        <a:ea typeface="+mn-ea"/>
        <a:cs typeface="+mn-cs"/>
      </a:defRPr>
    </a:lvl1pPr>
    <a:lvl2pPr marL="4572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2pPr>
    <a:lvl3pPr marL="9144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3pPr>
    <a:lvl4pPr marL="13716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4pPr>
    <a:lvl5pPr marL="18288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esd.unibe.ch/"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un.org/sustainabledevelopment/educatio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smtClean="0"/>
              <a:t>This</a:t>
            </a:r>
            <a:r>
              <a:rPr lang="en-GB" baseline="0" noProof="0" dirty="0" smtClean="0"/>
              <a:t> presentation was translated by Tina Hirschbuehl, CDE.</a:t>
            </a:r>
          </a:p>
          <a:p>
            <a:endParaRPr lang="en-GB" noProof="0" dirty="0" smtClean="0"/>
          </a:p>
          <a:p>
            <a:r>
              <a:rPr lang="en-GB" noProof="0" dirty="0" smtClean="0"/>
              <a:t>If not stated otherwise, the sources of the slides and notes are:</a:t>
            </a:r>
          </a:p>
          <a:p>
            <a:endParaRPr lang="en-GB" noProof="0" dirty="0" smtClean="0"/>
          </a:p>
          <a:p>
            <a:r>
              <a:rPr lang="en-GB" sz="1200" b="0" i="0" u="none" strike="noStrike" kern="1200" baseline="0" noProof="0" dirty="0" smtClean="0">
                <a:solidFill>
                  <a:schemeClr val="tx1"/>
                </a:solidFill>
                <a:latin typeface="Arial" pitchFamily="39" charset="0"/>
                <a:ea typeface="+mn-ea"/>
                <a:cs typeface="+mn-cs"/>
              </a:rPr>
              <a:t>Herweg K, Zimmermann AB, </a:t>
            </a:r>
            <a:r>
              <a:rPr lang="en-GB" sz="1200" b="0" i="0" u="none" strike="noStrike" kern="1200" baseline="0" noProof="0" dirty="0" err="1" smtClean="0">
                <a:solidFill>
                  <a:schemeClr val="tx1"/>
                </a:solidFill>
                <a:latin typeface="Arial" pitchFamily="39" charset="0"/>
                <a:ea typeface="+mn-ea"/>
                <a:cs typeface="+mn-cs"/>
              </a:rPr>
              <a:t>Lundsgaard</a:t>
            </a:r>
            <a:r>
              <a:rPr lang="en-GB" sz="1200" b="0" i="0" u="none" strike="noStrike" kern="1200" baseline="0" noProof="0" dirty="0" smtClean="0">
                <a:solidFill>
                  <a:schemeClr val="tx1"/>
                </a:solidFill>
                <a:latin typeface="Arial" pitchFamily="39" charset="0"/>
                <a:ea typeface="+mn-ea"/>
                <a:cs typeface="+mn-cs"/>
              </a:rPr>
              <a:t> Hansen L, Tribelhorn T, Hammer T, Tanner RP, Trechsel L, Bieri S, </a:t>
            </a:r>
            <a:r>
              <a:rPr lang="en-GB" sz="1200" b="0" i="0" u="none" strike="noStrike" kern="1200" baseline="0" noProof="0" dirty="0" err="1" smtClean="0">
                <a:solidFill>
                  <a:schemeClr val="tx1"/>
                </a:solidFill>
                <a:latin typeface="Arial" pitchFamily="39" charset="0"/>
                <a:ea typeface="+mn-ea"/>
                <a:cs typeface="+mn-cs"/>
              </a:rPr>
              <a:t>Kläy</a:t>
            </a:r>
            <a:r>
              <a:rPr lang="en-GB" sz="1200" b="0" i="0" u="none" strike="noStrike" kern="1200" baseline="0" noProof="0" dirty="0" smtClean="0">
                <a:solidFill>
                  <a:schemeClr val="tx1"/>
                </a:solidFill>
                <a:latin typeface="Arial" pitchFamily="39" charset="0"/>
                <a:ea typeface="+mn-ea"/>
                <a:cs typeface="+mn-cs"/>
              </a:rPr>
              <a:t> A. 2017. </a:t>
            </a:r>
            <a:r>
              <a:rPr lang="en-GB" sz="1200" b="0" i="1" u="none" strike="noStrike" kern="1200" baseline="0" noProof="0" dirty="0" smtClean="0">
                <a:solidFill>
                  <a:schemeClr val="tx1"/>
                </a:solidFill>
                <a:latin typeface="Arial" pitchFamily="39" charset="0"/>
                <a:ea typeface="+mn-ea"/>
                <a:cs typeface="+mn-cs"/>
              </a:rPr>
              <a:t>Integrating Sustainable Development into Higher Education — Guidelines with In-depth Modules for the University of Bern. </a:t>
            </a:r>
            <a:r>
              <a:rPr lang="en-GB" sz="1200" b="0" i="0" u="none" strike="noStrike" kern="1200" baseline="0" noProof="0" dirty="0" smtClean="0">
                <a:solidFill>
                  <a:schemeClr val="tx1"/>
                </a:solidFill>
                <a:latin typeface="Arial" pitchFamily="39" charset="0"/>
                <a:ea typeface="+mn-ea"/>
                <a:cs typeface="+mn-cs"/>
              </a:rPr>
              <a:t>Foundations. Bern: University of Bern, Vice-Rectorate Quality, Vice-Rectorate Teaching, Centre for Development and Environment (CDE), Educational Development Unit (ZUW), and Bern Open Publishing (BOP). DOI: 10.7892/boris.105009</a:t>
            </a:r>
            <a:endParaRPr lang="en-GB" sz="1200" kern="1200" noProof="0" dirty="0" smtClean="0">
              <a:solidFill>
                <a:schemeClr val="tx1"/>
              </a:solidFill>
              <a:effectLst/>
              <a:latin typeface="Arial" pitchFamily="39" charset="0"/>
              <a:ea typeface="+mn-ea"/>
              <a:cs typeface="+mn-cs"/>
            </a:endParaRP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Herweg K, Zimmermann AB, </a:t>
            </a:r>
            <a:r>
              <a:rPr lang="de-CH" sz="1200" kern="1200" dirty="0" err="1" smtClean="0">
                <a:solidFill>
                  <a:schemeClr val="tx1"/>
                </a:solidFill>
                <a:effectLst/>
                <a:latin typeface="Arial" pitchFamily="39" charset="0"/>
                <a:ea typeface="+mn-ea"/>
                <a:cs typeface="+mn-cs"/>
              </a:rPr>
              <a:t>Lundsgaard</a:t>
            </a:r>
            <a:r>
              <a:rPr lang="de-CH" sz="1200" kern="1200" dirty="0" smtClean="0">
                <a:solidFill>
                  <a:schemeClr val="tx1"/>
                </a:solidFill>
                <a:effectLst/>
                <a:latin typeface="Arial" pitchFamily="39" charset="0"/>
                <a:ea typeface="+mn-ea"/>
                <a:cs typeface="+mn-cs"/>
              </a:rPr>
              <a:t> Hansen L, Tribelhorn T, Rufer L, Hammer T, Tanner RP, Trechsel L, Bieri S, </a:t>
            </a:r>
            <a:r>
              <a:rPr lang="de-CH" sz="1200" kern="1200" dirty="0" err="1" smtClean="0">
                <a:solidFill>
                  <a:schemeClr val="tx1"/>
                </a:solidFill>
                <a:effectLst/>
                <a:latin typeface="Arial" pitchFamily="39" charset="0"/>
                <a:ea typeface="+mn-ea"/>
                <a:cs typeface="+mn-cs"/>
              </a:rPr>
              <a:t>Kläy</a:t>
            </a:r>
            <a:r>
              <a:rPr lang="de-CH" sz="1200" kern="1200" dirty="0" smtClean="0">
                <a:solidFill>
                  <a:schemeClr val="tx1"/>
                </a:solidFill>
                <a:effectLst/>
                <a:latin typeface="Arial" pitchFamily="39" charset="0"/>
                <a:ea typeface="+mn-ea"/>
                <a:cs typeface="+mn-cs"/>
              </a:rPr>
              <a:t> A. 2016.</a:t>
            </a:r>
          </a:p>
          <a:p>
            <a:r>
              <a:rPr lang="de-CH" sz="1200" i="1" kern="1200" dirty="0" smtClean="0">
                <a:solidFill>
                  <a:schemeClr val="tx1"/>
                </a:solidFill>
                <a:effectLst/>
                <a:latin typeface="Arial" pitchFamily="39" charset="0"/>
                <a:ea typeface="+mn-ea"/>
                <a:cs typeface="+mn-cs"/>
              </a:rPr>
              <a:t>Nachhaltige Entwicklung in die Hochschullehre integrieren — Ein Leitfaden mit Vertiefungen für die Universität Bern. Vertiefung 1: Konzepte, Instrumente, Anleitungen, Hinweise und Beispiele. </a:t>
            </a:r>
            <a:r>
              <a:rPr lang="de-CH" sz="1200" kern="1200" dirty="0" smtClean="0">
                <a:solidFill>
                  <a:schemeClr val="tx1"/>
                </a:solidFill>
                <a:effectLst/>
                <a:latin typeface="Arial" pitchFamily="39" charset="0"/>
                <a:ea typeface="+mn-ea"/>
                <a:cs typeface="+mn-cs"/>
              </a:rPr>
              <a:t>Bern: Universität Bern, Vizerektorat Qualität, Vizerektorat Lehre, </a:t>
            </a:r>
            <a:r>
              <a:rPr lang="de-CH" sz="1200" kern="1200" dirty="0" err="1" smtClean="0">
                <a:solidFill>
                  <a:schemeClr val="tx1"/>
                </a:solidFill>
                <a:effectLst/>
                <a:latin typeface="Arial" pitchFamily="39" charset="0"/>
                <a:ea typeface="+mn-ea"/>
                <a:cs typeface="+mn-cs"/>
              </a:rPr>
              <a:t>Centre</a:t>
            </a:r>
            <a:r>
              <a:rPr lang="de-CH" sz="1200" kern="1200" dirty="0" smtClean="0">
                <a:solidFill>
                  <a:schemeClr val="tx1"/>
                </a:solidFill>
                <a:effectLst/>
                <a:latin typeface="Arial" pitchFamily="39" charset="0"/>
                <a:ea typeface="+mn-ea"/>
                <a:cs typeface="+mn-cs"/>
              </a:rPr>
              <a:t> </a:t>
            </a:r>
            <a:r>
              <a:rPr lang="de-CH" sz="1200" kern="1200" dirty="0" err="1" smtClean="0">
                <a:solidFill>
                  <a:schemeClr val="tx1"/>
                </a:solidFill>
                <a:effectLst/>
                <a:latin typeface="Arial" pitchFamily="39" charset="0"/>
                <a:ea typeface="+mn-ea"/>
                <a:cs typeface="+mn-cs"/>
              </a:rPr>
              <a:t>for</a:t>
            </a:r>
            <a:r>
              <a:rPr lang="de-CH" sz="1200" kern="1200" dirty="0" smtClean="0">
                <a:solidFill>
                  <a:schemeClr val="tx1"/>
                </a:solidFill>
                <a:effectLst/>
                <a:latin typeface="Arial" pitchFamily="39" charset="0"/>
                <a:ea typeface="+mn-ea"/>
                <a:cs typeface="+mn-cs"/>
              </a:rPr>
              <a:t> Development </a:t>
            </a:r>
            <a:r>
              <a:rPr lang="de-CH" sz="1200" kern="1200" dirty="0" err="1" smtClean="0">
                <a:solidFill>
                  <a:schemeClr val="tx1"/>
                </a:solidFill>
                <a:effectLst/>
                <a:latin typeface="Arial" pitchFamily="39" charset="0"/>
                <a:ea typeface="+mn-ea"/>
                <a:cs typeface="+mn-cs"/>
              </a:rPr>
              <a:t>and</a:t>
            </a:r>
            <a:r>
              <a:rPr lang="de-CH" sz="1200" kern="1200" dirty="0" smtClean="0">
                <a:solidFill>
                  <a:schemeClr val="tx1"/>
                </a:solidFill>
                <a:effectLst/>
                <a:latin typeface="Arial" pitchFamily="39" charset="0"/>
                <a:ea typeface="+mn-ea"/>
                <a:cs typeface="+mn-cs"/>
              </a:rPr>
              <a:t> Environment (CDE), Bereich Hochschuldidaktik &amp; Lehrentwicklung, und Bern Open Publishing (BOP). DOI: 10.7892/boris.82668</a:t>
            </a:r>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a:t>
            </a:fld>
            <a:endParaRPr lang="de-CH"/>
          </a:p>
        </p:txBody>
      </p:sp>
    </p:spTree>
    <p:extLst>
      <p:ext uri="{BB962C8B-B14F-4D97-AF65-F5344CB8AC3E}">
        <p14:creationId xmlns:p14="http://schemas.microsoft.com/office/powerpoint/2010/main" val="3509285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noProof="0" dirty="0" smtClean="0">
                <a:solidFill>
                  <a:schemeClr val="tx1"/>
                </a:solidFill>
                <a:effectLst/>
                <a:latin typeface="Arial" pitchFamily="39" charset="0"/>
                <a:ea typeface="+mn-ea"/>
                <a:cs typeface="+mn-cs"/>
              </a:rPr>
              <a:t>Within ESD we refer to the definition of «competence» by </a:t>
            </a:r>
            <a:r>
              <a:rPr lang="en-GB" sz="1200" kern="1200" noProof="0" dirty="0" err="1" smtClean="0">
                <a:solidFill>
                  <a:schemeClr val="tx1"/>
                </a:solidFill>
                <a:effectLst/>
                <a:latin typeface="Arial" pitchFamily="39" charset="0"/>
                <a:ea typeface="+mn-ea"/>
                <a:cs typeface="+mn-cs"/>
              </a:rPr>
              <a:t>Weinert</a:t>
            </a:r>
            <a:r>
              <a:rPr lang="en-GB" sz="1200" kern="1200" noProof="0" dirty="0" smtClean="0">
                <a:solidFill>
                  <a:schemeClr val="tx1"/>
                </a:solidFill>
                <a:effectLst/>
                <a:latin typeface="Arial" pitchFamily="39" charset="0"/>
                <a:ea typeface="+mn-ea"/>
                <a:cs typeface="+mn-cs"/>
              </a:rPr>
              <a:t> (2002: 27-28), </a:t>
            </a:r>
            <a:r>
              <a:rPr lang="en-GB" sz="1200" b="0" i="0" u="none" strike="noStrike" kern="1200" baseline="0" noProof="0" dirty="0" smtClean="0">
                <a:solidFill>
                  <a:schemeClr val="tx1"/>
                </a:solidFill>
                <a:latin typeface="Arial" pitchFamily="39" charset="0"/>
                <a:ea typeface="+mn-ea"/>
                <a:cs typeface="+mn-cs"/>
              </a:rPr>
              <a:t>according to which competences are “cognitive abilities or skills which individuals have or can acquire to solve specific problems, as well as the related motivational, volitional (conscious, deliberate), and social willingness and abilities to apply solutions in variable situations successfully and responsibly”. </a:t>
            </a:r>
          </a:p>
          <a:p>
            <a:endParaRPr lang="en-GB" sz="1200" b="0" i="0" u="none" strike="noStrike" kern="1200" baseline="0" noProof="0" dirty="0" smtClean="0">
              <a:solidFill>
                <a:schemeClr val="tx1"/>
              </a:solidFill>
              <a:latin typeface="Arial" pitchFamily="39"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0" i="0" u="none" strike="noStrike" kern="1200" baseline="0" noProof="0" dirty="0" smtClean="0">
                <a:solidFill>
                  <a:schemeClr val="tx1"/>
                </a:solidFill>
                <a:latin typeface="Arial" pitchFamily="39" charset="0"/>
                <a:ea typeface="+mn-ea"/>
                <a:cs typeface="+mn-cs"/>
              </a:rPr>
              <a:t>Having “competences” can thus be seen as a prerequisite for action on the one hand; on the other, this very action may be necessary to make the competences visible (</a:t>
            </a:r>
            <a:r>
              <a:rPr lang="en-GB" sz="1200" b="0" i="0" u="none" strike="noStrike" kern="1200" baseline="0" noProof="0" dirty="0" err="1" smtClean="0">
                <a:solidFill>
                  <a:schemeClr val="tx1"/>
                </a:solidFill>
                <a:latin typeface="Arial" pitchFamily="39" charset="0"/>
                <a:ea typeface="+mn-ea"/>
                <a:cs typeface="+mn-cs"/>
              </a:rPr>
              <a:t>Schubiger</a:t>
            </a:r>
            <a:r>
              <a:rPr lang="en-GB" sz="1200" b="0" i="0" u="none" strike="noStrike" kern="1200" baseline="0" noProof="0" dirty="0" smtClean="0">
                <a:solidFill>
                  <a:schemeClr val="tx1"/>
                </a:solidFill>
                <a:latin typeface="Arial" pitchFamily="39" charset="0"/>
                <a:ea typeface="+mn-ea"/>
                <a:cs typeface="+mn-cs"/>
              </a:rPr>
              <a:t> 2013). In view of SD, it is not only the potential for action but also action itself and the conditions under which action takes place that are important. SD and social cohesion are crucially determined by the competences of the whole population, and at university level it is useful to have a comprehensively defined concept of “competence” that includes knowledge, skills, attitudes, and values (</a:t>
            </a:r>
            <a:r>
              <a:rPr lang="en-GB" sz="1200" b="0" i="0" u="none" strike="noStrike" kern="1200" baseline="0" noProof="0" dirty="0" err="1" smtClean="0">
                <a:solidFill>
                  <a:schemeClr val="tx1"/>
                </a:solidFill>
                <a:latin typeface="Arial" pitchFamily="39" charset="0"/>
                <a:ea typeface="+mn-ea"/>
                <a:cs typeface="+mn-cs"/>
              </a:rPr>
              <a:t>Rychen</a:t>
            </a:r>
            <a:r>
              <a:rPr lang="en-GB" sz="1200" b="0" i="0" u="none" strike="noStrike" kern="1200" baseline="0" noProof="0" dirty="0" smtClean="0">
                <a:solidFill>
                  <a:schemeClr val="tx1"/>
                </a:solidFill>
                <a:latin typeface="Arial" pitchFamily="39" charset="0"/>
                <a:ea typeface="+mn-ea"/>
                <a:cs typeface="+mn-cs"/>
              </a:rPr>
              <a:t> and </a:t>
            </a:r>
            <a:r>
              <a:rPr lang="en-GB" sz="1200" b="0" i="0" u="none" strike="noStrike" kern="1200" baseline="0" noProof="0" dirty="0" err="1" smtClean="0">
                <a:solidFill>
                  <a:schemeClr val="tx1"/>
                </a:solidFill>
                <a:latin typeface="Arial" pitchFamily="39" charset="0"/>
                <a:ea typeface="+mn-ea"/>
                <a:cs typeface="+mn-cs"/>
              </a:rPr>
              <a:t>Salganik</a:t>
            </a:r>
            <a:r>
              <a:rPr lang="en-GB" sz="1200" b="0" i="0" u="none" strike="noStrike" kern="1200" baseline="0" noProof="0" dirty="0" smtClean="0">
                <a:solidFill>
                  <a:schemeClr val="tx1"/>
                </a:solidFill>
                <a:latin typeface="Arial" pitchFamily="39" charset="0"/>
                <a:ea typeface="+mn-ea"/>
                <a:cs typeface="+mn-cs"/>
              </a:rPr>
              <a:t> 2003; Stoltenberg and Burandt 2014). </a:t>
            </a:r>
            <a:endParaRPr lang="en-GB" b="1" noProof="0" dirty="0" smtClean="0"/>
          </a:p>
          <a:p>
            <a:endParaRPr lang="en-GB" sz="1200" kern="1200" noProof="0" dirty="0" smtClean="0">
              <a:solidFill>
                <a:schemeClr val="tx1"/>
              </a:solidFill>
              <a:effectLst/>
              <a:latin typeface="Arial" pitchFamily="39" charset="0"/>
              <a:ea typeface="+mn-ea"/>
              <a:cs typeface="+mn-cs"/>
            </a:endParaRPr>
          </a:p>
          <a:p>
            <a:r>
              <a:rPr lang="en-GB" sz="1200" b="0" i="0" u="none" strike="noStrike" kern="1200" baseline="0" noProof="0" dirty="0" smtClean="0">
                <a:solidFill>
                  <a:schemeClr val="tx1"/>
                </a:solidFill>
                <a:latin typeface="Arial" pitchFamily="39" charset="0"/>
                <a:ea typeface="+mn-ea"/>
                <a:cs typeface="+mn-cs"/>
              </a:rPr>
              <a:t>To actively participate in societal transformation, students need not only knowledge and skills but also a corresponding attitude (</a:t>
            </a:r>
            <a:r>
              <a:rPr lang="en-GB" sz="1200" b="0" i="0" u="none" strike="noStrike" kern="1200" baseline="0" noProof="0" dirty="0" err="1" smtClean="0">
                <a:solidFill>
                  <a:schemeClr val="tx1"/>
                </a:solidFill>
                <a:latin typeface="Arial" pitchFamily="39" charset="0"/>
                <a:ea typeface="+mn-ea"/>
                <a:cs typeface="+mn-cs"/>
              </a:rPr>
              <a:t>mindset</a:t>
            </a:r>
            <a:r>
              <a:rPr lang="en-GB" sz="1200" b="0" i="0" u="none" strike="noStrike" kern="1200" baseline="0" noProof="0" dirty="0" smtClean="0">
                <a:solidFill>
                  <a:schemeClr val="tx1"/>
                </a:solidFill>
                <a:latin typeface="Arial" pitchFamily="39" charset="0"/>
                <a:ea typeface="+mn-ea"/>
                <a:cs typeface="+mn-cs"/>
              </a:rPr>
              <a:t>, values) and the willingness to change (</a:t>
            </a:r>
            <a:r>
              <a:rPr lang="en-GB" sz="1200" b="0" i="0" u="none" strike="noStrike" kern="1200" baseline="0" noProof="0" dirty="0" err="1" smtClean="0">
                <a:solidFill>
                  <a:schemeClr val="tx1"/>
                </a:solidFill>
                <a:latin typeface="Arial" pitchFamily="39" charset="0"/>
                <a:ea typeface="+mn-ea"/>
                <a:cs typeface="+mn-cs"/>
              </a:rPr>
              <a:t>Schubiger</a:t>
            </a:r>
            <a:r>
              <a:rPr lang="en-GB" sz="1200" b="0" i="0" u="none" strike="noStrike" kern="1200" baseline="0" noProof="0" dirty="0" smtClean="0">
                <a:solidFill>
                  <a:schemeClr val="tx1"/>
                </a:solidFill>
                <a:latin typeface="Arial" pitchFamily="39" charset="0"/>
                <a:ea typeface="+mn-ea"/>
                <a:cs typeface="+mn-cs"/>
              </a:rPr>
              <a:t> 2013).</a:t>
            </a:r>
            <a:endParaRPr lang="en-GB" b="1" noProof="0" dirty="0" smtClean="0"/>
          </a:p>
        </p:txBody>
      </p:sp>
      <p:sp>
        <p:nvSpPr>
          <p:cNvPr id="4" name="Slide Number Placeholder 3"/>
          <p:cNvSpPr>
            <a:spLocks noGrp="1"/>
          </p:cNvSpPr>
          <p:nvPr>
            <p:ph type="sldNum" sz="quarter" idx="10"/>
          </p:nvPr>
        </p:nvSpPr>
        <p:spPr/>
        <p:txBody>
          <a:bodyPr/>
          <a:lstStyle/>
          <a:p>
            <a:fld id="{E5700854-19FB-4351-BFDC-90AAE5F621F4}" type="slidenum">
              <a:rPr lang="de-CH" smtClean="0"/>
              <a:pPr/>
              <a:t>16</a:t>
            </a:fld>
            <a:endParaRPr lang="de-CH"/>
          </a:p>
        </p:txBody>
      </p:sp>
    </p:spTree>
    <p:extLst>
      <p:ext uri="{BB962C8B-B14F-4D97-AF65-F5344CB8AC3E}">
        <p14:creationId xmlns:p14="http://schemas.microsoft.com/office/powerpoint/2010/main" val="3580119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noProof="0" dirty="0" smtClean="0">
                <a:solidFill>
                  <a:schemeClr val="tx1"/>
                </a:solidFill>
                <a:latin typeface="Arial" pitchFamily="39" charset="0"/>
                <a:ea typeface="+mn-ea"/>
                <a:cs typeface="+mn-cs"/>
              </a:rPr>
              <a:t>While knowledge and skills can be formulated, built up, and tested within the framework of lessons as learning outcomes, attitudes, values, and willingness often only manifest themselves in actions outside of, or after, one’s studies. But the dimension of “willingness” is essential in a search, learning, and shaping process. According to Hattie (2009: 254), “Education is … never neutral, and its fundamental purpose is intervention or behaviour change. This is what makes teaching a moral profession.” The “willingness” – or, more precisely: wanting to implement knowledge and skills – cannot be tested in a course, but it can be stimulated, by discussing attitudes, </a:t>
            </a:r>
            <a:r>
              <a:rPr lang="en-GB" sz="1200" b="0" i="0" u="none" strike="noStrike" kern="1200" baseline="0" noProof="0" dirty="0" err="1" smtClean="0">
                <a:solidFill>
                  <a:schemeClr val="tx1"/>
                </a:solidFill>
                <a:latin typeface="Arial" pitchFamily="39" charset="0"/>
                <a:ea typeface="+mn-ea"/>
                <a:cs typeface="+mn-cs"/>
              </a:rPr>
              <a:t>mindsets</a:t>
            </a:r>
            <a:r>
              <a:rPr lang="en-GB" sz="1200" b="0" i="0" u="none" strike="noStrike" kern="1200" baseline="0" noProof="0" dirty="0" smtClean="0">
                <a:solidFill>
                  <a:schemeClr val="tx1"/>
                </a:solidFill>
                <a:latin typeface="Arial" pitchFamily="39" charset="0"/>
                <a:ea typeface="+mn-ea"/>
                <a:cs typeface="+mn-cs"/>
              </a:rPr>
              <a:t>, and values with the students. If systems knowledge is built up at the same time, concern is triggered, a sense of responsibility is promoted (“I want to do something myself”), and realistic options for action are demonstrated and developed (</a:t>
            </a:r>
            <a:r>
              <a:rPr lang="en-GB" sz="1200" b="0" i="0" u="none" strike="noStrike" kern="1200" baseline="0" noProof="0" dirty="0" err="1" smtClean="0">
                <a:solidFill>
                  <a:schemeClr val="tx1"/>
                </a:solidFill>
                <a:latin typeface="Arial" pitchFamily="39" charset="0"/>
                <a:ea typeface="+mn-ea"/>
                <a:cs typeface="+mn-cs"/>
              </a:rPr>
              <a:t>Haversath</a:t>
            </a:r>
            <a:r>
              <a:rPr lang="en-GB" sz="1200" b="0" i="0" u="none" strike="noStrike" kern="1200" baseline="0" noProof="0" dirty="0" smtClean="0">
                <a:solidFill>
                  <a:schemeClr val="tx1"/>
                </a:solidFill>
                <a:latin typeface="Arial" pitchFamily="39" charset="0"/>
                <a:ea typeface="+mn-ea"/>
                <a:cs typeface="+mn-cs"/>
              </a:rPr>
              <a:t> 2012; </a:t>
            </a:r>
            <a:r>
              <a:rPr lang="en-GB" sz="1200" b="0" i="0" u="none" strike="noStrike" kern="1200" baseline="0" noProof="0" dirty="0" err="1" smtClean="0">
                <a:solidFill>
                  <a:schemeClr val="tx1"/>
                </a:solidFill>
                <a:latin typeface="Arial" pitchFamily="39" charset="0"/>
                <a:ea typeface="+mn-ea"/>
                <a:cs typeface="+mn-cs"/>
              </a:rPr>
              <a:t>Schubiger</a:t>
            </a:r>
            <a:r>
              <a:rPr lang="en-GB" sz="1200" b="0" i="0" u="none" strike="noStrike" kern="1200" baseline="0" noProof="0" dirty="0" smtClean="0">
                <a:solidFill>
                  <a:schemeClr val="tx1"/>
                </a:solidFill>
                <a:latin typeface="Arial" pitchFamily="39" charset="0"/>
                <a:ea typeface="+mn-ea"/>
                <a:cs typeface="+mn-cs"/>
              </a:rPr>
              <a:t> 2013) – subsequently, the chances improve that knowledge and skills also lead to action. </a:t>
            </a:r>
          </a:p>
          <a:p>
            <a:endParaRPr lang="en-GB" sz="1200" kern="1200" noProof="0" dirty="0" smtClean="0">
              <a:solidFill>
                <a:schemeClr val="tx1"/>
              </a:solidFill>
              <a:effectLst/>
              <a:latin typeface="Arial" pitchFamily="39" charset="0"/>
              <a:ea typeface="+mn-ea"/>
              <a:cs typeface="+mn-cs"/>
            </a:endParaRPr>
          </a:p>
          <a:p>
            <a:r>
              <a:rPr lang="en-GB" sz="1200" kern="1200" noProof="0" dirty="0" smtClean="0">
                <a:solidFill>
                  <a:schemeClr val="tx1"/>
                </a:solidFill>
                <a:effectLst/>
                <a:latin typeface="Arial" pitchFamily="39" charset="0"/>
                <a:ea typeface="+mn-ea"/>
                <a:cs typeface="+mn-cs"/>
              </a:rPr>
              <a:t>It is important to emphasize that SD is «not a code of conduct, but an individual and societal search, learning and shaping process with the right to negotiate the best solutions under the ethical principle of a sustainable development» (Stoltenberg und Burandt 2014: 568, our translation). Thus, when searching for ways</a:t>
            </a:r>
            <a:r>
              <a:rPr lang="en-GB" sz="1200" kern="1200" baseline="0" noProof="0" dirty="0" smtClean="0">
                <a:solidFill>
                  <a:schemeClr val="tx1"/>
                </a:solidFill>
                <a:effectLst/>
                <a:latin typeface="Arial" pitchFamily="39" charset="0"/>
                <a:ea typeface="+mn-ea"/>
                <a:cs typeface="+mn-cs"/>
              </a:rPr>
              <a:t> of building</a:t>
            </a:r>
            <a:r>
              <a:rPr lang="en-GB" sz="1200" kern="1200" noProof="0" dirty="0" smtClean="0">
                <a:solidFill>
                  <a:schemeClr val="tx1"/>
                </a:solidFill>
                <a:effectLst/>
                <a:latin typeface="Arial" pitchFamily="39" charset="0"/>
                <a:ea typeface="+mn-ea"/>
                <a:cs typeface="+mn-cs"/>
              </a:rPr>
              <a:t> competences, we are not looking for</a:t>
            </a:r>
            <a:r>
              <a:rPr lang="en-GB" sz="1200" kern="1200" baseline="0" noProof="0" dirty="0" smtClean="0">
                <a:solidFill>
                  <a:schemeClr val="tx1"/>
                </a:solidFill>
                <a:effectLst/>
                <a:latin typeface="Arial" pitchFamily="39" charset="0"/>
                <a:ea typeface="+mn-ea"/>
                <a:cs typeface="+mn-cs"/>
              </a:rPr>
              <a:t> how to </a:t>
            </a:r>
            <a:r>
              <a:rPr lang="en-GB" sz="1200" kern="1200" noProof="0" dirty="0" smtClean="0">
                <a:solidFill>
                  <a:schemeClr val="tx1"/>
                </a:solidFill>
                <a:effectLst/>
                <a:latin typeface="Arial" pitchFamily="39" charset="0"/>
                <a:ea typeface="+mn-ea"/>
                <a:cs typeface="+mn-cs"/>
              </a:rPr>
              <a:t>force certain SD values onto students, but for how to enable them to actively participate in this search, learning, and shaping process and to acquire the necessary scientific knowledge to support this process. The development of disciplinary and interdisciplinary competences essential for Sustainable Development can only be achieved through a variety of teaching and learning forms. Both courses that teach the necessary disciplinary knowledge and courses enabling development of other competences, such as team skills, the taking on of responsibility, or communication,</a:t>
            </a:r>
            <a:r>
              <a:rPr lang="en-GB" sz="1200" kern="1200" baseline="0" noProof="0" dirty="0" smtClean="0">
                <a:solidFill>
                  <a:schemeClr val="tx1"/>
                </a:solidFill>
                <a:effectLst/>
                <a:latin typeface="Arial" pitchFamily="39" charset="0"/>
                <a:ea typeface="+mn-ea"/>
                <a:cs typeface="+mn-cs"/>
              </a:rPr>
              <a:t> are necessary</a:t>
            </a:r>
            <a:r>
              <a:rPr lang="en-GB" sz="1200" kern="1200" noProof="0" dirty="0" smtClean="0">
                <a:solidFill>
                  <a:schemeClr val="tx1"/>
                </a:solidFill>
                <a:effectLst/>
                <a:latin typeface="Arial" pitchFamily="39" charset="0"/>
                <a:ea typeface="+mn-ea"/>
                <a:cs typeface="+mn-cs"/>
              </a:rPr>
              <a:t>. </a:t>
            </a:r>
            <a:endParaRPr lang="en-GB" sz="1200" kern="1200" noProof="0" dirty="0">
              <a:solidFill>
                <a:schemeClr val="tx1"/>
              </a:solidFill>
              <a:effectLst/>
              <a:latin typeface="Arial" pitchFamily="39" charset="0"/>
              <a:ea typeface="+mn-ea"/>
              <a:cs typeface="+mn-cs"/>
            </a:endParaRPr>
          </a:p>
        </p:txBody>
      </p:sp>
      <p:sp>
        <p:nvSpPr>
          <p:cNvPr id="4" name="Slide Number Placeholder 3"/>
          <p:cNvSpPr>
            <a:spLocks noGrp="1"/>
          </p:cNvSpPr>
          <p:nvPr>
            <p:ph type="sldNum" sz="quarter" idx="10"/>
          </p:nvPr>
        </p:nvSpPr>
        <p:spPr/>
        <p:txBody>
          <a:bodyPr/>
          <a:lstStyle/>
          <a:p>
            <a:fld id="{E5700854-19FB-4351-BFDC-90AAE5F621F4}" type="slidenum">
              <a:rPr lang="de-CH" smtClean="0"/>
              <a:pPr/>
              <a:t>17</a:t>
            </a:fld>
            <a:endParaRPr lang="de-CH"/>
          </a:p>
        </p:txBody>
      </p:sp>
    </p:spTree>
    <p:extLst>
      <p:ext uri="{BB962C8B-B14F-4D97-AF65-F5344CB8AC3E}">
        <p14:creationId xmlns:p14="http://schemas.microsoft.com/office/powerpoint/2010/main" val="895971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noProof="0" dirty="0" smtClean="0">
                <a:solidFill>
                  <a:schemeClr val="tx1"/>
                </a:solidFill>
                <a:effectLst/>
                <a:latin typeface="Arial" pitchFamily="39" charset="0"/>
                <a:ea typeface="+mn-ea"/>
                <a:cs typeface="+mn-cs"/>
              </a:rPr>
              <a:t>The main focus of university education is to enable students to acquire disciplinary and methodological knowledge to be successful in their respective discipline and in later academic and other professional fields. But to more actively shape SD, additional qualifications are required. ESD is intended to enable emerging scientists to participate – creatively and responsibly, in an interdisciplinary and communicative way and on the basis of sound knowledge about complex questions of the future – in creating a present and future in line with SD. </a:t>
            </a:r>
            <a:r>
              <a:rPr lang="en-US" sz="1200" b="0" i="0" u="none" strike="noStrike" kern="1200" baseline="0" dirty="0" smtClean="0">
                <a:solidFill>
                  <a:schemeClr val="tx1"/>
                </a:solidFill>
                <a:latin typeface="Arial" pitchFamily="39" charset="0"/>
                <a:ea typeface="+mn-ea"/>
                <a:cs typeface="+mn-cs"/>
              </a:rPr>
              <a:t>SD requires trade-offs between ecological, social, and economic interests. For a transparent negotiation of these trade-offs, scientifically robust basic principles are indispensable. At the same time, ESD works at the tertiary level in the knowledge and responsibility that scientific analyses are always subject to great uncertainties due to the complexity and dynamics of current problems. </a:t>
            </a:r>
            <a:endParaRPr lang="en-GB" sz="1200" kern="1200" noProof="0" dirty="0" smtClean="0">
              <a:solidFill>
                <a:schemeClr val="tx1"/>
              </a:solidFill>
              <a:effectLst/>
              <a:latin typeface="Arial" pitchFamily="39" charset="0"/>
              <a:ea typeface="+mn-ea"/>
              <a:cs typeface="+mn-cs"/>
            </a:endParaRPr>
          </a:p>
          <a:p>
            <a:endParaRPr lang="en-GB" sz="1200" kern="1200" noProof="0" dirty="0" smtClean="0">
              <a:solidFill>
                <a:srgbClr val="FF0000"/>
              </a:solidFill>
              <a:effectLst/>
              <a:latin typeface="Arial" pitchFamily="39" charset="0"/>
              <a:ea typeface="+mn-ea"/>
              <a:cs typeface="+mn-cs"/>
            </a:endParaRPr>
          </a:p>
          <a:p>
            <a:r>
              <a:rPr lang="en-GB" sz="1200" kern="1200" noProof="0" dirty="0" smtClean="0">
                <a:solidFill>
                  <a:schemeClr val="tx1"/>
                </a:solidFill>
                <a:effectLst/>
                <a:latin typeface="Arial" pitchFamily="39" charset="0"/>
                <a:ea typeface="+mn-ea"/>
                <a:cs typeface="+mn-cs"/>
              </a:rPr>
              <a:t>Even if a scientific education already includes many competences that are directly or indirectly relevant to SD, some of the skills needed for SD are rarely explicitly developed, or only in certain courses. As not all competences can be developed in all course or lesson forms, it is useful to differentiate</a:t>
            </a:r>
            <a:r>
              <a:rPr lang="en-GB" sz="1200" kern="1200" baseline="0" noProof="0" dirty="0" smtClean="0">
                <a:solidFill>
                  <a:schemeClr val="tx1"/>
                </a:solidFill>
                <a:effectLst/>
                <a:latin typeface="Arial" pitchFamily="39" charset="0"/>
                <a:ea typeface="+mn-ea"/>
                <a:cs typeface="+mn-cs"/>
              </a:rPr>
              <a:t> between these competences for a better overview. The division and compilation (based on </a:t>
            </a:r>
            <a:r>
              <a:rPr lang="en-GB" sz="1200" kern="1200" baseline="0" noProof="0" dirty="0" err="1" smtClean="0">
                <a:solidFill>
                  <a:schemeClr val="tx1"/>
                </a:solidFill>
                <a:effectLst/>
                <a:latin typeface="Arial" pitchFamily="39" charset="0"/>
                <a:ea typeface="+mn-ea"/>
                <a:cs typeface="+mn-cs"/>
              </a:rPr>
              <a:t>Erpenbeck</a:t>
            </a:r>
            <a:r>
              <a:rPr lang="en-GB" sz="1200" kern="1200" baseline="0" noProof="0" dirty="0" smtClean="0">
                <a:solidFill>
                  <a:schemeClr val="tx1"/>
                </a:solidFill>
                <a:effectLst/>
                <a:latin typeface="Arial" pitchFamily="39" charset="0"/>
                <a:ea typeface="+mn-ea"/>
                <a:cs typeface="+mn-cs"/>
              </a:rPr>
              <a:t> 2009) does not claim to be complete. It is also not our goal to discuss or criticize various competence models. The differentiation between disciplinary and cross-disciplinary competences – that encompass knowledge, skills, attitudes, and values – seems pragmatic to us in the academic world. The examples listed in the table serve as suggestions, from which a suitable and manageable selection can be made for individual courses; note that this selection should be customized for your own needs.   </a:t>
            </a:r>
            <a:endParaRPr lang="en-GB" noProof="0"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18</a:t>
            </a:fld>
            <a:endParaRPr lang="de-CH"/>
          </a:p>
        </p:txBody>
      </p:sp>
    </p:spTree>
    <p:extLst>
      <p:ext uri="{BB962C8B-B14F-4D97-AF65-F5344CB8AC3E}">
        <p14:creationId xmlns:p14="http://schemas.microsoft.com/office/powerpoint/2010/main" val="2103275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lvl="0" algn="l" rtl="0">
              <a:spcBef>
                <a:spcPts val="360"/>
              </a:spcBef>
              <a:spcAft>
                <a:spcPts val="0"/>
              </a:spcAft>
              <a:buNone/>
            </a:pPr>
            <a:r>
              <a:rPr lang="en-GB" noProof="0" dirty="0" smtClean="0"/>
              <a:t>How to promote SD-relevant competences depends above all on the thematic connection of a discipline to SD, as well as the systems, target, and transformation knowledge derived from this discipline for SD. Within this combination, three categories of competence - knowledge, skills, and willingness - are each assigned concrete examples of sustainable resource use. The examples have been formulated as learning </a:t>
            </a:r>
            <a:r>
              <a:rPr lang="en-GB" sz="1200" kern="1200" noProof="0" dirty="0" smtClean="0">
                <a:solidFill>
                  <a:schemeClr val="tx1"/>
                </a:solidFill>
                <a:latin typeface="Arial" pitchFamily="39" charset="0"/>
                <a:ea typeface="+mn-ea"/>
                <a:cs typeface="+mn-cs"/>
              </a:rPr>
              <a:t>outcomes, based on the five components of the Dublin descriptors (JQI 2004): </a:t>
            </a:r>
          </a:p>
          <a:p>
            <a:pPr marR="0" lvl="0" algn="l" rtl="0">
              <a:spcBef>
                <a:spcPts val="360"/>
              </a:spcBef>
              <a:spcAft>
                <a:spcPts val="0"/>
              </a:spcAft>
              <a:buNone/>
            </a:pPr>
            <a:endParaRPr lang="en-GB" noProof="0" dirty="0" smtClean="0"/>
          </a:p>
          <a:p>
            <a:pPr marL="457200" marR="0" lvl="0" indent="-228600" algn="l" rtl="0">
              <a:spcBef>
                <a:spcPts val="360"/>
              </a:spcBef>
              <a:spcAft>
                <a:spcPts val="0"/>
              </a:spcAft>
              <a:buChar char="●"/>
            </a:pPr>
            <a:r>
              <a:rPr lang="en-GB" noProof="0" dirty="0" smtClean="0"/>
              <a:t>Knowledge and understanding</a:t>
            </a:r>
          </a:p>
          <a:p>
            <a:pPr marL="457200" marR="0" lvl="0" indent="-228600" algn="l" rtl="0">
              <a:spcBef>
                <a:spcPts val="360"/>
              </a:spcBef>
              <a:spcAft>
                <a:spcPts val="0"/>
              </a:spcAft>
              <a:buChar char="●"/>
            </a:pPr>
            <a:r>
              <a:rPr lang="en-GB" noProof="0" dirty="0" smtClean="0"/>
              <a:t>Applying knowledge and understanding</a:t>
            </a:r>
          </a:p>
          <a:p>
            <a:pPr marL="457200" marR="0" lvl="0" indent="-228600" algn="l" rtl="0">
              <a:spcBef>
                <a:spcPts val="360"/>
              </a:spcBef>
              <a:spcAft>
                <a:spcPts val="0"/>
              </a:spcAft>
              <a:buChar char="●"/>
            </a:pPr>
            <a:r>
              <a:rPr lang="en-GB" noProof="0" dirty="0" smtClean="0"/>
              <a:t>Making judgements</a:t>
            </a:r>
          </a:p>
          <a:p>
            <a:pPr marL="457200" marR="0" lvl="0" indent="-228600" algn="l" rtl="0">
              <a:spcBef>
                <a:spcPts val="360"/>
              </a:spcBef>
              <a:spcAft>
                <a:spcPts val="0"/>
              </a:spcAft>
              <a:buChar char="●"/>
            </a:pPr>
            <a:r>
              <a:rPr lang="en-GB" noProof="0" dirty="0" smtClean="0"/>
              <a:t>Communication</a:t>
            </a:r>
          </a:p>
          <a:p>
            <a:pPr marL="457200" marR="0" lvl="0" indent="-228600" algn="l" rtl="0">
              <a:spcBef>
                <a:spcPts val="360"/>
              </a:spcBef>
              <a:spcAft>
                <a:spcPts val="0"/>
              </a:spcAft>
              <a:buChar char="●"/>
            </a:pPr>
            <a:r>
              <a:rPr lang="en-GB" noProof="0" dirty="0" smtClean="0"/>
              <a:t>Lifelong learning ability</a:t>
            </a:r>
          </a:p>
          <a:p>
            <a:pPr marL="457200" marR="0" lvl="0" indent="-228600" algn="l" rtl="0">
              <a:spcBef>
                <a:spcPts val="360"/>
              </a:spcBef>
              <a:spcAft>
                <a:spcPts val="0"/>
              </a:spcAft>
              <a:buChar char="●"/>
            </a:pPr>
            <a:endParaRPr lang="en-GB" noProof="0" dirty="0" smtClean="0"/>
          </a:p>
          <a:p>
            <a:pPr marL="457200" marR="0" lvl="0" indent="-228600" algn="l" rtl="0">
              <a:spcBef>
                <a:spcPts val="360"/>
              </a:spcBef>
              <a:spcAft>
                <a:spcPts val="0"/>
              </a:spcAft>
              <a:buChar char="●"/>
            </a:pPr>
            <a:endParaRPr lang="en-GB" noProof="0"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19</a:t>
            </a:fld>
            <a:endParaRPr lang="de-CH"/>
          </a:p>
        </p:txBody>
      </p:sp>
    </p:spTree>
    <p:extLst>
      <p:ext uri="{BB962C8B-B14F-4D97-AF65-F5344CB8AC3E}">
        <p14:creationId xmlns:p14="http://schemas.microsoft.com/office/powerpoint/2010/main" val="2871548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noProof="0" dirty="0" smtClean="0">
                <a:solidFill>
                  <a:schemeClr val="tx1"/>
                </a:solidFill>
                <a:effectLst/>
                <a:latin typeface="Arial" pitchFamily="39" charset="0"/>
                <a:ea typeface="+mn-ea"/>
                <a:cs typeface="+mn-cs"/>
              </a:rPr>
              <a:t>Efforts to date have been insufficient to solve the major challenges and problems of our society, economy, and environment. Sustainable Development requires more significant changes. This means that existing research and education concepts and processes should be analysed to find out whether they promote SD or not (Tilbury 2011).</a:t>
            </a:r>
          </a:p>
          <a:p>
            <a:endParaRPr lang="en-GB" sz="1200" kern="1200" noProof="0" dirty="0" smtClean="0">
              <a:solidFill>
                <a:schemeClr val="tx1"/>
              </a:solidFill>
              <a:effectLst/>
              <a:latin typeface="Arial" pitchFamily="39" charset="0"/>
              <a:ea typeface="+mn-ea"/>
              <a:cs typeface="+mn-cs"/>
            </a:endParaRPr>
          </a:p>
          <a:p>
            <a:r>
              <a:rPr lang="en-GB" sz="1200" kern="1200" noProof="0" dirty="0" smtClean="0">
                <a:solidFill>
                  <a:schemeClr val="tx1"/>
                </a:solidFill>
                <a:effectLst/>
                <a:latin typeface="Arial" pitchFamily="39" charset="0"/>
                <a:ea typeface="+mn-ea"/>
                <a:cs typeface="+mn-cs"/>
              </a:rPr>
              <a:t>In a lesson or course, the intensity</a:t>
            </a:r>
            <a:r>
              <a:rPr lang="en-GB" sz="1200" kern="1200" baseline="0" noProof="0" dirty="0" smtClean="0">
                <a:solidFill>
                  <a:schemeClr val="tx1"/>
                </a:solidFill>
                <a:effectLst/>
                <a:latin typeface="Arial" pitchFamily="39" charset="0"/>
                <a:ea typeface="+mn-ea"/>
                <a:cs typeface="+mn-cs"/>
              </a:rPr>
              <a:t> with which </a:t>
            </a:r>
            <a:r>
              <a:rPr lang="en-GB" sz="1200" kern="1200" noProof="0" dirty="0" smtClean="0">
                <a:solidFill>
                  <a:schemeClr val="tx1"/>
                </a:solidFill>
                <a:effectLst/>
                <a:latin typeface="Arial" pitchFamily="39" charset="0"/>
                <a:ea typeface="+mn-ea"/>
                <a:cs typeface="+mn-cs"/>
              </a:rPr>
              <a:t>understanding, educational content, knowledge production, paradigms, etc. are taken into consideration depends on your discipline and your willingness to increase</a:t>
            </a:r>
            <a:r>
              <a:rPr lang="en-GB" sz="1200" kern="1200" baseline="0" noProof="0" dirty="0" smtClean="0">
                <a:solidFill>
                  <a:schemeClr val="tx1"/>
                </a:solidFill>
                <a:effectLst/>
                <a:latin typeface="Arial" pitchFamily="39" charset="0"/>
                <a:ea typeface="+mn-ea"/>
                <a:cs typeface="+mn-cs"/>
              </a:rPr>
              <a:t> its relevance to SD</a:t>
            </a:r>
            <a:r>
              <a:rPr lang="en-GB" sz="1200" kern="1200" noProof="0" dirty="0" smtClean="0">
                <a:solidFill>
                  <a:schemeClr val="tx1"/>
                </a:solidFill>
                <a:effectLst/>
                <a:latin typeface="Arial" pitchFamily="39" charset="0"/>
                <a:ea typeface="+mn-ea"/>
                <a:cs typeface="+mn-cs"/>
              </a:rPr>
              <a:t>. Stephen Sterling’s (2001) three-step understanding of levels of learning – </a:t>
            </a:r>
            <a:r>
              <a:rPr lang="en-GB" sz="1200" kern="1200" noProof="0" dirty="0" err="1" smtClean="0">
                <a:solidFill>
                  <a:schemeClr val="tx1"/>
                </a:solidFill>
                <a:effectLst/>
                <a:latin typeface="Arial" pitchFamily="39" charset="0"/>
                <a:ea typeface="+mn-ea"/>
                <a:cs typeface="+mn-cs"/>
              </a:rPr>
              <a:t>conformative</a:t>
            </a:r>
            <a:r>
              <a:rPr lang="en-GB" sz="1200" kern="1200" noProof="0" dirty="0" smtClean="0">
                <a:solidFill>
                  <a:schemeClr val="tx1"/>
                </a:solidFill>
                <a:effectLst/>
                <a:latin typeface="Arial" pitchFamily="39" charset="0"/>
                <a:ea typeface="+mn-ea"/>
                <a:cs typeface="+mn-cs"/>
              </a:rPr>
              <a:t>, reformative, and transformative learning – is helpful in this respect. At level 1 (</a:t>
            </a:r>
            <a:r>
              <a:rPr lang="en-GB" sz="1200" kern="1200" noProof="0" dirty="0" err="1" smtClean="0">
                <a:solidFill>
                  <a:schemeClr val="tx1"/>
                </a:solidFill>
                <a:effectLst/>
                <a:latin typeface="Arial" pitchFamily="39" charset="0"/>
                <a:ea typeface="+mn-ea"/>
                <a:cs typeface="+mn-cs"/>
              </a:rPr>
              <a:t>conformative</a:t>
            </a:r>
            <a:r>
              <a:rPr lang="en-GB" sz="1200" kern="1200" noProof="0" dirty="0" smtClean="0">
                <a:solidFill>
                  <a:schemeClr val="tx1"/>
                </a:solidFill>
                <a:effectLst/>
                <a:latin typeface="Arial" pitchFamily="39" charset="0"/>
                <a:ea typeface="+mn-ea"/>
                <a:cs typeface="+mn-cs"/>
              </a:rPr>
              <a:t> learning), the focus is mainly on promoting «knowledge» and «skills». For «willingness», levels 2 (reformative learning) and 3 (transformative learning) are decisive, as these address the attitude and </a:t>
            </a:r>
            <a:r>
              <a:rPr lang="en-GB" sz="1200" kern="1200" noProof="0" dirty="0" err="1" smtClean="0">
                <a:solidFill>
                  <a:schemeClr val="tx1"/>
                </a:solidFill>
                <a:effectLst/>
                <a:latin typeface="Arial" pitchFamily="39" charset="0"/>
                <a:ea typeface="+mn-ea"/>
                <a:cs typeface="+mn-cs"/>
              </a:rPr>
              <a:t>mindset</a:t>
            </a:r>
            <a:r>
              <a:rPr lang="en-GB" sz="1200" kern="1200" noProof="0" dirty="0" smtClean="0">
                <a:solidFill>
                  <a:schemeClr val="tx1"/>
                </a:solidFill>
                <a:effectLst/>
                <a:latin typeface="Arial" pitchFamily="39" charset="0"/>
                <a:ea typeface="+mn-ea"/>
                <a:cs typeface="+mn-cs"/>
              </a:rPr>
              <a:t> of students regarding SD.</a:t>
            </a:r>
          </a:p>
          <a:p>
            <a:endParaRPr lang="en-GB" sz="1200" kern="1200" noProof="0" dirty="0" smtClean="0">
              <a:solidFill>
                <a:schemeClr val="tx1"/>
              </a:solidFill>
              <a:effectLst/>
              <a:latin typeface="Arial" pitchFamily="39"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noProof="0" dirty="0" smtClean="0">
                <a:solidFill>
                  <a:schemeClr val="tx1"/>
                </a:solidFill>
                <a:effectLst/>
                <a:latin typeface="Arial" pitchFamily="39" charset="0"/>
                <a:ea typeface="+mn-ea"/>
                <a:cs typeface="+mn-cs"/>
              </a:rPr>
              <a:t>At levels</a:t>
            </a:r>
            <a:r>
              <a:rPr lang="en-GB" sz="1200" kern="1200" baseline="0" noProof="0" dirty="0" smtClean="0">
                <a:solidFill>
                  <a:schemeClr val="tx1"/>
                </a:solidFill>
                <a:effectLst/>
                <a:latin typeface="Arial" pitchFamily="39" charset="0"/>
                <a:ea typeface="+mn-ea"/>
                <a:cs typeface="+mn-cs"/>
              </a:rPr>
              <a:t> 2 and 3, students will engage with SD as a goal to be reached after negotiating it: </a:t>
            </a:r>
            <a:r>
              <a:rPr lang="en-GB" sz="1200" kern="1200" noProof="0" dirty="0" smtClean="0">
                <a:solidFill>
                  <a:schemeClr val="tx1"/>
                </a:solidFill>
                <a:effectLst/>
                <a:latin typeface="Arial" pitchFamily="39" charset="0"/>
                <a:ea typeface="+mn-ea"/>
                <a:cs typeface="+mn-cs"/>
              </a:rPr>
              <a:t>SD needs to be understood here not as</a:t>
            </a:r>
            <a:r>
              <a:rPr lang="en-GB" sz="1200" kern="1200" baseline="0" noProof="0" dirty="0" smtClean="0">
                <a:solidFill>
                  <a:schemeClr val="tx1"/>
                </a:solidFill>
                <a:effectLst/>
                <a:latin typeface="Arial" pitchFamily="39" charset="0"/>
                <a:ea typeface="+mn-ea"/>
                <a:cs typeface="+mn-cs"/>
              </a:rPr>
              <a:t> a </a:t>
            </a:r>
            <a:r>
              <a:rPr lang="en-GB" sz="1200" kern="1200" noProof="0" dirty="0" smtClean="0">
                <a:solidFill>
                  <a:schemeClr val="tx1"/>
                </a:solidFill>
                <a:effectLst/>
                <a:latin typeface="Arial" pitchFamily="39" charset="0"/>
                <a:ea typeface="+mn-ea"/>
                <a:cs typeface="+mn-cs"/>
              </a:rPr>
              <a:t>«code of conduct», but as an individual and societal search, learning, and shaping process that aims at negotiating best solutions under the ethical principles of Sustainable Development (Stoltenberg und Burandt 2014: 568). This means that students should not have SD values imposed on them. Instead, teaching strategies need to enable them to actively participate in this search, learning, and shaping process, and to acquire the necessary scientific knowledge to support this process. This can only be achieved through a range of teaching and learning forms which help to transmit the necessary disciplinary knowledge</a:t>
            </a:r>
            <a:r>
              <a:rPr lang="en-GB" sz="1200" kern="1200" baseline="0" noProof="0" dirty="0" smtClean="0">
                <a:solidFill>
                  <a:schemeClr val="tx1"/>
                </a:solidFill>
                <a:effectLst/>
                <a:latin typeface="Arial" pitchFamily="39" charset="0"/>
                <a:ea typeface="+mn-ea"/>
                <a:cs typeface="+mn-cs"/>
              </a:rPr>
              <a:t> on the one hand, and help develop</a:t>
            </a:r>
            <a:r>
              <a:rPr lang="en-GB" sz="1200" kern="1200" noProof="0" dirty="0" smtClean="0">
                <a:solidFill>
                  <a:schemeClr val="tx1"/>
                </a:solidFill>
                <a:effectLst/>
                <a:latin typeface="Arial" pitchFamily="39" charset="0"/>
                <a:ea typeface="+mn-ea"/>
                <a:cs typeface="+mn-cs"/>
              </a:rPr>
              <a:t> other competences, such as those</a:t>
            </a:r>
            <a:r>
              <a:rPr lang="en-GB" sz="1200" kern="1200" baseline="0" noProof="0" dirty="0" smtClean="0">
                <a:solidFill>
                  <a:schemeClr val="tx1"/>
                </a:solidFill>
                <a:effectLst/>
                <a:latin typeface="Arial" pitchFamily="39" charset="0"/>
                <a:ea typeface="+mn-ea"/>
                <a:cs typeface="+mn-cs"/>
              </a:rPr>
              <a:t> needed for </a:t>
            </a:r>
            <a:r>
              <a:rPr lang="en-GB" sz="1200" kern="1200" noProof="0" dirty="0" smtClean="0">
                <a:solidFill>
                  <a:schemeClr val="tx1"/>
                </a:solidFill>
                <a:effectLst/>
                <a:latin typeface="Arial" pitchFamily="39" charset="0"/>
                <a:ea typeface="+mn-ea"/>
                <a:cs typeface="+mn-cs"/>
              </a:rPr>
              <a:t>teamwork, taking responsibility, or communicating.</a:t>
            </a:r>
          </a:p>
          <a:p>
            <a:r>
              <a:rPr lang="en-GB" sz="1200" kern="1200" noProof="0" dirty="0" smtClean="0">
                <a:solidFill>
                  <a:schemeClr val="tx1"/>
                </a:solidFill>
                <a:effectLst/>
                <a:latin typeface="Arial" pitchFamily="39" charset="0"/>
                <a:ea typeface="+mn-ea"/>
                <a:cs typeface="+mn-cs"/>
              </a:rPr>
              <a:t> </a:t>
            </a:r>
            <a:endParaRPr lang="en-GB" sz="1200" kern="1200" noProof="0" dirty="0">
              <a:solidFill>
                <a:schemeClr val="tx1"/>
              </a:solidFill>
              <a:effectLst/>
              <a:latin typeface="Arial" pitchFamily="39" charset="0"/>
              <a:ea typeface="+mn-ea"/>
              <a:cs typeface="+mn-cs"/>
            </a:endParaRPr>
          </a:p>
        </p:txBody>
      </p:sp>
      <p:sp>
        <p:nvSpPr>
          <p:cNvPr id="4" name="Foliennummernplatzhalter 3"/>
          <p:cNvSpPr>
            <a:spLocks noGrp="1"/>
          </p:cNvSpPr>
          <p:nvPr>
            <p:ph type="sldNum" sz="quarter" idx="10"/>
          </p:nvPr>
        </p:nvSpPr>
        <p:spPr/>
        <p:txBody>
          <a:bodyPr/>
          <a:lstStyle/>
          <a:p>
            <a:fld id="{E5700854-19FB-4351-BFDC-90AAE5F621F4}" type="slidenum">
              <a:rPr lang="de-CH" smtClean="0"/>
              <a:pPr/>
              <a:t>20</a:t>
            </a:fld>
            <a:endParaRPr lang="de-CH"/>
          </a:p>
        </p:txBody>
      </p:sp>
    </p:spTree>
    <p:extLst>
      <p:ext uri="{BB962C8B-B14F-4D97-AF65-F5344CB8AC3E}">
        <p14:creationId xmlns:p14="http://schemas.microsoft.com/office/powerpoint/2010/main" val="395153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21</a:t>
            </a:fld>
            <a:endParaRPr lang="de-CH"/>
          </a:p>
        </p:txBody>
      </p:sp>
    </p:spTree>
    <p:extLst>
      <p:ext uri="{BB962C8B-B14F-4D97-AF65-F5344CB8AC3E}">
        <p14:creationId xmlns:p14="http://schemas.microsoft.com/office/powerpoint/2010/main" val="2871548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SzPct val="25000"/>
              <a:buNone/>
            </a:pPr>
            <a:r>
              <a:rPr lang="en-GB" noProof="0" dirty="0" smtClean="0"/>
              <a:t>Building disciplinary and interdisciplinary competences that are vital to Sustainable Development can only be achieved through a multitude of teaching and learning forms. There is a need for learning events or courses that transmit the necessary disciplinary knowledge, as well as courses which additionally offer development of competences such as teamwork, responsibility, or communication.</a:t>
            </a:r>
          </a:p>
          <a:p>
            <a:pPr marL="0" marR="0" lvl="0" indent="0" algn="l" rtl="0">
              <a:spcBef>
                <a:spcPts val="360"/>
              </a:spcBef>
              <a:spcAft>
                <a:spcPts val="0"/>
              </a:spcAft>
              <a:buSzPct val="25000"/>
              <a:buNone/>
            </a:pPr>
            <a:r>
              <a:rPr lang="en-GB" sz="1200" b="0" i="0" u="none" strike="noStrike" cap="none" noProof="0" dirty="0" smtClean="0">
                <a:solidFill>
                  <a:schemeClr val="dk1"/>
                </a:solidFill>
                <a:latin typeface="Arial"/>
                <a:ea typeface="Arial"/>
                <a:cs typeface="Arial"/>
                <a:sym typeface="Arial"/>
              </a:rPr>
              <a:t> </a:t>
            </a:r>
            <a:endParaRPr lang="en-GB" sz="1200" kern="1200" noProof="0" dirty="0" smtClean="0">
              <a:solidFill>
                <a:schemeClr val="tx1"/>
              </a:solidFill>
              <a:effectLst/>
              <a:latin typeface="Arial" pitchFamily="39"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noProof="0" dirty="0" smtClean="0"/>
              <a:t>It is clear that it is easier to involve students actively in seminars and field courses than in lectures with over a hundred participants. Nevertheless, it is possible to reach, stimulate, and activate students in all forms of courses . A detailed description of the corresponding methods, including guidance and explanations on preparation, process, potential, variations, examples, and tips can be found at</a:t>
            </a:r>
            <a:r>
              <a:rPr lang="en-GB" baseline="0" noProof="0" dirty="0" smtClean="0"/>
              <a:t> </a:t>
            </a:r>
            <a:r>
              <a:rPr lang="en-GB" sz="1200" u="sng" kern="1200" dirty="0" smtClean="0">
                <a:solidFill>
                  <a:schemeClr val="tx1"/>
                </a:solidFill>
                <a:effectLst/>
                <a:latin typeface="Arial" pitchFamily="39" charset="0"/>
                <a:ea typeface="+mn-ea"/>
                <a:cs typeface="+mn-cs"/>
                <a:hlinkClick r:id="rId3"/>
              </a:rPr>
              <a:t>www.esd.unibe.ch</a:t>
            </a:r>
            <a:r>
              <a:rPr lang="en-GB" baseline="0" noProof="0" dirty="0" smtClean="0"/>
              <a:t> </a:t>
            </a:r>
            <a:r>
              <a:rPr lang="en-GB" noProof="0" dirty="0" smtClean="0"/>
              <a:t>(In-depth module 1, chapter 3, currently</a:t>
            </a:r>
            <a:r>
              <a:rPr lang="en-GB" baseline="0" noProof="0" dirty="0" smtClean="0"/>
              <a:t> only available in German</a:t>
            </a:r>
            <a:r>
              <a:rPr lang="en-GB" noProof="0" dirty="0" smtClean="0"/>
              <a:t>). Of course, these methods are not limited for use in SD. However, they are well-suited to SD teaching, as in addition to dealing with the topic, they also help to develop important personal, social, and action-related competences. </a:t>
            </a:r>
          </a:p>
          <a:p>
            <a:endParaRPr lang="en-GB" sz="1200" kern="1200" noProof="0" dirty="0">
              <a:solidFill>
                <a:schemeClr val="tx1"/>
              </a:solidFill>
              <a:effectLst/>
              <a:latin typeface="Arial" pitchFamily="39" charset="0"/>
              <a:ea typeface="+mn-ea"/>
              <a:cs typeface="+mn-cs"/>
            </a:endParaRPr>
          </a:p>
        </p:txBody>
      </p:sp>
      <p:sp>
        <p:nvSpPr>
          <p:cNvPr id="4" name="Slide Number Placeholder 3"/>
          <p:cNvSpPr>
            <a:spLocks noGrp="1"/>
          </p:cNvSpPr>
          <p:nvPr>
            <p:ph type="sldNum" sz="quarter" idx="10"/>
          </p:nvPr>
        </p:nvSpPr>
        <p:spPr/>
        <p:txBody>
          <a:bodyPr/>
          <a:lstStyle/>
          <a:p>
            <a:fld id="{E5700854-19FB-4351-BFDC-90AAE5F621F4}" type="slidenum">
              <a:rPr lang="de-CH" smtClean="0"/>
              <a:pPr/>
              <a:t>22</a:t>
            </a:fld>
            <a:endParaRPr lang="de-CH"/>
          </a:p>
        </p:txBody>
      </p:sp>
    </p:spTree>
    <p:extLst>
      <p:ext uri="{BB962C8B-B14F-4D97-AF65-F5344CB8AC3E}">
        <p14:creationId xmlns:p14="http://schemas.microsoft.com/office/powerpoint/2010/main" val="895971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pitchFamily="39" charset="0"/>
                <a:ea typeface="+mn-ea"/>
                <a:cs typeface="+mn-cs"/>
              </a:rPr>
              <a:t>In his book “V</a:t>
            </a:r>
            <a:r>
              <a:rPr lang="en-US" sz="1200" b="0" i="1" u="none" strike="noStrike" kern="1200" baseline="0" dirty="0" smtClean="0">
                <a:solidFill>
                  <a:schemeClr val="tx1"/>
                </a:solidFill>
                <a:latin typeface="Arial" pitchFamily="39" charset="0"/>
                <a:ea typeface="+mn-ea"/>
                <a:cs typeface="+mn-cs"/>
              </a:rPr>
              <a:t>isible Learning</a:t>
            </a:r>
            <a:r>
              <a:rPr lang="en-US" sz="1200" b="0" i="0" u="none" strike="noStrike" kern="1200" baseline="0" dirty="0" smtClean="0">
                <a:solidFill>
                  <a:schemeClr val="tx1"/>
                </a:solidFill>
                <a:latin typeface="Arial" pitchFamily="39" charset="0"/>
                <a:ea typeface="+mn-ea"/>
                <a:cs typeface="+mn-cs"/>
              </a:rPr>
              <a:t>”, John Hattie presents the findings of a meta-analysis of 52,000 studies conducted over twenty years (in the meantime, more than 60,000 have been collected). Hattie ranked 138 factors that influence learning success, based on their effectiveness (Hattie 2009). Focusing on university education, he put forth three central claims (“three claims for higher education”; Hattie 2011).</a:t>
            </a:r>
            <a:endParaRPr lang="en-GB" noProof="0"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23</a:t>
            </a:fld>
            <a:endParaRPr lang="de-CH"/>
          </a:p>
        </p:txBody>
      </p:sp>
    </p:spTree>
    <p:extLst>
      <p:ext uri="{BB962C8B-B14F-4D97-AF65-F5344CB8AC3E}">
        <p14:creationId xmlns:p14="http://schemas.microsoft.com/office/powerpoint/2010/main" val="895971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10"/>
          </p:nvPr>
        </p:nvSpPr>
        <p:spPr/>
        <p:txBody>
          <a:bodyPr/>
          <a:lstStyle/>
          <a:p>
            <a:fld id="{E5700854-19FB-4351-BFDC-90AAE5F621F4}" type="slidenum">
              <a:rPr lang="de-CH" smtClean="0"/>
              <a:pPr/>
              <a:t>25</a:t>
            </a:fld>
            <a:endParaRPr lang="de-CH"/>
          </a:p>
        </p:txBody>
      </p:sp>
    </p:spTree>
    <p:extLst>
      <p:ext uri="{BB962C8B-B14F-4D97-AF65-F5344CB8AC3E}">
        <p14:creationId xmlns:p14="http://schemas.microsoft.com/office/powerpoint/2010/main" val="1869897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effectLst/>
                <a:latin typeface="Arial" pitchFamily="39" charset="0"/>
                <a:ea typeface="+mn-ea"/>
                <a:cs typeface="+mn-cs"/>
              </a:rPr>
              <a:t>The United Nations Sustainable Development Goals (SDGs)</a:t>
            </a:r>
            <a:endParaRPr lang="en-GB" sz="1200" u="sng" kern="1200" dirty="0" smtClean="0">
              <a:solidFill>
                <a:schemeClr val="tx1"/>
              </a:solidFill>
              <a:effectLst/>
              <a:latin typeface="Arial" pitchFamily="39" charset="0"/>
              <a:ea typeface="+mn-ea"/>
              <a:cs typeface="+mn-cs"/>
              <a:hlinkClick r:id="rId3"/>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u="sng" kern="1200" dirty="0" smtClean="0">
                <a:solidFill>
                  <a:schemeClr val="tx1"/>
                </a:solidFill>
                <a:effectLst/>
                <a:latin typeface="Arial" pitchFamily="39" charset="0"/>
                <a:ea typeface="+mn-ea"/>
                <a:cs typeface="+mn-cs"/>
                <a:hlinkClick r:id="rId3"/>
              </a:rPr>
              <a:t>http</a:t>
            </a:r>
            <a:r>
              <a:rPr lang="en-GB" sz="1200" u="sng" kern="1200" dirty="0">
                <a:solidFill>
                  <a:schemeClr val="tx1"/>
                </a:solidFill>
                <a:effectLst/>
                <a:latin typeface="Arial" pitchFamily="39" charset="0"/>
                <a:ea typeface="+mn-ea"/>
                <a:cs typeface="+mn-cs"/>
                <a:hlinkClick r:id="rId3"/>
              </a:rPr>
              <a:t>://www.un.org/sustainabledevelopment/education/</a:t>
            </a:r>
            <a:r>
              <a:rPr lang="en-GB" sz="1200" kern="1200" dirty="0">
                <a:solidFill>
                  <a:schemeClr val="tx1"/>
                </a:solidFill>
                <a:effectLst/>
                <a:latin typeface="Arial" pitchFamily="39" charset="0"/>
                <a:ea typeface="+mn-ea"/>
                <a:cs typeface="+mn-cs"/>
              </a:rPr>
              <a:t> (click on Goal 4 targets)</a:t>
            </a:r>
          </a:p>
          <a:p>
            <a:endParaRPr lang="de-CH" dirty="0"/>
          </a:p>
          <a:p>
            <a:r>
              <a:rPr lang="en-GB" sz="1200" b="1" u="sng" kern="1200" dirty="0">
                <a:solidFill>
                  <a:schemeClr val="tx1"/>
                </a:solidFill>
                <a:effectLst/>
                <a:latin typeface="Arial" pitchFamily="39" charset="0"/>
                <a:ea typeface="+mn-ea"/>
                <a:cs typeface="+mn-cs"/>
              </a:rPr>
              <a:t>Goal 4: Ensure inclusive and quality education for all and promote lifelong learning</a:t>
            </a:r>
            <a:r>
              <a:rPr lang="en-GB" sz="1200" kern="1200" dirty="0">
                <a:solidFill>
                  <a:schemeClr val="tx1"/>
                </a:solidFill>
                <a:effectLst/>
                <a:latin typeface="Arial" pitchFamily="39" charset="0"/>
                <a:ea typeface="+mn-ea"/>
                <a:cs typeface="+mn-cs"/>
              </a:rPr>
              <a:t> </a:t>
            </a:r>
          </a:p>
          <a:p>
            <a:pPr lvl="0"/>
            <a:r>
              <a:rPr lang="en-GB" sz="1200" kern="1200" dirty="0">
                <a:solidFill>
                  <a:schemeClr val="tx1"/>
                </a:solidFill>
                <a:effectLst/>
                <a:latin typeface="Arial" pitchFamily="39" charset="0"/>
                <a:ea typeface="+mn-ea"/>
                <a:cs typeface="+mn-cs"/>
              </a:rPr>
              <a:t>* By 2030, ensure that all girls and boys complete free, equitable and quality primary and secondary education leading to relevant and Goal-4 effective learning outcomes</a:t>
            </a:r>
          </a:p>
          <a:p>
            <a:pPr lvl="0"/>
            <a:r>
              <a:rPr lang="en-GB" sz="1200" kern="1200" dirty="0">
                <a:solidFill>
                  <a:schemeClr val="tx1"/>
                </a:solidFill>
                <a:effectLst/>
                <a:latin typeface="Arial" pitchFamily="39" charset="0"/>
                <a:ea typeface="+mn-ea"/>
                <a:cs typeface="+mn-cs"/>
              </a:rPr>
              <a:t>* By 2030, ensure that all girls and boys have access to quality early childhood development, care and </a:t>
            </a:r>
            <a:r>
              <a:rPr lang="en-GB" sz="1200" kern="1200" dirty="0" err="1">
                <a:solidFill>
                  <a:schemeClr val="tx1"/>
                </a:solidFill>
                <a:effectLst/>
                <a:latin typeface="Arial" pitchFamily="39" charset="0"/>
                <a:ea typeface="+mn-ea"/>
                <a:cs typeface="+mn-cs"/>
              </a:rPr>
              <a:t>preprimary</a:t>
            </a:r>
            <a:r>
              <a:rPr lang="en-GB" sz="1200" kern="1200" dirty="0">
                <a:solidFill>
                  <a:schemeClr val="tx1"/>
                </a:solidFill>
                <a:effectLst/>
                <a:latin typeface="Arial" pitchFamily="39" charset="0"/>
                <a:ea typeface="+mn-ea"/>
                <a:cs typeface="+mn-cs"/>
              </a:rPr>
              <a:t> education so that they are ready for primary education</a:t>
            </a:r>
          </a:p>
          <a:p>
            <a:pPr lvl="0"/>
            <a:r>
              <a:rPr lang="en-GB" sz="1200" kern="1200" dirty="0">
                <a:solidFill>
                  <a:schemeClr val="tx1"/>
                </a:solidFill>
                <a:effectLst/>
                <a:latin typeface="Arial" pitchFamily="39" charset="0"/>
                <a:ea typeface="+mn-ea"/>
                <a:cs typeface="+mn-cs"/>
              </a:rPr>
              <a:t>* By 2030, ensure equal access for all women and men to affordable and quality technical, vocational and tertiary education, including university</a:t>
            </a:r>
          </a:p>
          <a:p>
            <a:pPr lvl="0"/>
            <a:r>
              <a:rPr lang="en-GB" sz="1200" kern="1200" dirty="0">
                <a:solidFill>
                  <a:schemeClr val="tx1"/>
                </a:solidFill>
                <a:effectLst/>
                <a:latin typeface="Arial" pitchFamily="39" charset="0"/>
                <a:ea typeface="+mn-ea"/>
                <a:cs typeface="+mn-cs"/>
              </a:rPr>
              <a:t>* By 2030, substantially increase the number of youth and adults who have relevant skills, including technical and vocational skills, for employment, decent jobs and entrepreneurship</a:t>
            </a:r>
          </a:p>
          <a:p>
            <a:pPr lvl="0"/>
            <a:r>
              <a:rPr lang="en-GB" sz="1200" kern="1200" dirty="0">
                <a:solidFill>
                  <a:schemeClr val="tx1"/>
                </a:solidFill>
                <a:effectLst/>
                <a:latin typeface="Arial" pitchFamily="39" charset="0"/>
                <a:ea typeface="+mn-ea"/>
                <a:cs typeface="+mn-cs"/>
              </a:rPr>
              <a:t>* By 2030, eliminate gender disparities in education and ensure equal access to all levels of education and vocational training for the vulnerable, including persons with disabilities, indigenous peoples and children in vulnerable situations</a:t>
            </a:r>
          </a:p>
          <a:p>
            <a:pPr lvl="0"/>
            <a:r>
              <a:rPr lang="en-GB" sz="1200" kern="1200" dirty="0">
                <a:solidFill>
                  <a:schemeClr val="tx1"/>
                </a:solidFill>
                <a:effectLst/>
                <a:latin typeface="Arial" pitchFamily="39" charset="0"/>
                <a:ea typeface="+mn-ea"/>
                <a:cs typeface="+mn-cs"/>
              </a:rPr>
              <a:t>* By 2030, ensure that all youth and a substantial proportion of adults, both men and women, achieve literacy and numeracy</a:t>
            </a:r>
          </a:p>
          <a:p>
            <a:pPr lvl="0"/>
            <a:r>
              <a:rPr lang="en-GB" sz="1200" kern="1200" dirty="0">
                <a:solidFill>
                  <a:schemeClr val="tx1"/>
                </a:solidFill>
                <a:effectLst/>
                <a:latin typeface="Arial" pitchFamily="39" charset="0"/>
                <a:ea typeface="+mn-ea"/>
                <a:cs typeface="+mn-cs"/>
              </a:rPr>
              <a:t>* By 2030, ensure that all learners acquire the knowledge and skills needed to promote sustainable development, including, among others, through education for sustainable development and sustainable lifestyles, human rights, gender equality, promotion of a culture of peace and non-violence, global citizenship and appreciation of cultural diversity and of culture’s contribution to sustainable development</a:t>
            </a:r>
          </a:p>
          <a:p>
            <a:pPr lvl="0"/>
            <a:r>
              <a:rPr lang="en-GB" sz="1200" kern="1200" dirty="0">
                <a:solidFill>
                  <a:schemeClr val="tx1"/>
                </a:solidFill>
                <a:effectLst/>
                <a:latin typeface="Arial" pitchFamily="39" charset="0"/>
                <a:ea typeface="+mn-ea"/>
                <a:cs typeface="+mn-cs"/>
              </a:rPr>
              <a:t>* Build and upgrade education facilities that are child, disability and gender sensitive and provide safe, nonviolent, inclusive and effective learning environments for all</a:t>
            </a:r>
          </a:p>
          <a:p>
            <a:pPr lvl="0"/>
            <a:r>
              <a:rPr lang="en-GB" sz="1200" kern="1200" dirty="0">
                <a:solidFill>
                  <a:schemeClr val="tx1"/>
                </a:solidFill>
                <a:effectLst/>
                <a:latin typeface="Arial" pitchFamily="39" charset="0"/>
                <a:ea typeface="+mn-ea"/>
                <a:cs typeface="+mn-cs"/>
              </a:rPr>
              <a:t>* By 2020, substantially expand globally the number of scholarships available to developing countries, in particular least developed countries, small island developing States and African countries, for enrolment in higher education, including vocational training and information and communications technology, technical, engineering and scientific programmes, in developed countries and other developing countries</a:t>
            </a:r>
          </a:p>
          <a:p>
            <a:pPr lvl="0"/>
            <a:r>
              <a:rPr lang="en-GB" sz="1200" kern="1200" dirty="0">
                <a:solidFill>
                  <a:schemeClr val="tx1"/>
                </a:solidFill>
                <a:effectLst/>
                <a:latin typeface="Arial" pitchFamily="39" charset="0"/>
                <a:ea typeface="+mn-ea"/>
                <a:cs typeface="+mn-cs"/>
              </a:rPr>
              <a:t>*By 2030, substantially increase the supply of qualified teachers, including through international cooperation for teacher training in developing countries, especially least developed countries and small island developing states</a:t>
            </a:r>
          </a:p>
          <a:p>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2</a:t>
            </a:fld>
            <a:endParaRPr lang="de-CH"/>
          </a:p>
        </p:txBody>
      </p:sp>
    </p:spTree>
    <p:extLst>
      <p:ext uri="{BB962C8B-B14F-4D97-AF65-F5344CB8AC3E}">
        <p14:creationId xmlns:p14="http://schemas.microsoft.com/office/powerpoint/2010/main" val="3577957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noProof="0" dirty="0" smtClean="0">
                <a:solidFill>
                  <a:schemeClr val="tx1"/>
                </a:solidFill>
                <a:effectLst/>
                <a:latin typeface="Arial" pitchFamily="39" charset="0"/>
                <a:ea typeface="+mn-ea"/>
                <a:cs typeface="+mn-cs"/>
              </a:rPr>
              <a:t>Knowledge is an important contribution to SD. In addition, the Swiss Government’s Strategy for Sustainable Development (</a:t>
            </a:r>
            <a:r>
              <a:rPr lang="en-GB" sz="1200" i="1" kern="1200" noProof="0" dirty="0" err="1" smtClean="0">
                <a:solidFill>
                  <a:schemeClr val="tx1"/>
                </a:solidFill>
                <a:effectLst/>
                <a:latin typeface="Arial" pitchFamily="39" charset="0"/>
                <a:ea typeface="+mn-ea"/>
                <a:cs typeface="+mn-cs"/>
              </a:rPr>
              <a:t>Nachhaltige</a:t>
            </a:r>
            <a:r>
              <a:rPr lang="en-GB" sz="1200" i="1" kern="1200" noProof="0" dirty="0" smtClean="0">
                <a:solidFill>
                  <a:schemeClr val="tx1"/>
                </a:solidFill>
                <a:effectLst/>
                <a:latin typeface="Arial" pitchFamily="39" charset="0"/>
                <a:ea typeface="+mn-ea"/>
                <a:cs typeface="+mn-cs"/>
              </a:rPr>
              <a:t> </a:t>
            </a:r>
            <a:r>
              <a:rPr lang="en-GB" sz="1200" i="1" kern="1200" noProof="0" dirty="0" err="1" smtClean="0">
                <a:solidFill>
                  <a:schemeClr val="tx1"/>
                </a:solidFill>
                <a:effectLst/>
                <a:latin typeface="Arial" pitchFamily="39" charset="0"/>
                <a:ea typeface="+mn-ea"/>
                <a:cs typeface="+mn-cs"/>
              </a:rPr>
              <a:t>Entwicklung</a:t>
            </a:r>
            <a:r>
              <a:rPr lang="en-GB" sz="1200" i="1" kern="1200" noProof="0" dirty="0" smtClean="0">
                <a:solidFill>
                  <a:schemeClr val="tx1"/>
                </a:solidFill>
                <a:effectLst/>
                <a:latin typeface="Arial" pitchFamily="39" charset="0"/>
                <a:ea typeface="+mn-ea"/>
                <a:cs typeface="+mn-cs"/>
              </a:rPr>
              <a:t> 2016-2019, </a:t>
            </a:r>
            <a:r>
              <a:rPr lang="en-GB" sz="1200" kern="1200" noProof="0" dirty="0" smtClean="0">
                <a:solidFill>
                  <a:schemeClr val="tx1"/>
                </a:solidFill>
                <a:effectLst/>
                <a:latin typeface="Arial" pitchFamily="39" charset="0"/>
                <a:ea typeface="+mn-ea"/>
                <a:cs typeface="+mn-cs"/>
              </a:rPr>
              <a:t>p. 31) emphasizes in its long-term vision the importance of competence building in the framework of Education for Sustainable Development (ESD), aiming for example to promote independent thinking and action, to strengthen one’s own and societal resilience, to recognize the importance of SD, and to actively and reflectively participate in shaping SD. </a:t>
            </a:r>
          </a:p>
          <a:p>
            <a:endParaRPr lang="en-GB" sz="1200" kern="1200" noProof="0" dirty="0" smtClean="0">
              <a:solidFill>
                <a:schemeClr val="tx1"/>
              </a:solidFill>
              <a:effectLst/>
              <a:latin typeface="Arial" pitchFamily="39"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pitchFamily="39" charset="0"/>
                <a:ea typeface="+mn-ea"/>
                <a:cs typeface="+mn-cs"/>
              </a:rPr>
              <a:t>At the University of Bern, ESD is intended to enable students to think in terms of networks and connections, to understand complex society–environment interactions and processes, and to come up with hypotheses about causes and possible effects of such processes. This approach also makes it possible to formulate and justify sustainability goals, to develop appropriate measures for their implementation, and to review their effectiveness.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Arial" pitchFamily="39"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pitchFamily="39" charset="0"/>
                <a:ea typeface="+mn-ea"/>
                <a:cs typeface="+mn-cs"/>
              </a:rPr>
              <a:t>Seen this way, ESD is “</a:t>
            </a:r>
            <a:r>
              <a:rPr lang="en-US" sz="1200" b="0" i="0" u="none" strike="noStrike" kern="1200" baseline="0" dirty="0" err="1" smtClean="0">
                <a:solidFill>
                  <a:schemeClr val="tx1"/>
                </a:solidFill>
                <a:latin typeface="Arial" pitchFamily="39" charset="0"/>
                <a:ea typeface="+mn-ea"/>
                <a:cs typeface="+mn-cs"/>
              </a:rPr>
              <a:t>categorial</a:t>
            </a:r>
            <a:r>
              <a:rPr lang="en-US" sz="1200" b="0" i="0" u="none" strike="noStrike" kern="1200" baseline="0" dirty="0" smtClean="0">
                <a:solidFill>
                  <a:schemeClr val="tx1"/>
                </a:solidFill>
                <a:latin typeface="Arial" pitchFamily="39" charset="0"/>
                <a:ea typeface="+mn-ea"/>
                <a:cs typeface="+mn-cs"/>
              </a:rPr>
              <a:t> education” in the dual sense that learners learn (i.e. access) reality through their own efforts at the same time as they empower themselves to understand and shape this reality through these very efforts (</a:t>
            </a:r>
            <a:r>
              <a:rPr lang="en-US" sz="1200" b="0" i="0" u="none" strike="noStrike" kern="1200" baseline="0" dirty="0" err="1" smtClean="0">
                <a:solidFill>
                  <a:schemeClr val="tx1"/>
                </a:solidFill>
                <a:latin typeface="Arial" pitchFamily="39" charset="0"/>
                <a:ea typeface="+mn-ea"/>
                <a:cs typeface="+mn-cs"/>
              </a:rPr>
              <a:t>Klafki</a:t>
            </a:r>
            <a:r>
              <a:rPr lang="en-US" sz="1200" b="0" i="0" u="none" strike="noStrike" kern="1200" baseline="0" dirty="0" smtClean="0">
                <a:solidFill>
                  <a:schemeClr val="tx1"/>
                </a:solidFill>
                <a:latin typeface="Arial" pitchFamily="39" charset="0"/>
                <a:ea typeface="+mn-ea"/>
                <a:cs typeface="+mn-cs"/>
              </a:rPr>
              <a:t> 2003). This is why, in the discussion on ESD, the development of competences plays a key role. </a:t>
            </a:r>
            <a:endParaRPr lang="en-GB" noProof="0" dirty="0">
              <a:highlight>
                <a:srgbClr val="FFFF00"/>
              </a:highlight>
            </a:endParaRPr>
          </a:p>
        </p:txBody>
      </p:sp>
      <p:sp>
        <p:nvSpPr>
          <p:cNvPr id="4" name="Slide Number Placeholder 3"/>
          <p:cNvSpPr>
            <a:spLocks noGrp="1"/>
          </p:cNvSpPr>
          <p:nvPr>
            <p:ph type="sldNum" sz="quarter" idx="10"/>
          </p:nvPr>
        </p:nvSpPr>
        <p:spPr/>
        <p:txBody>
          <a:bodyPr/>
          <a:lstStyle/>
          <a:p>
            <a:fld id="{E5700854-19FB-4351-BFDC-90AAE5F621F4}" type="slidenum">
              <a:rPr lang="de-CH" smtClean="0"/>
              <a:pPr/>
              <a:t>4</a:t>
            </a:fld>
            <a:endParaRPr lang="de-CH"/>
          </a:p>
        </p:txBody>
      </p:sp>
    </p:spTree>
    <p:extLst>
      <p:ext uri="{BB962C8B-B14F-4D97-AF65-F5344CB8AC3E}">
        <p14:creationId xmlns:p14="http://schemas.microsoft.com/office/powerpoint/2010/main" val="895971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0" i="0" u="none" strike="noStrike" kern="1200" baseline="0" noProof="0" dirty="0" smtClean="0">
                <a:solidFill>
                  <a:schemeClr val="tx1"/>
                </a:solidFill>
                <a:latin typeface="Arial" pitchFamily="39" charset="0"/>
                <a:ea typeface="+mn-ea"/>
                <a:cs typeface="+mn-cs"/>
              </a:rPr>
              <a:t>There are several ways to develop SD-relevant competences in university teaching. Sterling and Thomas (2006) describe various levels of intensity of integrating SD into teaching – from incorporating it into individual lessons to offering entire courses or even redesigning entire study programmes.</a:t>
            </a:r>
            <a:endParaRPr lang="en-GB" noProof="0"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5</a:t>
            </a:fld>
            <a:endParaRPr lang="de-CH"/>
          </a:p>
        </p:txBody>
      </p:sp>
    </p:spTree>
    <p:extLst>
      <p:ext uri="{BB962C8B-B14F-4D97-AF65-F5344CB8AC3E}">
        <p14:creationId xmlns:p14="http://schemas.microsoft.com/office/powerpoint/2010/main" val="185095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err="1" smtClean="0">
                <a:solidFill>
                  <a:schemeClr val="tx1"/>
                </a:solidFill>
                <a:effectLst/>
                <a:latin typeface="Arial" pitchFamily="39" charset="0"/>
                <a:ea typeface="+mn-ea"/>
                <a:cs typeface="+mn-cs"/>
              </a:rPr>
              <a:t>Possible</a:t>
            </a:r>
            <a:r>
              <a:rPr lang="de-CH" sz="1200" kern="1200" dirty="0" smtClean="0">
                <a:solidFill>
                  <a:schemeClr val="tx1"/>
                </a:solidFill>
                <a:effectLst/>
                <a:latin typeface="Arial" pitchFamily="39" charset="0"/>
                <a:ea typeface="+mn-ea"/>
                <a:cs typeface="+mn-cs"/>
              </a:rPr>
              <a:t> </a:t>
            </a:r>
            <a:r>
              <a:rPr lang="de-CH" sz="1200" kern="1200" dirty="0">
                <a:solidFill>
                  <a:schemeClr val="tx1"/>
                </a:solidFill>
                <a:effectLst/>
                <a:latin typeface="Arial" pitchFamily="39" charset="0"/>
                <a:ea typeface="+mn-ea"/>
                <a:cs typeface="+mn-cs"/>
              </a:rPr>
              <a:t>educational contents of SD-relevant courses result from the connection between the thematic and epistemological focuses of a scientific discipline on the one hand, and SD on the other. In some disciplines such links are obvious; in many disciplines the link is implicit but not explicitly mentioned; in other still it still has to be identified.</a:t>
            </a:r>
          </a:p>
          <a:p>
            <a:endParaRPr lang="de-CH" sz="1200" kern="1200" dirty="0">
              <a:solidFill>
                <a:schemeClr val="tx1"/>
              </a:solidFill>
              <a:effectLst/>
              <a:latin typeface="Arial" pitchFamily="39" charset="0"/>
              <a:ea typeface="+mn-ea"/>
              <a:cs typeface="+mn-cs"/>
            </a:endParaRPr>
          </a:p>
          <a:p>
            <a:pPr>
              <a:spcBef>
                <a:spcPts val="0"/>
              </a:spcBef>
              <a:spcAft>
                <a:spcPts val="0"/>
              </a:spcAft>
            </a:pPr>
            <a:r>
              <a:rPr lang="de-CH" sz="1200" dirty="0"/>
              <a:t>We propose using SD models and conceptional frameworks pragmatically. Simple models (e.g. </a:t>
            </a:r>
            <a:r>
              <a:rPr lang="de-CH" sz="1200" dirty="0" err="1"/>
              <a:t>with</a:t>
            </a:r>
            <a:r>
              <a:rPr lang="de-CH" sz="1200" dirty="0"/>
              <a:t> three dimensions of SD) allow an introduction to the subject, but ignore many important aspects or don’t make them explicit. Complex models contain fewer gaps, but are difficult to communicate. </a:t>
            </a:r>
          </a:p>
          <a:p>
            <a:pPr>
              <a:spcBef>
                <a:spcPts val="0"/>
              </a:spcBef>
              <a:spcAft>
                <a:spcPts val="0"/>
              </a:spcAft>
            </a:pPr>
            <a:endParaRPr lang="de-CH" sz="1200" dirty="0"/>
          </a:p>
          <a:p>
            <a:pPr>
              <a:spcBef>
                <a:spcPts val="0"/>
              </a:spcBef>
              <a:spcAft>
                <a:spcPts val="0"/>
              </a:spcAft>
            </a:pPr>
            <a:r>
              <a:rPr lang="de-CH" sz="1200" dirty="0"/>
              <a:t>No template will be able to contain all connection possibilities of all disciplines. But models and concepts need not be discarded immediately, if your discipline and its topics are not obvious. Instead, they should be seen as an encouragement to supplement important aspects and perspectives.</a:t>
            </a:r>
          </a:p>
          <a:p>
            <a:pPr>
              <a:spcBef>
                <a:spcPts val="0"/>
              </a:spcBef>
              <a:spcAft>
                <a:spcPts val="0"/>
              </a:spcAft>
            </a:pPr>
            <a:endParaRPr lang="de-CH" sz="1200" kern="50" dirty="0">
              <a:latin typeface="Arial"/>
              <a:ea typeface="MS Mincho"/>
              <a:cs typeface="Times New Roman"/>
            </a:endParaRPr>
          </a:p>
          <a:p>
            <a:r>
              <a:rPr lang="de-CH" sz="1200" kern="1200" dirty="0">
                <a:solidFill>
                  <a:schemeClr val="tx1"/>
                </a:solidFill>
                <a:effectLst/>
                <a:latin typeface="Arial" pitchFamily="39" charset="0"/>
                <a:ea typeface="+mn-ea"/>
                <a:cs typeface="+mn-cs"/>
              </a:rPr>
              <a:t>This exercise is a way of identifying the links between SD and your discipline – e.g. </a:t>
            </a:r>
            <a:r>
              <a:rPr lang="de-CH" sz="1200" kern="1200" dirty="0" err="1">
                <a:solidFill>
                  <a:schemeClr val="tx1"/>
                </a:solidFill>
                <a:effectLst/>
                <a:latin typeface="Arial" pitchFamily="39" charset="0"/>
                <a:ea typeface="+mn-ea"/>
                <a:cs typeface="+mn-cs"/>
              </a:rPr>
              <a:t>by</a:t>
            </a:r>
            <a:r>
              <a:rPr lang="de-CH" sz="1200" kern="1200" dirty="0">
                <a:solidFill>
                  <a:schemeClr val="tx1"/>
                </a:solidFill>
                <a:effectLst/>
                <a:latin typeface="Arial" pitchFamily="39" charset="0"/>
                <a:ea typeface="+mn-ea"/>
                <a:cs typeface="+mn-cs"/>
              </a:rPr>
              <a:t> </a:t>
            </a:r>
            <a:r>
              <a:rPr lang="de-CH" sz="1200" kern="1200" dirty="0" err="1">
                <a:solidFill>
                  <a:schemeClr val="tx1"/>
                </a:solidFill>
                <a:effectLst/>
                <a:latin typeface="Arial" pitchFamily="39" charset="0"/>
                <a:ea typeface="+mn-ea"/>
                <a:cs typeface="+mn-cs"/>
              </a:rPr>
              <a:t>students</a:t>
            </a:r>
            <a:r>
              <a:rPr lang="de-CH" sz="1200" kern="1200" dirty="0">
                <a:solidFill>
                  <a:schemeClr val="tx1"/>
                </a:solidFill>
                <a:effectLst/>
                <a:latin typeface="Arial" pitchFamily="39" charset="0"/>
                <a:ea typeface="+mn-ea"/>
                <a:cs typeface="+mn-cs"/>
              </a:rPr>
              <a:t>. The models on the following slides can </a:t>
            </a:r>
            <a:r>
              <a:rPr lang="de-CH" sz="1200" kern="1200" dirty="0" err="1">
                <a:solidFill>
                  <a:schemeClr val="tx1"/>
                </a:solidFill>
                <a:effectLst/>
                <a:latin typeface="Arial" pitchFamily="39" charset="0"/>
                <a:ea typeface="+mn-ea"/>
                <a:cs typeface="+mn-cs"/>
              </a:rPr>
              <a:t>be</a:t>
            </a:r>
            <a:r>
              <a:rPr lang="de-CH" sz="1200" kern="1200" dirty="0">
                <a:solidFill>
                  <a:schemeClr val="tx1"/>
                </a:solidFill>
                <a:effectLst/>
                <a:latin typeface="Arial" pitchFamily="39" charset="0"/>
                <a:ea typeface="+mn-ea"/>
                <a:cs typeface="+mn-cs"/>
              </a:rPr>
              <a:t> </a:t>
            </a:r>
            <a:r>
              <a:rPr lang="de-CH" sz="1200" kern="1200" dirty="0" err="1">
                <a:solidFill>
                  <a:schemeClr val="tx1"/>
                </a:solidFill>
                <a:effectLst/>
                <a:latin typeface="Arial" pitchFamily="39" charset="0"/>
                <a:ea typeface="+mn-ea"/>
                <a:cs typeface="+mn-cs"/>
              </a:rPr>
              <a:t>used</a:t>
            </a:r>
            <a:r>
              <a:rPr lang="de-CH" sz="1200" kern="1200" dirty="0">
                <a:solidFill>
                  <a:schemeClr val="tx1"/>
                </a:solidFill>
                <a:effectLst/>
                <a:latin typeface="Arial" pitchFamily="39" charset="0"/>
                <a:ea typeface="+mn-ea"/>
                <a:cs typeface="+mn-cs"/>
              </a:rPr>
              <a:t> </a:t>
            </a:r>
            <a:r>
              <a:rPr lang="de-CH" sz="1200" kern="1200" dirty="0" err="1">
                <a:solidFill>
                  <a:schemeClr val="tx1"/>
                </a:solidFill>
                <a:effectLst/>
                <a:latin typeface="Arial" pitchFamily="39" charset="0"/>
                <a:ea typeface="+mn-ea"/>
                <a:cs typeface="+mn-cs"/>
              </a:rPr>
              <a:t>for</a:t>
            </a:r>
            <a:r>
              <a:rPr lang="de-CH" sz="1200" kern="1200" dirty="0">
                <a:solidFill>
                  <a:schemeClr val="tx1"/>
                </a:solidFill>
                <a:effectLst/>
                <a:latin typeface="Arial" pitchFamily="39" charset="0"/>
                <a:ea typeface="+mn-ea"/>
                <a:cs typeface="+mn-cs"/>
              </a:rPr>
              <a:t> </a:t>
            </a:r>
            <a:r>
              <a:rPr lang="de-CH" sz="1200" kern="1200" dirty="0" err="1">
                <a:solidFill>
                  <a:schemeClr val="tx1"/>
                </a:solidFill>
                <a:effectLst/>
                <a:latin typeface="Arial" pitchFamily="39" charset="0"/>
                <a:ea typeface="+mn-ea"/>
                <a:cs typeface="+mn-cs"/>
              </a:rPr>
              <a:t>this</a:t>
            </a:r>
            <a:r>
              <a:rPr lang="de-CH" sz="1200" kern="1200" dirty="0">
                <a:solidFill>
                  <a:schemeClr val="tx1"/>
                </a:solidFill>
                <a:effectLst/>
                <a:latin typeface="Arial" pitchFamily="39" charset="0"/>
                <a:ea typeface="+mn-ea"/>
                <a:cs typeface="+mn-cs"/>
              </a:rPr>
              <a:t> </a:t>
            </a:r>
            <a:r>
              <a:rPr lang="de-CH" sz="1200" kern="1200" dirty="0" err="1">
                <a:solidFill>
                  <a:schemeClr val="tx1"/>
                </a:solidFill>
                <a:effectLst/>
                <a:latin typeface="Arial" pitchFamily="39" charset="0"/>
                <a:ea typeface="+mn-ea"/>
                <a:cs typeface="+mn-cs"/>
              </a:rPr>
              <a:t>purpose</a:t>
            </a:r>
            <a:r>
              <a:rPr lang="de-CH" sz="1200" kern="1200" dirty="0">
                <a:solidFill>
                  <a:schemeClr val="tx1"/>
                </a:solidFill>
                <a:effectLst/>
                <a:latin typeface="Arial" pitchFamily="39" charset="0"/>
                <a:ea typeface="+mn-ea"/>
                <a:cs typeface="+mn-cs"/>
              </a:rPr>
              <a:t>.</a:t>
            </a:r>
            <a:endParaRPr lang="de-CH" dirty="0"/>
          </a:p>
          <a:p>
            <a:endParaRPr lang="de-CH" dirty="0"/>
          </a:p>
          <a:p>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7</a:t>
            </a:fld>
            <a:endParaRPr lang="de-CH"/>
          </a:p>
        </p:txBody>
      </p:sp>
    </p:spTree>
    <p:extLst>
      <p:ext uri="{BB962C8B-B14F-4D97-AF65-F5344CB8AC3E}">
        <p14:creationId xmlns:p14="http://schemas.microsoft.com/office/powerpoint/2010/main" val="807038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noProof="0" dirty="0" smtClean="0">
                <a:solidFill>
                  <a:schemeClr val="tx1"/>
                </a:solidFill>
                <a:effectLst/>
                <a:latin typeface="Arial" pitchFamily="39" charset="0"/>
                <a:ea typeface="+mn-ea"/>
                <a:cs typeface="+mn-cs"/>
              </a:rPr>
              <a:t>The Doughnut Model</a:t>
            </a:r>
          </a:p>
          <a:p>
            <a:endParaRPr lang="en-GB" sz="1200" kern="1200" noProof="0" dirty="0" smtClean="0">
              <a:solidFill>
                <a:schemeClr val="tx1"/>
              </a:solidFill>
              <a:effectLst/>
              <a:latin typeface="Arial" pitchFamily="39"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noProof="0" dirty="0" smtClean="0"/>
              <a:t>The Doughnut Model (</a:t>
            </a:r>
            <a:r>
              <a:rPr lang="en-GB" noProof="0" dirty="0" err="1" smtClean="0"/>
              <a:t>Raworth</a:t>
            </a:r>
            <a:r>
              <a:rPr lang="en-GB" noProof="0" dirty="0" smtClean="0"/>
              <a:t>/Oxfam 2012; updated by</a:t>
            </a:r>
            <a:r>
              <a:rPr lang="en-GB" baseline="0" noProof="0" dirty="0" smtClean="0"/>
              <a:t> </a:t>
            </a:r>
            <a:r>
              <a:rPr lang="en-GB" baseline="0" noProof="0" dirty="0" err="1" smtClean="0"/>
              <a:t>Raworth</a:t>
            </a:r>
            <a:r>
              <a:rPr lang="en-GB" baseline="0" noProof="0" dirty="0" smtClean="0"/>
              <a:t> 2017</a:t>
            </a:r>
            <a:r>
              <a:rPr lang="en-GB" noProof="0" dirty="0" smtClean="0"/>
              <a:t>) is an attempt to concretize the general dimensions of Sustainability and thus to operationalize SD. To this end, </a:t>
            </a:r>
            <a:r>
              <a:rPr lang="en-GB" noProof="0" dirty="0" err="1" smtClean="0"/>
              <a:t>Raworth</a:t>
            </a:r>
            <a:r>
              <a:rPr lang="en-GB" noProof="0" dirty="0" smtClean="0"/>
              <a:t> first links the concept of SD to the international scientific and political debate on planetary limits on the use and degradation of natural resources (</a:t>
            </a:r>
            <a:r>
              <a:rPr lang="en-GB" noProof="0" dirty="0" err="1" smtClean="0"/>
              <a:t>Rockström</a:t>
            </a:r>
            <a:r>
              <a:rPr lang="en-GB" noProof="0" dirty="0" smtClean="0"/>
              <a:t> et al. 2009). In her model, </a:t>
            </a:r>
            <a:r>
              <a:rPr lang="en-GB" noProof="0" dirty="0" err="1" smtClean="0"/>
              <a:t>Raworth</a:t>
            </a:r>
            <a:r>
              <a:rPr lang="en-GB" noProof="0" dirty="0" smtClean="0"/>
              <a:t> expands the debate to include minimum thresholds of social and economic foundations that must not be exceeded, to </a:t>
            </a:r>
            <a:r>
              <a:rPr lang="en-GB" sz="1200" kern="1200" noProof="0" dirty="0" smtClean="0">
                <a:solidFill>
                  <a:schemeClr val="tx1"/>
                </a:solidFill>
                <a:latin typeface="Arial" pitchFamily="39" charset="0"/>
                <a:ea typeface="+mn-ea"/>
                <a:cs typeface="+mn-cs"/>
              </a:rPr>
              <a:t>allow all people to live a worthwhile life. </a:t>
            </a:r>
          </a:p>
          <a:p>
            <a:r>
              <a:rPr lang="en-GB" sz="1200" kern="1200" noProof="0" dirty="0" smtClean="0">
                <a:solidFill>
                  <a:schemeClr val="tx1"/>
                </a:solidFill>
                <a:effectLst/>
                <a:latin typeface="Arial" pitchFamily="39" charset="0"/>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noProof="0" dirty="0" smtClean="0"/>
              <a:t>The area of Sustainable Development that is environmentally safe, socially just, and economically viable for humanity is symbolized by the light green area. There is no precise “prescription” as to how SD should look. The model is based on an understanding of SD as a search, learning, and shaping process involving all of society and thus requiring the participation of every individual. The model does not pre-empt this negotiation process, but indicates possible paths towards SD within the light green corridor. This area is enclosed by two “guard rails”, which depict threats to SD. The outer rail shows the “planetary boundaries”, whose natural resources (water, air, land, biodiversity etc.) are being massively degraded by human use. The inside rail comprises the “social foundation”, i.e. the minimum requirements without which human well-being is not possible.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noProof="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GB" noProof="0" dirty="0" smtClean="0"/>
              <a:t>The limits of environmental degradation and the minimum socio-economic requirements are not universally defined, and the indicators for measuring current values and trends are the topic of ongoing research and negotiations between various actors with different interests and levels of influence. Political decisions on steering future developments are based on information including prominent scientific contributions to the collection of environmental, </a:t>
            </a:r>
            <a:r>
              <a:rPr lang="en-GB" noProof="0" dirty="0" smtClean="0"/>
              <a:t>sociocultural</a:t>
            </a:r>
            <a:r>
              <a:rPr lang="en-GB" noProof="0" dirty="0" smtClean="0"/>
              <a:t>, and economic systems and their dynamics.</a:t>
            </a:r>
          </a:p>
        </p:txBody>
      </p:sp>
      <p:sp>
        <p:nvSpPr>
          <p:cNvPr id="4" name="Foliennummernplatzhalter 3"/>
          <p:cNvSpPr>
            <a:spLocks noGrp="1"/>
          </p:cNvSpPr>
          <p:nvPr>
            <p:ph type="sldNum" sz="quarter" idx="10"/>
          </p:nvPr>
        </p:nvSpPr>
        <p:spPr/>
        <p:txBody>
          <a:bodyPr/>
          <a:lstStyle/>
          <a:p>
            <a:fld id="{E5700854-19FB-4351-BFDC-90AAE5F621F4}" type="slidenum">
              <a:rPr lang="de-CH" smtClean="0"/>
              <a:pPr/>
              <a:t>8</a:t>
            </a:fld>
            <a:endParaRPr lang="de-CH"/>
          </a:p>
        </p:txBody>
      </p:sp>
    </p:spTree>
    <p:extLst>
      <p:ext uri="{BB962C8B-B14F-4D97-AF65-F5344CB8AC3E}">
        <p14:creationId xmlns:p14="http://schemas.microsoft.com/office/powerpoint/2010/main" val="1332384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GB" sz="1200" b="1" i="0" u="none" strike="noStrike" cap="none" dirty="0">
                <a:solidFill>
                  <a:schemeClr val="dk1"/>
                </a:solidFill>
                <a:latin typeface="Arial"/>
                <a:ea typeface="Arial"/>
                <a:cs typeface="Arial"/>
                <a:sym typeface="Arial"/>
              </a:rPr>
              <a:t>The UN Sustainable Development Goals</a:t>
            </a:r>
          </a:p>
          <a:p>
            <a:pPr marL="0" marR="0" lvl="0" indent="0" algn="l" rtl="0">
              <a:spcBef>
                <a:spcPts val="360"/>
              </a:spcBef>
              <a:spcAft>
                <a:spcPts val="0"/>
              </a:spcAft>
              <a:buSzPct val="25000"/>
              <a:buNone/>
            </a:pPr>
            <a:r>
              <a:rPr lang="en-GB" sz="1200" b="0" i="0" u="none" strike="noStrike" cap="none" dirty="0">
                <a:solidFill>
                  <a:schemeClr val="dk1"/>
                </a:solidFill>
                <a:latin typeface="Arial"/>
                <a:ea typeface="Arial"/>
                <a:cs typeface="Arial"/>
                <a:sym typeface="Arial"/>
              </a:rPr>
              <a:t>In 2000, the UN, World Bank, International Monetary Fund (IMF), and Organization for Economic Cooperation and Development (OECD) formulated eight </a:t>
            </a:r>
            <a:r>
              <a:rPr lang="en-GB" sz="1200" b="0" i="1" u="none" strike="noStrike" cap="none" dirty="0">
                <a:solidFill>
                  <a:schemeClr val="dk1"/>
                </a:solidFill>
                <a:latin typeface="Arial"/>
                <a:ea typeface="Arial"/>
                <a:cs typeface="Arial"/>
                <a:sym typeface="Arial"/>
              </a:rPr>
              <a:t>Millennium Development Goals</a:t>
            </a:r>
            <a:r>
              <a:rPr lang="en-GB" sz="1200" b="0" i="0" u="none" strike="noStrike" cap="none" dirty="0">
                <a:solidFill>
                  <a:schemeClr val="dk1"/>
                </a:solidFill>
                <a:latin typeface="Arial"/>
                <a:ea typeface="Arial"/>
                <a:cs typeface="Arial"/>
                <a:sym typeface="Arial"/>
              </a:rPr>
              <a:t> (MDGs). Both the goals and the way they were set were controversial. The selection was criticized as being incomplete, defined by industrialized countries, lacking binding commitments and coordination of the individual targets, and characterized by unrealistic indicators and target sizes. </a:t>
            </a:r>
          </a:p>
          <a:p>
            <a:pPr marL="0" marR="0" lvl="0" indent="0" algn="l" rtl="0">
              <a:spcBef>
                <a:spcPts val="360"/>
              </a:spcBef>
              <a:spcAft>
                <a:spcPts val="0"/>
              </a:spcAft>
              <a:buSzPct val="25000"/>
              <a:buNone/>
            </a:pPr>
            <a:endParaRPr lang="en-GB" sz="1200" b="0" i="0" u="none" strike="noStrike" cap="none" dirty="0">
              <a:solidFill>
                <a:schemeClr val="dk1"/>
              </a:solidFill>
              <a:latin typeface="Arial"/>
              <a:ea typeface="Arial"/>
              <a:cs typeface="Arial"/>
              <a:sym typeface="Arial"/>
            </a:endParaRPr>
          </a:p>
          <a:p>
            <a:pPr marL="0" marR="0" lvl="0" indent="0" algn="l" rtl="0">
              <a:spcBef>
                <a:spcPts val="360"/>
              </a:spcBef>
              <a:spcAft>
                <a:spcPts val="0"/>
              </a:spcAft>
              <a:buSzPct val="25000"/>
              <a:buNone/>
            </a:pPr>
            <a:r>
              <a:rPr lang="en-GB" sz="1200" b="0" i="0" u="none" strike="noStrike" cap="none" dirty="0">
                <a:solidFill>
                  <a:schemeClr val="dk1"/>
                </a:solidFill>
                <a:latin typeface="Arial"/>
                <a:ea typeface="Arial"/>
                <a:cs typeface="Arial"/>
                <a:sym typeface="Arial"/>
              </a:rPr>
              <a:t>Based on this criticism as well as on the intention to unite global environmental policy and poverty reduction in a single initiative, the UN </a:t>
            </a:r>
            <a:r>
              <a:rPr lang="en-GB" sz="1200" b="0" i="1" u="none" strike="noStrike" cap="none" dirty="0">
                <a:solidFill>
                  <a:schemeClr val="dk1"/>
                </a:solidFill>
                <a:latin typeface="Arial"/>
                <a:ea typeface="Arial"/>
                <a:cs typeface="Arial"/>
                <a:sym typeface="Arial"/>
              </a:rPr>
              <a:t>Sustainable Development Goals</a:t>
            </a:r>
            <a:r>
              <a:rPr lang="en-GB" sz="1200" b="0" i="0" u="none" strike="noStrike" cap="none" dirty="0">
                <a:solidFill>
                  <a:schemeClr val="dk1"/>
                </a:solidFill>
                <a:latin typeface="Arial"/>
                <a:ea typeface="Arial"/>
                <a:cs typeface="Arial"/>
                <a:sym typeface="Arial"/>
              </a:rPr>
              <a:t> (SDGs) were formulated – and approved on 25 September 2015 as the «2030 Agenda for Sustainable Development», by the 193 member states of the UN. The SDGs are broad-based and form the global political basis for SD efforts in the coming years. </a:t>
            </a:r>
          </a:p>
          <a:p>
            <a:pPr marL="0" marR="0" lvl="0" indent="0" algn="l" rtl="0">
              <a:spcBef>
                <a:spcPts val="360"/>
              </a:spcBef>
              <a:spcAft>
                <a:spcPts val="0"/>
              </a:spcAft>
              <a:buSzPct val="25000"/>
              <a:buNone/>
            </a:pPr>
            <a:r>
              <a:rPr lang="en-GB" sz="1200" b="0" i="0" u="none" strike="noStrike" cap="none" dirty="0">
                <a:solidFill>
                  <a:schemeClr val="dk1"/>
                </a:solidFill>
                <a:latin typeface="Arial"/>
                <a:ea typeface="Arial"/>
                <a:cs typeface="Arial"/>
                <a:sym typeface="Arial"/>
              </a:rPr>
              <a:t>  </a:t>
            </a:r>
          </a:p>
          <a:p>
            <a:r>
              <a:rPr lang="en-GB" sz="1200" kern="1200" baseline="0" dirty="0">
                <a:solidFill>
                  <a:schemeClr val="tx1"/>
                </a:solidFill>
                <a:effectLst/>
                <a:latin typeface="Arial" panose="020B0604020202020204" pitchFamily="34" charset="0"/>
                <a:ea typeface="+mn-ea"/>
                <a:cs typeface="Arial" panose="020B0604020202020204" pitchFamily="34" charset="0"/>
              </a:rPr>
              <a:t> </a:t>
            </a:r>
            <a:r>
              <a:rPr lang="de-CH" sz="1200" kern="1200" baseline="0" dirty="0">
                <a:solidFill>
                  <a:schemeClr val="tx1"/>
                </a:solidFill>
                <a:effectLst/>
                <a:latin typeface="Arial" panose="020B0604020202020204" pitchFamily="34" charset="0"/>
                <a:ea typeface="+mn-ea"/>
                <a:cs typeface="Arial" panose="020B0604020202020204" pitchFamily="34" charset="0"/>
              </a:rPr>
              <a:t> </a:t>
            </a:r>
          </a:p>
          <a:p>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9</a:t>
            </a:fld>
            <a:endParaRPr lang="de-CH"/>
          </a:p>
        </p:txBody>
      </p:sp>
    </p:spTree>
    <p:extLst>
      <p:ext uri="{BB962C8B-B14F-4D97-AF65-F5344CB8AC3E}">
        <p14:creationId xmlns:p14="http://schemas.microsoft.com/office/powerpoint/2010/main" val="1979924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noProof="0" dirty="0" smtClean="0">
                <a:solidFill>
                  <a:schemeClr val="tx1"/>
                </a:solidFill>
                <a:effectLst/>
                <a:latin typeface="Arial" pitchFamily="39" charset="0"/>
                <a:ea typeface="+mn-ea"/>
                <a:cs typeface="+mn-cs"/>
              </a:rPr>
              <a:t>Finding out how and where your discipline is connected with the Doughnut Model or the UN SDGs can help you position it with respect to SD. These are starting points to highlight existing ways</a:t>
            </a:r>
            <a:r>
              <a:rPr lang="en-GB" sz="1200" kern="1200" baseline="0" noProof="0" dirty="0" smtClean="0">
                <a:solidFill>
                  <a:schemeClr val="tx1"/>
                </a:solidFill>
                <a:effectLst/>
                <a:latin typeface="Arial" pitchFamily="39" charset="0"/>
                <a:ea typeface="+mn-ea"/>
                <a:cs typeface="+mn-cs"/>
              </a:rPr>
              <a:t> in which</a:t>
            </a:r>
            <a:r>
              <a:rPr lang="en-GB" sz="1200" kern="1200" noProof="0" dirty="0" smtClean="0">
                <a:solidFill>
                  <a:schemeClr val="tx1"/>
                </a:solidFill>
                <a:effectLst/>
                <a:latin typeface="Arial" pitchFamily="39" charset="0"/>
                <a:ea typeface="+mn-ea"/>
                <a:cs typeface="+mn-cs"/>
              </a:rPr>
              <a:t> your discipline refers to SD and identify possible anchoring points. Once the thematic links are made, these can be further concretized by asking which forms of knowledge are important in that particular discipline with respect to SD. </a:t>
            </a:r>
          </a:p>
          <a:p>
            <a:endParaRPr lang="en-GB" sz="1200" b="1" kern="1200" noProof="0" dirty="0" smtClean="0">
              <a:solidFill>
                <a:schemeClr val="tx1"/>
              </a:solidFill>
              <a:effectLst/>
              <a:latin typeface="Arial" pitchFamily="39" charset="0"/>
              <a:ea typeface="+mn-ea"/>
              <a:cs typeface="+mn-cs"/>
            </a:endParaRPr>
          </a:p>
          <a:p>
            <a:pPr lvl="0"/>
            <a:r>
              <a:rPr lang="en-GB" sz="1200" b="1" kern="1200" noProof="0" dirty="0" smtClean="0">
                <a:solidFill>
                  <a:schemeClr val="tx1"/>
                </a:solidFill>
                <a:effectLst/>
                <a:latin typeface="Arial" pitchFamily="39" charset="0"/>
                <a:ea typeface="+mn-ea"/>
                <a:cs typeface="+mn-cs"/>
              </a:rPr>
              <a:t>Systems knowledge</a:t>
            </a:r>
            <a:r>
              <a:rPr lang="en-GB" sz="1200" kern="1200" noProof="0" dirty="0" smtClean="0">
                <a:solidFill>
                  <a:schemeClr val="tx1"/>
                </a:solidFill>
                <a:effectLst/>
                <a:latin typeface="Arial" pitchFamily="39" charset="0"/>
                <a:ea typeface="+mn-ea"/>
                <a:cs typeface="+mn-cs"/>
              </a:rPr>
              <a:t> — Understanding how the environment, society, and economy function – individually, or as complex interactions;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1" kern="1200" noProof="0" dirty="0" smtClean="0">
                <a:solidFill>
                  <a:schemeClr val="tx1"/>
                </a:solidFill>
                <a:effectLst/>
                <a:latin typeface="Arial" pitchFamily="39" charset="0"/>
                <a:ea typeface="+mn-ea"/>
                <a:cs typeface="+mn-cs"/>
              </a:rPr>
              <a:t>Target knowledge</a:t>
            </a:r>
            <a:r>
              <a:rPr lang="en-GB" sz="1200" kern="1200" noProof="0" dirty="0" smtClean="0">
                <a:solidFill>
                  <a:schemeClr val="tx1"/>
                </a:solidFill>
                <a:effectLst/>
                <a:latin typeface="Arial" pitchFamily="39" charset="0"/>
                <a:ea typeface="+mn-ea"/>
                <a:cs typeface="+mn-cs"/>
              </a:rPr>
              <a:t> — Scientific contributions to decide the direction in which these relations can be steered towards a sustainable development; and</a:t>
            </a:r>
          </a:p>
          <a:p>
            <a:pPr lvl="0"/>
            <a:r>
              <a:rPr lang="en-GB" sz="1200" b="1" kern="1200" noProof="0" dirty="0" smtClean="0">
                <a:solidFill>
                  <a:schemeClr val="tx1"/>
                </a:solidFill>
                <a:effectLst/>
                <a:latin typeface="Arial" pitchFamily="39" charset="0"/>
                <a:ea typeface="+mn-ea"/>
                <a:cs typeface="+mn-cs"/>
              </a:rPr>
              <a:t>Transformation knowledge</a:t>
            </a:r>
            <a:r>
              <a:rPr lang="en-GB" sz="1200" kern="1200" noProof="0" dirty="0" smtClean="0">
                <a:solidFill>
                  <a:schemeClr val="tx1"/>
                </a:solidFill>
                <a:effectLst/>
                <a:latin typeface="Arial" pitchFamily="39" charset="0"/>
                <a:ea typeface="+mn-ea"/>
                <a:cs typeface="+mn-cs"/>
              </a:rPr>
              <a:t> — Scientific contributions to implementation, e.g. in the form of rules, solutions, measures, cultural practices, or technologies to promote sustainable development; this includes monitoring and a review of goal achievement with disciplinary and interdisciplinary scientific methods.</a:t>
            </a:r>
          </a:p>
          <a:p>
            <a:pPr lvl="0"/>
            <a:r>
              <a:rPr lang="en-GB" sz="1200" kern="1200" noProof="0" dirty="0" smtClean="0">
                <a:solidFill>
                  <a:schemeClr val="tx1"/>
                </a:solidFill>
                <a:effectLst/>
                <a:latin typeface="Arial" pitchFamily="39" charset="0"/>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noProof="0" dirty="0" smtClean="0">
                <a:solidFill>
                  <a:schemeClr val="tx1"/>
                </a:solidFill>
                <a:effectLst/>
                <a:latin typeface="Arial" pitchFamily="39" charset="0"/>
                <a:ea typeface="+mn-ea"/>
                <a:cs typeface="+mn-cs"/>
              </a:rPr>
              <a:t>In principle, each discipline can contribute to all three forms of knowledge, albeit to varying degrees. Concretizing the links in this way requires an examination of, or reflection on, the scientific understanding of one’s own discipline. While systems knowledge is the core business of many scientific disciplines, target and transformation knowledge are normative, value-laden categories. To capture as many of their entry points to SD as possible, every discipline should try to identify contributions to all three forms of knowledge. This distinction is heuristic, i.e. it is not the final categorization</a:t>
            </a:r>
            <a:r>
              <a:rPr lang="en-GB" sz="1200" kern="1200" baseline="0" noProof="0" dirty="0" smtClean="0">
                <a:solidFill>
                  <a:schemeClr val="tx1"/>
                </a:solidFill>
                <a:effectLst/>
                <a:latin typeface="Arial" pitchFamily="39" charset="0"/>
                <a:ea typeface="+mn-ea"/>
                <a:cs typeface="+mn-cs"/>
              </a:rPr>
              <a:t> w</a:t>
            </a:r>
            <a:r>
              <a:rPr lang="en-GB" sz="1200" kern="1200" noProof="0" dirty="0" smtClean="0">
                <a:solidFill>
                  <a:schemeClr val="tx1"/>
                </a:solidFill>
                <a:effectLst/>
                <a:latin typeface="Arial" pitchFamily="39" charset="0"/>
                <a:ea typeface="+mn-ea"/>
                <a:cs typeface="+mn-cs"/>
              </a:rPr>
              <a:t>hich is decisive, but the process of reflecting on the relation between scientific work and SD. </a:t>
            </a:r>
          </a:p>
          <a:p>
            <a:endParaRPr lang="en-GB" sz="1200" kern="1200" noProof="0" dirty="0">
              <a:solidFill>
                <a:schemeClr val="tx1"/>
              </a:solidFill>
              <a:effectLst/>
              <a:latin typeface="Arial" pitchFamily="39" charset="0"/>
              <a:ea typeface="+mn-ea"/>
              <a:cs typeface="+mn-cs"/>
            </a:endParaRPr>
          </a:p>
        </p:txBody>
      </p:sp>
      <p:sp>
        <p:nvSpPr>
          <p:cNvPr id="4" name="Slide Number Placeholder 3"/>
          <p:cNvSpPr>
            <a:spLocks noGrp="1"/>
          </p:cNvSpPr>
          <p:nvPr>
            <p:ph type="sldNum" sz="quarter" idx="10"/>
          </p:nvPr>
        </p:nvSpPr>
        <p:spPr/>
        <p:txBody>
          <a:bodyPr/>
          <a:lstStyle/>
          <a:p>
            <a:fld id="{E5700854-19FB-4351-BFDC-90AAE5F621F4}" type="slidenum">
              <a:rPr lang="de-CH" smtClean="0"/>
              <a:pPr/>
              <a:t>10</a:t>
            </a:fld>
            <a:endParaRPr lang="de-CH"/>
          </a:p>
        </p:txBody>
      </p:sp>
    </p:spTree>
    <p:extLst>
      <p:ext uri="{BB962C8B-B14F-4D97-AF65-F5344CB8AC3E}">
        <p14:creationId xmlns:p14="http://schemas.microsoft.com/office/powerpoint/2010/main" val="3495197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CH" altLang="en-US" sz="1200" b="1" dirty="0">
              <a:solidFill>
                <a:srgbClr val="336699"/>
              </a:solidFill>
            </a:endParaRPr>
          </a:p>
          <a:p>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11</a:t>
            </a:fld>
            <a:endParaRPr lang="de-CH"/>
          </a:p>
        </p:txBody>
      </p:sp>
    </p:spTree>
    <p:extLst>
      <p:ext uri="{BB962C8B-B14F-4D97-AF65-F5344CB8AC3E}">
        <p14:creationId xmlns:p14="http://schemas.microsoft.com/office/powerpoint/2010/main" val="41003289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125" name="Rectangle 5"/>
          <p:cNvSpPr>
            <a:spLocks noGrp="1" noChangeArrowheads="1"/>
          </p:cNvSpPr>
          <p:nvPr>
            <p:ph type="ctrTitle"/>
          </p:nvPr>
        </p:nvSpPr>
        <p:spPr>
          <a:xfrm>
            <a:off x="539750" y="1654175"/>
            <a:ext cx="6621463" cy="1143000"/>
          </a:xfrm>
        </p:spPr>
        <p:txBody>
          <a:bodyPr/>
          <a:lstStyle>
            <a:lvl1pPr>
              <a:defRPr/>
            </a:lvl1pPr>
          </a:lstStyle>
          <a:p>
            <a:r>
              <a:rPr lang="en-US"/>
              <a:t>Click to edit Master title style</a:t>
            </a:r>
            <a:endParaRPr lang="de-CH"/>
          </a:p>
        </p:txBody>
      </p:sp>
      <p:sp>
        <p:nvSpPr>
          <p:cNvPr id="5126" name="Rectangle 6"/>
          <p:cNvSpPr>
            <a:spLocks noGrp="1" noChangeArrowheads="1"/>
          </p:cNvSpPr>
          <p:nvPr>
            <p:ph type="subTitle" idx="1"/>
          </p:nvPr>
        </p:nvSpPr>
        <p:spPr>
          <a:xfrm>
            <a:off x="539750" y="3022600"/>
            <a:ext cx="6621463" cy="1752600"/>
          </a:xfrm>
        </p:spPr>
        <p:txBody>
          <a:bodyPr/>
          <a:lstStyle>
            <a:lvl1pPr marL="0" indent="0">
              <a:buFontTx/>
              <a:buNone/>
              <a:defRPr/>
            </a:lvl1pPr>
          </a:lstStyle>
          <a:p>
            <a:r>
              <a:rPr lang="en-US"/>
              <a:t>Click to edit Master subtitle style</a:t>
            </a:r>
            <a:endParaRPr lang="de-CH"/>
          </a:p>
        </p:txBody>
      </p:sp>
      <p:sp>
        <p:nvSpPr>
          <p:cNvPr id="5127" name="Rectangle 7"/>
          <p:cNvSpPr>
            <a:spLocks noGrp="1" noChangeArrowheads="1"/>
          </p:cNvSpPr>
          <p:nvPr>
            <p:ph type="dt" sz="half" idx="2"/>
          </p:nvPr>
        </p:nvSpPr>
        <p:spPr>
          <a:xfrm>
            <a:off x="539750" y="6548438"/>
            <a:ext cx="2889250" cy="252412"/>
          </a:xfrm>
        </p:spPr>
        <p:txBody>
          <a:bodyPr wrap="none"/>
          <a:lstStyle>
            <a:lvl1pPr>
              <a:defRPr/>
            </a:lvl1pPr>
          </a:lstStyle>
          <a:p>
            <a:r>
              <a:rPr lang="de-CH"/>
              <a:t>Datum, Titel der Veranstaltung</a:t>
            </a:r>
          </a:p>
        </p:txBody>
      </p:sp>
      <p:sp>
        <p:nvSpPr>
          <p:cNvPr id="5128" name="Rectangle 8"/>
          <p:cNvSpPr>
            <a:spLocks noGrp="1" noChangeArrowheads="1"/>
          </p:cNvSpPr>
          <p:nvPr>
            <p:ph type="ftr" sz="quarter" idx="3"/>
          </p:nvPr>
        </p:nvSpPr>
        <p:spPr>
          <a:xfrm>
            <a:off x="107950" y="179388"/>
            <a:ext cx="4464050" cy="252412"/>
          </a:xfrm>
        </p:spPr>
        <p:txBody>
          <a:bodyPr wrap="square"/>
          <a:lstStyle>
            <a:lvl1pPr>
              <a:defRPr/>
            </a:lvl1pPr>
          </a:lstStyle>
          <a:p>
            <a:r>
              <a:rPr lang="de-CH"/>
              <a:t>Titel der Präsentation (ändern unter Ansicht&gt;Fusszeile)</a:t>
            </a:r>
          </a:p>
        </p:txBody>
      </p:sp>
      <p:sp>
        <p:nvSpPr>
          <p:cNvPr id="5129" name="Rectangle 9"/>
          <p:cNvSpPr>
            <a:spLocks noGrp="1" noChangeArrowheads="1"/>
          </p:cNvSpPr>
          <p:nvPr>
            <p:ph type="sldNum" sz="quarter" idx="4"/>
          </p:nvPr>
        </p:nvSpPr>
        <p:spPr>
          <a:xfrm>
            <a:off x="8743950" y="6548438"/>
            <a:ext cx="360363" cy="215900"/>
          </a:xfrm>
        </p:spPr>
        <p:txBody>
          <a:bodyPr/>
          <a:lstStyle>
            <a:lvl1pPr>
              <a:defRPr>
                <a:solidFill>
                  <a:schemeClr val="tx1"/>
                </a:solidFill>
              </a:defRPr>
            </a:lvl1pPr>
          </a:lstStyle>
          <a:p>
            <a:fld id="{8A052E73-FDF8-4D4B-B0FA-91CDBB88F1E8}" type="slidenum">
              <a:rPr lang="de-CH"/>
              <a:pPr/>
              <a:t>‹#›</a:t>
            </a:fld>
            <a:endParaRPr lang="de-CH" sz="1400"/>
          </a:p>
        </p:txBody>
      </p:sp>
      <p:pic>
        <p:nvPicPr>
          <p:cNvPr id="12" name="Picture 10" descr="ub_8pt_rgb.jpg                                                 000546B7mg                             B9C1C449:"/>
          <p:cNvPicPr>
            <a:picLocks noChangeAspect="1" noChangeArrowheads="1"/>
          </p:cNvPicPr>
          <p:nvPr userDrawn="1"/>
        </p:nvPicPr>
        <p:blipFill>
          <a:blip r:embed="rId2"/>
          <a:srcRect/>
          <a:stretch>
            <a:fillRect/>
          </a:stretch>
        </p:blipFill>
        <p:spPr bwMode="auto">
          <a:xfrm>
            <a:off x="7737475" y="107950"/>
            <a:ext cx="1306513" cy="100647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p:cNvSpPr>
            <a:spLocks noGrp="1"/>
          </p:cNvSpPr>
          <p:nvPr>
            <p:ph type="dt" sz="half" idx="10"/>
          </p:nvPr>
        </p:nvSpPr>
        <p:spPr/>
        <p:txBody>
          <a:bodyPr/>
          <a:lstStyle>
            <a:lvl1pPr>
              <a:defRPr smtClean="0"/>
            </a:lvl1pPr>
          </a:lstStyle>
          <a:p>
            <a:r>
              <a:rPr lang="de-CH"/>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8A7FBFD4-27D3-441B-B411-330638585F4B}" type="slidenum">
              <a:rPr lang="de-CH"/>
              <a:pPr/>
              <a:t>‹#›</a:t>
            </a:fld>
            <a:endParaRPr lang="de-CH" sz="14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80188" y="647700"/>
            <a:ext cx="2014537" cy="5527675"/>
          </a:xfrm>
        </p:spPr>
        <p:txBody>
          <a:bodyPr vert="eaVert"/>
          <a:lstStyle/>
          <a:p>
            <a:r>
              <a:rPr lang="en-US"/>
              <a:t>Click to edit Master title style</a:t>
            </a:r>
            <a:endParaRPr lang="de-DE"/>
          </a:p>
        </p:txBody>
      </p:sp>
      <p:sp>
        <p:nvSpPr>
          <p:cNvPr id="3" name="Vertikaler Textplatzhalter 2"/>
          <p:cNvSpPr>
            <a:spLocks noGrp="1"/>
          </p:cNvSpPr>
          <p:nvPr>
            <p:ph type="body" orient="vert" idx="1"/>
          </p:nvPr>
        </p:nvSpPr>
        <p:spPr>
          <a:xfrm>
            <a:off x="533400" y="647700"/>
            <a:ext cx="5894388" cy="5527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p:cNvSpPr>
            <a:spLocks noGrp="1"/>
          </p:cNvSpPr>
          <p:nvPr>
            <p:ph type="dt" sz="half" idx="10"/>
          </p:nvPr>
        </p:nvSpPr>
        <p:spPr/>
        <p:txBody>
          <a:bodyPr/>
          <a:lstStyle>
            <a:lvl1pPr>
              <a:defRPr smtClean="0"/>
            </a:lvl1pPr>
          </a:lstStyle>
          <a:p>
            <a:r>
              <a:rPr lang="de-CH"/>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9FA632F1-1E7A-4E2C-ACB8-850BA6EAECB3}" type="slidenum">
              <a:rPr lang="de-CH"/>
              <a:pPr/>
              <a:t>‹#›</a:t>
            </a:fld>
            <a:endParaRPr lang="de-CH"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p:cNvSpPr>
            <a:spLocks noGrp="1"/>
          </p:cNvSpPr>
          <p:nvPr>
            <p:ph type="dt" sz="half" idx="10"/>
          </p:nvPr>
        </p:nvSpPr>
        <p:spPr/>
        <p:txBody>
          <a:bodyPr/>
          <a:lstStyle>
            <a:lvl1pPr>
              <a:defRPr smtClean="0"/>
            </a:lvl1pPr>
          </a:lstStyle>
          <a:p>
            <a:r>
              <a:rPr lang="de-CH"/>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BE3D9CA7-554C-46EC-BEAB-CB2090EEB6FF}" type="slidenum">
              <a:rPr lang="de-CH"/>
              <a:pPr/>
              <a:t>‹#›</a:t>
            </a:fld>
            <a:endParaRPr lang="de-CH"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umsplatzhalter 3"/>
          <p:cNvSpPr>
            <a:spLocks noGrp="1"/>
          </p:cNvSpPr>
          <p:nvPr>
            <p:ph type="dt" sz="half" idx="10"/>
          </p:nvPr>
        </p:nvSpPr>
        <p:spPr/>
        <p:txBody>
          <a:bodyPr/>
          <a:lstStyle>
            <a:lvl1pPr>
              <a:defRPr smtClean="0"/>
            </a:lvl1pPr>
          </a:lstStyle>
          <a:p>
            <a:r>
              <a:rPr lang="de-CH"/>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FF6E2549-E00A-42FF-BAF7-96D0334C1F1D}" type="slidenum">
              <a:rPr lang="de-CH"/>
              <a:pPr/>
              <a:t>‹#›</a:t>
            </a:fld>
            <a:endParaRPr lang="de-CH" sz="1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sz="half" idx="1"/>
          </p:nvPr>
        </p:nvSpPr>
        <p:spPr>
          <a:xfrm>
            <a:off x="533400" y="1676400"/>
            <a:ext cx="395446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p:cNvSpPr>
            <a:spLocks noGrp="1"/>
          </p:cNvSpPr>
          <p:nvPr>
            <p:ph sz="half" idx="2"/>
          </p:nvPr>
        </p:nvSpPr>
        <p:spPr>
          <a:xfrm>
            <a:off x="4640263" y="1676400"/>
            <a:ext cx="3954462"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umsplatzhalter 4"/>
          <p:cNvSpPr>
            <a:spLocks noGrp="1"/>
          </p:cNvSpPr>
          <p:nvPr>
            <p:ph type="dt" sz="half" idx="10"/>
          </p:nvPr>
        </p:nvSpPr>
        <p:spPr/>
        <p:txBody>
          <a:bodyPr/>
          <a:lstStyle>
            <a:lvl1pPr>
              <a:defRPr smtClean="0"/>
            </a:lvl1pPr>
          </a:lstStyle>
          <a:p>
            <a:r>
              <a:rPr lang="de-CH"/>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419860F2-A4DD-4A2C-A31D-58D998B2B5CE}" type="slidenum">
              <a:rPr lang="de-CH"/>
              <a:pPr/>
              <a:t>‹#›</a:t>
            </a:fld>
            <a:endParaRPr lang="de-CH" sz="1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en-US"/>
              <a:t>Click to edit Master title style</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umsplatzhalter 6"/>
          <p:cNvSpPr>
            <a:spLocks noGrp="1"/>
          </p:cNvSpPr>
          <p:nvPr>
            <p:ph type="dt" sz="half" idx="10"/>
          </p:nvPr>
        </p:nvSpPr>
        <p:spPr/>
        <p:txBody>
          <a:bodyPr/>
          <a:lstStyle>
            <a:lvl1pPr>
              <a:defRPr smtClean="0"/>
            </a:lvl1pPr>
          </a:lstStyle>
          <a:p>
            <a:r>
              <a:rPr lang="de-CH"/>
              <a:t>Datum, Titel der Veranstaltung</a:t>
            </a:r>
            <a:endParaRPr lang="de-CH">
              <a:solidFill>
                <a:schemeClr val="tx1"/>
              </a:solidFill>
            </a:endParaRPr>
          </a:p>
        </p:txBody>
      </p:sp>
      <p:sp>
        <p:nvSpPr>
          <p:cNvPr id="8" name="Fußzeilenplatzhalter 7"/>
          <p:cNvSpPr>
            <a:spLocks noGrp="1"/>
          </p:cNvSpPr>
          <p:nvPr>
            <p:ph type="ftr" sz="quarter" idx="11"/>
          </p:nvPr>
        </p:nvSpPr>
        <p:spPr/>
        <p:txBody>
          <a:bodyPr/>
          <a:lstStyle>
            <a:lvl1pPr>
              <a:defRPr/>
            </a:lvl1pPr>
          </a:lstStyle>
          <a:p>
            <a:r>
              <a:rPr lang="de-CH"/>
              <a:t>Titel der Präsentation (ändern unter Ansicht&gt;Fusszeile)</a:t>
            </a:r>
          </a:p>
        </p:txBody>
      </p:sp>
      <p:sp>
        <p:nvSpPr>
          <p:cNvPr id="9" name="Foliennummernplatzhalter 8"/>
          <p:cNvSpPr>
            <a:spLocks noGrp="1"/>
          </p:cNvSpPr>
          <p:nvPr>
            <p:ph type="sldNum" sz="quarter" idx="12"/>
          </p:nvPr>
        </p:nvSpPr>
        <p:spPr/>
        <p:txBody>
          <a:bodyPr/>
          <a:lstStyle>
            <a:lvl1pPr>
              <a:defRPr smtClean="0"/>
            </a:lvl1pPr>
          </a:lstStyle>
          <a:p>
            <a:fld id="{E2276291-CEF6-468B-AB64-EE3F28178E9A}" type="slidenum">
              <a:rPr lang="de-CH"/>
              <a:pPr/>
              <a:t>‹#›</a:t>
            </a:fld>
            <a:endParaRPr lang="de-CH" sz="14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Datumsplatzhalter 2"/>
          <p:cNvSpPr>
            <a:spLocks noGrp="1"/>
          </p:cNvSpPr>
          <p:nvPr>
            <p:ph type="dt" sz="half" idx="10"/>
          </p:nvPr>
        </p:nvSpPr>
        <p:spPr/>
        <p:txBody>
          <a:bodyPr/>
          <a:lstStyle>
            <a:lvl1pPr>
              <a:defRPr smtClean="0"/>
            </a:lvl1pPr>
          </a:lstStyle>
          <a:p>
            <a:r>
              <a:rPr lang="de-CH"/>
              <a:t>Datum, Titel der Veranstaltung</a:t>
            </a:r>
            <a:endParaRPr lang="de-CH">
              <a:solidFill>
                <a:schemeClr val="tx1"/>
              </a:solidFill>
            </a:endParaRPr>
          </a:p>
        </p:txBody>
      </p:sp>
      <p:sp>
        <p:nvSpPr>
          <p:cNvPr id="4" name="Fußzeilenplatzhalter 3"/>
          <p:cNvSpPr>
            <a:spLocks noGrp="1"/>
          </p:cNvSpPr>
          <p:nvPr>
            <p:ph type="ftr" sz="quarter" idx="11"/>
          </p:nvPr>
        </p:nvSpPr>
        <p:spPr/>
        <p:txBody>
          <a:bodyPr/>
          <a:lstStyle>
            <a:lvl1pPr>
              <a:defRPr/>
            </a:lvl1pPr>
          </a:lstStyle>
          <a:p>
            <a:r>
              <a:rPr lang="de-CH"/>
              <a:t>Titel der Präsentation (ändern unter Ansicht&gt;Fusszeile)</a:t>
            </a:r>
          </a:p>
        </p:txBody>
      </p:sp>
      <p:sp>
        <p:nvSpPr>
          <p:cNvPr id="5" name="Foliennummernplatzhalter 4"/>
          <p:cNvSpPr>
            <a:spLocks noGrp="1"/>
          </p:cNvSpPr>
          <p:nvPr>
            <p:ph type="sldNum" sz="quarter" idx="12"/>
          </p:nvPr>
        </p:nvSpPr>
        <p:spPr/>
        <p:txBody>
          <a:bodyPr/>
          <a:lstStyle>
            <a:lvl1pPr>
              <a:defRPr smtClean="0"/>
            </a:lvl1pPr>
          </a:lstStyle>
          <a:p>
            <a:fld id="{5D8B4FAD-8954-4DEB-8349-46A6E9AEE0D6}" type="slidenum">
              <a:rPr lang="de-CH"/>
              <a:pPr/>
              <a:t>‹#›</a:t>
            </a:fld>
            <a:endParaRPr lang="de-CH" sz="1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smtClean="0"/>
            </a:lvl1pPr>
          </a:lstStyle>
          <a:p>
            <a:r>
              <a:rPr lang="de-CH"/>
              <a:t>Datum, Titel der Veranstaltung</a:t>
            </a:r>
            <a:endParaRPr lang="de-CH">
              <a:solidFill>
                <a:schemeClr val="tx1"/>
              </a:solidFill>
            </a:endParaRPr>
          </a:p>
        </p:txBody>
      </p:sp>
      <p:sp>
        <p:nvSpPr>
          <p:cNvPr id="3" name="Fußzeilenplatzhalter 2"/>
          <p:cNvSpPr>
            <a:spLocks noGrp="1"/>
          </p:cNvSpPr>
          <p:nvPr>
            <p:ph type="ftr" sz="quarter" idx="11"/>
          </p:nvPr>
        </p:nvSpPr>
        <p:spPr/>
        <p:txBody>
          <a:bodyPr/>
          <a:lstStyle>
            <a:lvl1pPr>
              <a:defRPr/>
            </a:lvl1pPr>
          </a:lstStyle>
          <a:p>
            <a:r>
              <a:rPr lang="de-CH"/>
              <a:t>Titel der Präsentation (ändern unter Ansicht&gt;Fusszeile)</a:t>
            </a:r>
          </a:p>
        </p:txBody>
      </p:sp>
      <p:sp>
        <p:nvSpPr>
          <p:cNvPr id="4" name="Foliennummernplatzhalter 3"/>
          <p:cNvSpPr>
            <a:spLocks noGrp="1"/>
          </p:cNvSpPr>
          <p:nvPr>
            <p:ph type="sldNum" sz="quarter" idx="12"/>
          </p:nvPr>
        </p:nvSpPr>
        <p:spPr/>
        <p:txBody>
          <a:bodyPr/>
          <a:lstStyle>
            <a:lvl1pPr>
              <a:defRPr smtClean="0"/>
            </a:lvl1pPr>
          </a:lstStyle>
          <a:p>
            <a:fld id="{5DCECA37-7FCC-45D4-BAD6-B8760F7664F4}" type="slidenum">
              <a:rPr lang="de-CH"/>
              <a:pPr/>
              <a:t>‹#›</a:t>
            </a:fld>
            <a:endParaRPr lang="de-CH" sz="14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umsplatzhalter 4"/>
          <p:cNvSpPr>
            <a:spLocks noGrp="1"/>
          </p:cNvSpPr>
          <p:nvPr>
            <p:ph type="dt" sz="half" idx="10"/>
          </p:nvPr>
        </p:nvSpPr>
        <p:spPr/>
        <p:txBody>
          <a:bodyPr/>
          <a:lstStyle>
            <a:lvl1pPr>
              <a:defRPr smtClean="0"/>
            </a:lvl1pPr>
          </a:lstStyle>
          <a:p>
            <a:r>
              <a:rPr lang="de-CH"/>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BCB356E6-9FAF-40C6-856D-8F6C373A5860}" type="slidenum">
              <a:rPr lang="de-CH"/>
              <a:pPr/>
              <a:t>‹#›</a:t>
            </a:fld>
            <a:endParaRPr lang="de-CH" sz="14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umsplatzhalter 4"/>
          <p:cNvSpPr>
            <a:spLocks noGrp="1"/>
          </p:cNvSpPr>
          <p:nvPr>
            <p:ph type="dt" sz="half" idx="10"/>
          </p:nvPr>
        </p:nvSpPr>
        <p:spPr/>
        <p:txBody>
          <a:bodyPr/>
          <a:lstStyle>
            <a:lvl1pPr>
              <a:defRPr smtClean="0"/>
            </a:lvl1pPr>
          </a:lstStyle>
          <a:p>
            <a:r>
              <a:rPr lang="de-CH"/>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349B80EF-ED2B-461F-97EC-6475994818AB}" type="slidenum">
              <a:rPr lang="de-CH"/>
              <a:pPr/>
              <a:t>‹#›</a:t>
            </a:fld>
            <a:endParaRPr lang="de-CH" sz="14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bwMode="auto">
          <a:xfrm>
            <a:off x="539750" y="647700"/>
            <a:ext cx="6621463" cy="8175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CH"/>
              <a:t>Mastertitelformat bearbeiten</a:t>
            </a:r>
          </a:p>
        </p:txBody>
      </p:sp>
      <p:sp>
        <p:nvSpPr>
          <p:cNvPr id="3078" name="Rectangle 6"/>
          <p:cNvSpPr>
            <a:spLocks noGrp="1" noChangeArrowheads="1"/>
          </p:cNvSpPr>
          <p:nvPr>
            <p:ph type="body" idx="1"/>
          </p:nvPr>
        </p:nvSpPr>
        <p:spPr bwMode="auto">
          <a:xfrm>
            <a:off x="533400" y="1676400"/>
            <a:ext cx="8061325" cy="44989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079" name="Rectangle 7"/>
          <p:cNvSpPr>
            <a:spLocks noGrp="1" noChangeArrowheads="1"/>
          </p:cNvSpPr>
          <p:nvPr>
            <p:ph type="dt" sz="half" idx="2"/>
          </p:nvPr>
        </p:nvSpPr>
        <p:spPr bwMode="auto">
          <a:xfrm>
            <a:off x="539750" y="6548438"/>
            <a:ext cx="3811588" cy="1793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200">
                <a:solidFill>
                  <a:srgbClr val="333333"/>
                </a:solidFill>
              </a:defRPr>
            </a:lvl1pPr>
          </a:lstStyle>
          <a:p>
            <a:r>
              <a:rPr lang="de-CH"/>
              <a:t>Datum, Titel der Veranstaltung</a:t>
            </a:r>
          </a:p>
        </p:txBody>
      </p:sp>
      <p:sp>
        <p:nvSpPr>
          <p:cNvPr id="3080" name="Rectangle 8"/>
          <p:cNvSpPr>
            <a:spLocks noGrp="1" noChangeArrowheads="1"/>
          </p:cNvSpPr>
          <p:nvPr>
            <p:ph type="ftr" sz="quarter" idx="3"/>
          </p:nvPr>
        </p:nvSpPr>
        <p:spPr bwMode="auto">
          <a:xfrm>
            <a:off x="107950" y="179388"/>
            <a:ext cx="5399088" cy="25241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defRPr sz="1000">
                <a:solidFill>
                  <a:srgbClr val="333333"/>
                </a:solidFill>
              </a:defRPr>
            </a:lvl1pPr>
          </a:lstStyle>
          <a:p>
            <a:r>
              <a:rPr lang="de-CH"/>
              <a:t>Titel der Präsentation (ändern unter Ansicht&gt;Fusszeile)</a:t>
            </a:r>
          </a:p>
        </p:txBody>
      </p:sp>
      <p:sp>
        <p:nvSpPr>
          <p:cNvPr id="3081" name="Rectangle 9"/>
          <p:cNvSpPr>
            <a:spLocks noGrp="1" noChangeArrowheads="1"/>
          </p:cNvSpPr>
          <p:nvPr>
            <p:ph type="sldNum" sz="quarter" idx="4"/>
          </p:nvPr>
        </p:nvSpPr>
        <p:spPr bwMode="auto">
          <a:xfrm>
            <a:off x="8686800" y="6548438"/>
            <a:ext cx="360363" cy="1793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200">
                <a:solidFill>
                  <a:srgbClr val="333333"/>
                </a:solidFill>
              </a:defRPr>
            </a:lvl1pPr>
          </a:lstStyle>
          <a:p>
            <a:fld id="{4961136D-1845-4260-99A7-C8EBD0621A16}" type="slidenum">
              <a:rPr lang="de-CH"/>
              <a:pPr/>
              <a:t>‹#›</a:t>
            </a:fld>
            <a:endParaRPr lang="de-CH" sz="1400"/>
          </a:p>
        </p:txBody>
      </p:sp>
      <p:sp>
        <p:nvSpPr>
          <p:cNvPr id="3086" name="Line 14"/>
          <p:cNvSpPr>
            <a:spLocks noChangeShapeType="1"/>
          </p:cNvSpPr>
          <p:nvPr/>
        </p:nvSpPr>
        <p:spPr bwMode="auto">
          <a:xfrm>
            <a:off x="107950" y="1412776"/>
            <a:ext cx="8943975" cy="0"/>
          </a:xfrm>
          <a:prstGeom prst="line">
            <a:avLst/>
          </a:prstGeom>
          <a:noFill/>
          <a:ln w="19050">
            <a:solidFill>
              <a:schemeClr val="accent2"/>
            </a:solidFill>
            <a:round/>
            <a:headEnd/>
            <a:tailEnd/>
          </a:ln>
          <a:effectLst/>
        </p:spPr>
        <p:txBody>
          <a:bodyPr wrap="none" anchor="ctr">
            <a:prstTxWarp prst="textNoShape">
              <a:avLst/>
            </a:prstTxWarp>
          </a:bodyPr>
          <a:lstStyle/>
          <a:p>
            <a:endParaRPr lang="de-DE"/>
          </a:p>
        </p:txBody>
      </p:sp>
      <p:sp>
        <p:nvSpPr>
          <p:cNvPr id="3087" name="Line 15"/>
          <p:cNvSpPr>
            <a:spLocks noChangeShapeType="1"/>
          </p:cNvSpPr>
          <p:nvPr/>
        </p:nvSpPr>
        <p:spPr bwMode="auto">
          <a:xfrm>
            <a:off x="107950" y="6515100"/>
            <a:ext cx="8943975" cy="0"/>
          </a:xfrm>
          <a:prstGeom prst="line">
            <a:avLst/>
          </a:prstGeom>
          <a:noFill/>
          <a:ln w="19050">
            <a:solidFill>
              <a:schemeClr val="accent2"/>
            </a:solidFill>
            <a:round/>
            <a:headEnd/>
            <a:tailEnd/>
          </a:ln>
          <a:effectLst/>
        </p:spPr>
        <p:txBody>
          <a:bodyPr wrap="none" anchor="ctr">
            <a:prstTxWarp prst="textNoShape">
              <a:avLst/>
            </a:prstTxWarp>
          </a:bodyPr>
          <a:lstStyle/>
          <a:p>
            <a:endParaRPr lang="de-DE"/>
          </a:p>
        </p:txBody>
      </p:sp>
      <p:pic>
        <p:nvPicPr>
          <p:cNvPr id="10" name="Picture 10" descr="ub_8pt_rgb.jpg                                                 000546B7mg                             B9C1C449:"/>
          <p:cNvPicPr>
            <a:picLocks noChangeAspect="1" noChangeArrowheads="1"/>
          </p:cNvPicPr>
          <p:nvPr/>
        </p:nvPicPr>
        <p:blipFill>
          <a:blip r:embed="rId13"/>
          <a:srcRect/>
          <a:stretch>
            <a:fillRect/>
          </a:stretch>
        </p:blipFill>
        <p:spPr bwMode="auto">
          <a:xfrm>
            <a:off x="7737475" y="107950"/>
            <a:ext cx="1306513" cy="10064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rtl="0" eaLnBrk="1" fontAlgn="base" hangingPunct="1">
        <a:lnSpc>
          <a:spcPct val="90000"/>
        </a:lnSpc>
        <a:spcBef>
          <a:spcPct val="0"/>
        </a:spcBef>
        <a:spcAft>
          <a:spcPct val="0"/>
        </a:spcAft>
        <a:defRPr sz="2600" b="1">
          <a:solidFill>
            <a:srgbClr val="333333"/>
          </a:solidFill>
          <a:latin typeface="+mj-lt"/>
          <a:ea typeface="+mj-ea"/>
          <a:cs typeface="+mj-cs"/>
        </a:defRPr>
      </a:lvl1pPr>
      <a:lvl2pPr algn="l" rtl="0" eaLnBrk="1" fontAlgn="base" hangingPunct="1">
        <a:lnSpc>
          <a:spcPct val="90000"/>
        </a:lnSpc>
        <a:spcBef>
          <a:spcPct val="0"/>
        </a:spcBef>
        <a:spcAft>
          <a:spcPct val="0"/>
        </a:spcAft>
        <a:defRPr sz="2600" b="1">
          <a:solidFill>
            <a:srgbClr val="333333"/>
          </a:solidFill>
          <a:latin typeface="Arial" pitchFamily="39" charset="0"/>
        </a:defRPr>
      </a:lvl2pPr>
      <a:lvl3pPr algn="l" rtl="0" eaLnBrk="1" fontAlgn="base" hangingPunct="1">
        <a:lnSpc>
          <a:spcPct val="90000"/>
        </a:lnSpc>
        <a:spcBef>
          <a:spcPct val="0"/>
        </a:spcBef>
        <a:spcAft>
          <a:spcPct val="0"/>
        </a:spcAft>
        <a:defRPr sz="2600" b="1">
          <a:solidFill>
            <a:srgbClr val="333333"/>
          </a:solidFill>
          <a:latin typeface="Arial" pitchFamily="39" charset="0"/>
        </a:defRPr>
      </a:lvl3pPr>
      <a:lvl4pPr algn="l" rtl="0" eaLnBrk="1" fontAlgn="base" hangingPunct="1">
        <a:lnSpc>
          <a:spcPct val="90000"/>
        </a:lnSpc>
        <a:spcBef>
          <a:spcPct val="0"/>
        </a:spcBef>
        <a:spcAft>
          <a:spcPct val="0"/>
        </a:spcAft>
        <a:defRPr sz="2600" b="1">
          <a:solidFill>
            <a:srgbClr val="333333"/>
          </a:solidFill>
          <a:latin typeface="Arial" pitchFamily="39" charset="0"/>
        </a:defRPr>
      </a:lvl4pPr>
      <a:lvl5pPr algn="l" rtl="0" eaLnBrk="1" fontAlgn="base" hangingPunct="1">
        <a:lnSpc>
          <a:spcPct val="90000"/>
        </a:lnSpc>
        <a:spcBef>
          <a:spcPct val="0"/>
        </a:spcBef>
        <a:spcAft>
          <a:spcPct val="0"/>
        </a:spcAft>
        <a:defRPr sz="2600" b="1">
          <a:solidFill>
            <a:srgbClr val="333333"/>
          </a:solidFill>
          <a:latin typeface="Arial" pitchFamily="39" charset="0"/>
        </a:defRPr>
      </a:lvl5pPr>
      <a:lvl6pPr marL="457200" algn="l" rtl="0" eaLnBrk="1" fontAlgn="base" hangingPunct="1">
        <a:lnSpc>
          <a:spcPct val="90000"/>
        </a:lnSpc>
        <a:spcBef>
          <a:spcPct val="0"/>
        </a:spcBef>
        <a:spcAft>
          <a:spcPct val="0"/>
        </a:spcAft>
        <a:defRPr sz="2600" b="1">
          <a:solidFill>
            <a:srgbClr val="333333"/>
          </a:solidFill>
          <a:latin typeface="Arial" pitchFamily="39" charset="0"/>
        </a:defRPr>
      </a:lvl6pPr>
      <a:lvl7pPr marL="914400" algn="l" rtl="0" eaLnBrk="1" fontAlgn="base" hangingPunct="1">
        <a:lnSpc>
          <a:spcPct val="90000"/>
        </a:lnSpc>
        <a:spcBef>
          <a:spcPct val="0"/>
        </a:spcBef>
        <a:spcAft>
          <a:spcPct val="0"/>
        </a:spcAft>
        <a:defRPr sz="2600" b="1">
          <a:solidFill>
            <a:srgbClr val="333333"/>
          </a:solidFill>
          <a:latin typeface="Arial" pitchFamily="39" charset="0"/>
        </a:defRPr>
      </a:lvl7pPr>
      <a:lvl8pPr marL="1371600" algn="l" rtl="0" eaLnBrk="1" fontAlgn="base" hangingPunct="1">
        <a:lnSpc>
          <a:spcPct val="90000"/>
        </a:lnSpc>
        <a:spcBef>
          <a:spcPct val="0"/>
        </a:spcBef>
        <a:spcAft>
          <a:spcPct val="0"/>
        </a:spcAft>
        <a:defRPr sz="2600" b="1">
          <a:solidFill>
            <a:srgbClr val="333333"/>
          </a:solidFill>
          <a:latin typeface="Arial" pitchFamily="39" charset="0"/>
        </a:defRPr>
      </a:lvl8pPr>
      <a:lvl9pPr marL="1828800" algn="l" rtl="0" eaLnBrk="1" fontAlgn="base" hangingPunct="1">
        <a:lnSpc>
          <a:spcPct val="90000"/>
        </a:lnSpc>
        <a:spcBef>
          <a:spcPct val="0"/>
        </a:spcBef>
        <a:spcAft>
          <a:spcPct val="0"/>
        </a:spcAft>
        <a:defRPr sz="2600" b="1">
          <a:solidFill>
            <a:srgbClr val="333333"/>
          </a:solidFill>
          <a:latin typeface="Arial" pitchFamily="39" charset="0"/>
        </a:defRPr>
      </a:lvl9pPr>
    </p:titleStyle>
    <p:body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www.kateraworth.com/doughnut/"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372" t="11758"/>
          <a:stretch/>
        </p:blipFill>
        <p:spPr>
          <a:xfrm>
            <a:off x="-36512" y="1412776"/>
            <a:ext cx="9180512" cy="5135662"/>
          </a:xfrm>
          <a:prstGeom prst="rect">
            <a:avLst/>
          </a:prstGeom>
        </p:spPr>
      </p:pic>
      <p:sp>
        <p:nvSpPr>
          <p:cNvPr id="4" name="Slide Number Placeholder 3"/>
          <p:cNvSpPr>
            <a:spLocks noGrp="1"/>
          </p:cNvSpPr>
          <p:nvPr>
            <p:ph type="sldNum" sz="quarter" idx="12"/>
          </p:nvPr>
        </p:nvSpPr>
        <p:spPr/>
        <p:txBody>
          <a:bodyPr/>
          <a:lstStyle/>
          <a:p>
            <a:fld id="{BE3D9CA7-554C-46EC-BEAB-CB2090EEB6FF}" type="slidenum">
              <a:rPr lang="de-CH" smtClean="0"/>
              <a:pPr/>
              <a:t>1</a:t>
            </a:fld>
            <a:endParaRPr lang="de-CH" sz="1400"/>
          </a:p>
        </p:txBody>
      </p:sp>
      <p:sp>
        <p:nvSpPr>
          <p:cNvPr id="8" name="Textfeld 7"/>
          <p:cNvSpPr txBox="1"/>
          <p:nvPr/>
        </p:nvSpPr>
        <p:spPr>
          <a:xfrm>
            <a:off x="107504" y="1556792"/>
            <a:ext cx="6983002" cy="2092881"/>
          </a:xfrm>
          <a:prstGeom prst="rect">
            <a:avLst/>
          </a:prstGeom>
          <a:noFill/>
        </p:spPr>
        <p:txBody>
          <a:bodyPr wrap="none" rtlCol="0">
            <a:spAutoFit/>
          </a:bodyPr>
          <a:lstStyle/>
          <a:p>
            <a:r>
              <a:rPr lang="en-GB" sz="3200" b="1" dirty="0" smtClean="0">
                <a:solidFill>
                  <a:schemeClr val="bg1"/>
                </a:solidFill>
                <a:latin typeface="Bradley Hand ITC" panose="03070402050302030203" pitchFamily="66" charset="0"/>
              </a:rPr>
              <a:t>Education for Sustainable Development</a:t>
            </a:r>
          </a:p>
          <a:p>
            <a:pPr marL="342900" indent="-342900">
              <a:buFont typeface="Arial" panose="020B0604020202020204" pitchFamily="34" charset="0"/>
              <a:buChar char="•"/>
            </a:pPr>
            <a:r>
              <a:rPr lang="en-GB" sz="2000" b="1" dirty="0" smtClean="0">
                <a:solidFill>
                  <a:schemeClr val="bg1"/>
                </a:solidFill>
                <a:latin typeface="Bradley Hand ITC" panose="03070402050302030203" pitchFamily="66" charset="0"/>
              </a:rPr>
              <a:t>Contributions of a university to Sustainable Development</a:t>
            </a:r>
          </a:p>
          <a:p>
            <a:pPr marL="342900" indent="-342900">
              <a:buFont typeface="Arial" panose="020B0604020202020204" pitchFamily="34" charset="0"/>
              <a:buChar char="•"/>
            </a:pPr>
            <a:r>
              <a:rPr lang="en-GB" sz="2000" b="1" dirty="0" smtClean="0">
                <a:solidFill>
                  <a:schemeClr val="bg1"/>
                </a:solidFill>
                <a:latin typeface="Bradley Hand ITC" panose="03070402050302030203" pitchFamily="66" charset="0"/>
              </a:rPr>
              <a:t>Educational content</a:t>
            </a:r>
          </a:p>
          <a:p>
            <a:pPr marL="342900" indent="-342900">
              <a:buFont typeface="Arial" panose="020B0604020202020204" pitchFamily="34" charset="0"/>
              <a:buChar char="•"/>
            </a:pPr>
            <a:r>
              <a:rPr lang="en-GB" sz="2000" b="1" dirty="0" smtClean="0">
                <a:solidFill>
                  <a:schemeClr val="bg1"/>
                </a:solidFill>
                <a:latin typeface="Bradley Hand ITC" panose="03070402050302030203" pitchFamily="66" charset="0"/>
              </a:rPr>
              <a:t>Competences</a:t>
            </a:r>
          </a:p>
          <a:p>
            <a:pPr marL="342900" indent="-342900">
              <a:buFont typeface="Arial" panose="020B0604020202020204" pitchFamily="34" charset="0"/>
              <a:buChar char="•"/>
            </a:pPr>
            <a:r>
              <a:rPr lang="en-GB" sz="2000" b="1" dirty="0" smtClean="0">
                <a:solidFill>
                  <a:schemeClr val="bg1"/>
                </a:solidFill>
                <a:latin typeface="Bradley Hand ITC" panose="03070402050302030203" pitchFamily="66" charset="0"/>
              </a:rPr>
              <a:t>Teaching-Learning arrangements</a:t>
            </a:r>
          </a:p>
          <a:p>
            <a:pPr marL="342900" indent="-342900">
              <a:buFont typeface="Arial" panose="020B0604020202020204" pitchFamily="34" charset="0"/>
              <a:buChar char="•"/>
            </a:pPr>
            <a:endParaRPr lang="en-GB" sz="1800" b="1" dirty="0">
              <a:solidFill>
                <a:schemeClr val="bg1"/>
              </a:solidFill>
              <a:latin typeface="Bradley Hand ITC" panose="03070402050302030203" pitchFamily="66" charset="0"/>
            </a:endParaRPr>
          </a:p>
        </p:txBody>
      </p:sp>
      <p:sp>
        <p:nvSpPr>
          <p:cNvPr id="7" name="Titel 1"/>
          <p:cNvSpPr txBox="1">
            <a:spLocks/>
          </p:cNvSpPr>
          <p:nvPr/>
        </p:nvSpPr>
        <p:spPr>
          <a:xfrm>
            <a:off x="179512" y="188640"/>
            <a:ext cx="7920880" cy="432048"/>
          </a:xfrm>
          <a:prstGeom prst="rect">
            <a:avLst/>
          </a:prstGeom>
        </p:spPr>
        <p:txBody>
          <a:bodyPr>
            <a:noAutofit/>
          </a:bodyPr>
          <a:lstStyle>
            <a:lvl1pPr algn="l" rtl="0" eaLnBrk="0" fontAlgn="base" hangingPunct="0">
              <a:lnSpc>
                <a:spcPct val="90000"/>
              </a:lnSpc>
              <a:spcBef>
                <a:spcPct val="0"/>
              </a:spcBef>
              <a:spcAft>
                <a:spcPct val="0"/>
              </a:spcAft>
              <a:defRPr sz="2400" b="1">
                <a:solidFill>
                  <a:srgbClr val="333333"/>
                </a:solidFill>
                <a:latin typeface="+mj-lt"/>
                <a:ea typeface="+mj-ea"/>
                <a:cs typeface="+mj-cs"/>
              </a:defRPr>
            </a:lvl1pPr>
            <a:lvl2pPr algn="l" rtl="0" eaLnBrk="0" fontAlgn="base" hangingPunct="0">
              <a:lnSpc>
                <a:spcPct val="90000"/>
              </a:lnSpc>
              <a:spcBef>
                <a:spcPct val="0"/>
              </a:spcBef>
              <a:spcAft>
                <a:spcPct val="0"/>
              </a:spcAft>
              <a:defRPr sz="2400" b="1">
                <a:solidFill>
                  <a:srgbClr val="333333"/>
                </a:solidFill>
                <a:latin typeface="Lucida Sans Unicode" pitchFamily="34" charset="0"/>
              </a:defRPr>
            </a:lvl2pPr>
            <a:lvl3pPr algn="l" rtl="0" eaLnBrk="0" fontAlgn="base" hangingPunct="0">
              <a:lnSpc>
                <a:spcPct val="90000"/>
              </a:lnSpc>
              <a:spcBef>
                <a:spcPct val="0"/>
              </a:spcBef>
              <a:spcAft>
                <a:spcPct val="0"/>
              </a:spcAft>
              <a:defRPr sz="2400" b="1">
                <a:solidFill>
                  <a:srgbClr val="333333"/>
                </a:solidFill>
                <a:latin typeface="Lucida Sans Unicode" pitchFamily="34" charset="0"/>
              </a:defRPr>
            </a:lvl3pPr>
            <a:lvl4pPr algn="l" rtl="0" eaLnBrk="0" fontAlgn="base" hangingPunct="0">
              <a:lnSpc>
                <a:spcPct val="90000"/>
              </a:lnSpc>
              <a:spcBef>
                <a:spcPct val="0"/>
              </a:spcBef>
              <a:spcAft>
                <a:spcPct val="0"/>
              </a:spcAft>
              <a:defRPr sz="2400" b="1">
                <a:solidFill>
                  <a:srgbClr val="333333"/>
                </a:solidFill>
                <a:latin typeface="Lucida Sans Unicode" pitchFamily="34" charset="0"/>
              </a:defRPr>
            </a:lvl4pPr>
            <a:lvl5pPr algn="l" rtl="0" eaLnBrk="0" fontAlgn="base" hangingPunct="0">
              <a:lnSpc>
                <a:spcPct val="90000"/>
              </a:lnSpc>
              <a:spcBef>
                <a:spcPct val="0"/>
              </a:spcBef>
              <a:spcAft>
                <a:spcPct val="0"/>
              </a:spcAft>
              <a:defRPr sz="2400" b="1">
                <a:solidFill>
                  <a:srgbClr val="333333"/>
                </a:solidFill>
                <a:latin typeface="Lucida Sans Unicode" pitchFamily="34" charset="0"/>
              </a:defRPr>
            </a:lvl5pPr>
            <a:lvl6pPr marL="457200" algn="l" rtl="0" fontAlgn="base">
              <a:lnSpc>
                <a:spcPct val="90000"/>
              </a:lnSpc>
              <a:spcBef>
                <a:spcPct val="0"/>
              </a:spcBef>
              <a:spcAft>
                <a:spcPct val="0"/>
              </a:spcAft>
              <a:defRPr sz="2400" b="1">
                <a:solidFill>
                  <a:srgbClr val="333333"/>
                </a:solidFill>
                <a:latin typeface="Lucida Sans Unicode" pitchFamily="34" charset="0"/>
              </a:defRPr>
            </a:lvl6pPr>
            <a:lvl7pPr marL="914400" algn="l" rtl="0" fontAlgn="base">
              <a:lnSpc>
                <a:spcPct val="90000"/>
              </a:lnSpc>
              <a:spcBef>
                <a:spcPct val="0"/>
              </a:spcBef>
              <a:spcAft>
                <a:spcPct val="0"/>
              </a:spcAft>
              <a:defRPr sz="2400" b="1">
                <a:solidFill>
                  <a:srgbClr val="333333"/>
                </a:solidFill>
                <a:latin typeface="Lucida Sans Unicode" pitchFamily="34" charset="0"/>
              </a:defRPr>
            </a:lvl7pPr>
            <a:lvl8pPr marL="1371600" algn="l" rtl="0" fontAlgn="base">
              <a:lnSpc>
                <a:spcPct val="90000"/>
              </a:lnSpc>
              <a:spcBef>
                <a:spcPct val="0"/>
              </a:spcBef>
              <a:spcAft>
                <a:spcPct val="0"/>
              </a:spcAft>
              <a:defRPr sz="2400" b="1">
                <a:solidFill>
                  <a:srgbClr val="333333"/>
                </a:solidFill>
                <a:latin typeface="Lucida Sans Unicode" pitchFamily="34" charset="0"/>
              </a:defRPr>
            </a:lvl8pPr>
            <a:lvl9pPr marL="1828800" algn="l" rtl="0" fontAlgn="base">
              <a:lnSpc>
                <a:spcPct val="90000"/>
              </a:lnSpc>
              <a:spcBef>
                <a:spcPct val="0"/>
              </a:spcBef>
              <a:spcAft>
                <a:spcPct val="0"/>
              </a:spcAft>
              <a:defRPr sz="2400" b="1">
                <a:solidFill>
                  <a:srgbClr val="333333"/>
                </a:solidFill>
                <a:latin typeface="Lucida Sans Unicode" pitchFamily="34" charset="0"/>
              </a:defRPr>
            </a:lvl9pPr>
          </a:lstStyle>
          <a:p>
            <a:r>
              <a:rPr lang="de-CH" sz="2200" b="0" kern="0" dirty="0">
                <a:solidFill>
                  <a:schemeClr val="tx1"/>
                </a:solidFill>
                <a:latin typeface="+mn-lt"/>
              </a:rPr>
              <a:t>Integrating Sustainable Development into higher education</a:t>
            </a:r>
          </a:p>
        </p:txBody>
      </p:sp>
      <p:sp>
        <p:nvSpPr>
          <p:cNvPr id="9" name="Titel 1"/>
          <p:cNvSpPr txBox="1">
            <a:spLocks/>
          </p:cNvSpPr>
          <p:nvPr/>
        </p:nvSpPr>
        <p:spPr>
          <a:xfrm>
            <a:off x="179512" y="620688"/>
            <a:ext cx="7772400" cy="720080"/>
          </a:xfrm>
          <a:prstGeom prst="rect">
            <a:avLst/>
          </a:prstGeom>
        </p:spPr>
        <p:txBody>
          <a:bodyPr>
            <a:normAutofit/>
          </a:bodyPr>
          <a:lstStyle>
            <a:lvl1pPr algn="l" rtl="0" eaLnBrk="0" fontAlgn="base" hangingPunct="0">
              <a:lnSpc>
                <a:spcPct val="90000"/>
              </a:lnSpc>
              <a:spcBef>
                <a:spcPct val="0"/>
              </a:spcBef>
              <a:spcAft>
                <a:spcPct val="0"/>
              </a:spcAft>
              <a:defRPr sz="2400" b="1">
                <a:solidFill>
                  <a:srgbClr val="333333"/>
                </a:solidFill>
                <a:latin typeface="+mj-lt"/>
                <a:ea typeface="+mj-ea"/>
                <a:cs typeface="+mj-cs"/>
              </a:defRPr>
            </a:lvl1pPr>
            <a:lvl2pPr algn="l" rtl="0" eaLnBrk="0" fontAlgn="base" hangingPunct="0">
              <a:lnSpc>
                <a:spcPct val="90000"/>
              </a:lnSpc>
              <a:spcBef>
                <a:spcPct val="0"/>
              </a:spcBef>
              <a:spcAft>
                <a:spcPct val="0"/>
              </a:spcAft>
              <a:defRPr sz="2400" b="1">
                <a:solidFill>
                  <a:srgbClr val="333333"/>
                </a:solidFill>
                <a:latin typeface="Lucida Sans Unicode" pitchFamily="34" charset="0"/>
              </a:defRPr>
            </a:lvl2pPr>
            <a:lvl3pPr algn="l" rtl="0" eaLnBrk="0" fontAlgn="base" hangingPunct="0">
              <a:lnSpc>
                <a:spcPct val="90000"/>
              </a:lnSpc>
              <a:spcBef>
                <a:spcPct val="0"/>
              </a:spcBef>
              <a:spcAft>
                <a:spcPct val="0"/>
              </a:spcAft>
              <a:defRPr sz="2400" b="1">
                <a:solidFill>
                  <a:srgbClr val="333333"/>
                </a:solidFill>
                <a:latin typeface="Lucida Sans Unicode" pitchFamily="34" charset="0"/>
              </a:defRPr>
            </a:lvl3pPr>
            <a:lvl4pPr algn="l" rtl="0" eaLnBrk="0" fontAlgn="base" hangingPunct="0">
              <a:lnSpc>
                <a:spcPct val="90000"/>
              </a:lnSpc>
              <a:spcBef>
                <a:spcPct val="0"/>
              </a:spcBef>
              <a:spcAft>
                <a:spcPct val="0"/>
              </a:spcAft>
              <a:defRPr sz="2400" b="1">
                <a:solidFill>
                  <a:srgbClr val="333333"/>
                </a:solidFill>
                <a:latin typeface="Lucida Sans Unicode" pitchFamily="34" charset="0"/>
              </a:defRPr>
            </a:lvl4pPr>
            <a:lvl5pPr algn="l" rtl="0" eaLnBrk="0" fontAlgn="base" hangingPunct="0">
              <a:lnSpc>
                <a:spcPct val="90000"/>
              </a:lnSpc>
              <a:spcBef>
                <a:spcPct val="0"/>
              </a:spcBef>
              <a:spcAft>
                <a:spcPct val="0"/>
              </a:spcAft>
              <a:defRPr sz="2400" b="1">
                <a:solidFill>
                  <a:srgbClr val="333333"/>
                </a:solidFill>
                <a:latin typeface="Lucida Sans Unicode" pitchFamily="34" charset="0"/>
              </a:defRPr>
            </a:lvl5pPr>
            <a:lvl6pPr marL="457200" algn="l" rtl="0" fontAlgn="base">
              <a:lnSpc>
                <a:spcPct val="90000"/>
              </a:lnSpc>
              <a:spcBef>
                <a:spcPct val="0"/>
              </a:spcBef>
              <a:spcAft>
                <a:spcPct val="0"/>
              </a:spcAft>
              <a:defRPr sz="2400" b="1">
                <a:solidFill>
                  <a:srgbClr val="333333"/>
                </a:solidFill>
                <a:latin typeface="Lucida Sans Unicode" pitchFamily="34" charset="0"/>
              </a:defRPr>
            </a:lvl6pPr>
            <a:lvl7pPr marL="914400" algn="l" rtl="0" fontAlgn="base">
              <a:lnSpc>
                <a:spcPct val="90000"/>
              </a:lnSpc>
              <a:spcBef>
                <a:spcPct val="0"/>
              </a:spcBef>
              <a:spcAft>
                <a:spcPct val="0"/>
              </a:spcAft>
              <a:defRPr sz="2400" b="1">
                <a:solidFill>
                  <a:srgbClr val="333333"/>
                </a:solidFill>
                <a:latin typeface="Lucida Sans Unicode" pitchFamily="34" charset="0"/>
              </a:defRPr>
            </a:lvl7pPr>
            <a:lvl8pPr marL="1371600" algn="l" rtl="0" fontAlgn="base">
              <a:lnSpc>
                <a:spcPct val="90000"/>
              </a:lnSpc>
              <a:spcBef>
                <a:spcPct val="0"/>
              </a:spcBef>
              <a:spcAft>
                <a:spcPct val="0"/>
              </a:spcAft>
              <a:defRPr sz="2400" b="1">
                <a:solidFill>
                  <a:srgbClr val="333333"/>
                </a:solidFill>
                <a:latin typeface="Lucida Sans Unicode" pitchFamily="34" charset="0"/>
              </a:defRPr>
            </a:lvl8pPr>
            <a:lvl9pPr marL="1828800" algn="l" rtl="0" fontAlgn="base">
              <a:lnSpc>
                <a:spcPct val="90000"/>
              </a:lnSpc>
              <a:spcBef>
                <a:spcPct val="0"/>
              </a:spcBef>
              <a:spcAft>
                <a:spcPct val="0"/>
              </a:spcAft>
              <a:defRPr sz="2400" b="1">
                <a:solidFill>
                  <a:srgbClr val="333333"/>
                </a:solidFill>
                <a:latin typeface="Lucida Sans Unicode" pitchFamily="34" charset="0"/>
              </a:defRPr>
            </a:lvl9pPr>
          </a:lstStyle>
          <a:p>
            <a:pPr>
              <a:spcAft>
                <a:spcPts val="600"/>
              </a:spcAft>
            </a:pPr>
            <a:r>
              <a:rPr lang="de-CH" sz="1600" b="0" kern="0" dirty="0">
                <a:solidFill>
                  <a:srgbClr val="C00000"/>
                </a:solidFill>
                <a:latin typeface="+mn-lt"/>
              </a:rPr>
              <a:t>IN-DEPTH MODULE 4</a:t>
            </a:r>
          </a:p>
          <a:p>
            <a:pPr>
              <a:spcAft>
                <a:spcPts val="600"/>
              </a:spcAft>
            </a:pPr>
            <a:r>
              <a:rPr lang="de-CH" sz="1600" b="0" kern="0" dirty="0">
                <a:solidFill>
                  <a:srgbClr val="C00000"/>
                </a:solidFill>
                <a:latin typeface="+mn-lt"/>
              </a:rPr>
              <a:t>Teaching material</a:t>
            </a:r>
            <a:endParaRPr lang="de-CH" sz="1600" kern="0" dirty="0">
              <a:solidFill>
                <a:schemeClr val="tx1"/>
              </a:solidFill>
              <a:latin typeface="+mn-lt"/>
            </a:endParaRPr>
          </a:p>
        </p:txBody>
      </p:sp>
      <p:sp>
        <p:nvSpPr>
          <p:cNvPr id="10" name="Textfeld 2"/>
          <p:cNvSpPr txBox="1"/>
          <p:nvPr/>
        </p:nvSpPr>
        <p:spPr>
          <a:xfrm>
            <a:off x="173684" y="5589240"/>
            <a:ext cx="5334420" cy="584775"/>
          </a:xfrm>
          <a:prstGeom prst="rect">
            <a:avLst/>
          </a:prstGeom>
          <a:noFill/>
        </p:spPr>
        <p:txBody>
          <a:bodyPr wrap="square" rtlCol="0">
            <a:spAutoFit/>
          </a:bodyPr>
          <a:lstStyle/>
          <a:p>
            <a:r>
              <a:rPr lang="de-CH" sz="1600" dirty="0">
                <a:solidFill>
                  <a:srgbClr val="FFDB43"/>
                </a:solidFill>
              </a:rPr>
              <a:t>These slides may be used according to your teaching needs – please feel free to adapt or complement them.</a:t>
            </a:r>
          </a:p>
        </p:txBody>
      </p:sp>
    </p:spTree>
    <p:extLst>
      <p:ext uri="{BB962C8B-B14F-4D97-AF65-F5344CB8AC3E}">
        <p14:creationId xmlns:p14="http://schemas.microsoft.com/office/powerpoint/2010/main" val="498535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t="7437"/>
          <a:stretch/>
        </p:blipFill>
        <p:spPr>
          <a:xfrm>
            <a:off x="2123728" y="1823522"/>
            <a:ext cx="4956593" cy="3211442"/>
          </a:xfrm>
          <a:prstGeom prst="rect">
            <a:avLst/>
          </a:prstGeom>
        </p:spPr>
      </p:pic>
      <p:sp>
        <p:nvSpPr>
          <p:cNvPr id="2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dirty="0" smtClean="0">
                <a:solidFill>
                  <a:srgbClr val="336699"/>
                </a:solidFill>
                <a:cs typeface="Times New Roman" pitchFamily="18" charset="0"/>
              </a:rPr>
              <a:t>Forms of knowledge relevant to SD</a:t>
            </a:r>
          </a:p>
          <a:p>
            <a:pPr eaLnBrk="1" hangingPunct="1"/>
            <a:endParaRPr lang="en-GB" altLang="en-US" sz="1800" dirty="0" smtClean="0">
              <a:solidFill>
                <a:srgbClr val="336699"/>
              </a:solidFill>
              <a:cs typeface="Times New Roman" pitchFamily="18" charset="0"/>
            </a:endParaRPr>
          </a:p>
          <a:p>
            <a:pPr eaLnBrk="1" hangingPunct="1"/>
            <a:r>
              <a:rPr lang="en-GB" altLang="en-US" b="1" dirty="0" smtClean="0">
                <a:solidFill>
                  <a:srgbClr val="336699"/>
                </a:solidFill>
                <a:cs typeface="Times New Roman" pitchFamily="18" charset="0"/>
              </a:rPr>
              <a:t> </a:t>
            </a:r>
            <a:endParaRPr lang="en-GB" altLang="en-US" b="1" dirty="0">
              <a:solidFill>
                <a:srgbClr val="336699"/>
              </a:solidFill>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10</a:t>
            </a:fld>
            <a:endParaRPr lang="de-CH" sz="1400"/>
          </a:p>
        </p:txBody>
      </p:sp>
      <p:sp>
        <p:nvSpPr>
          <p:cNvPr id="7" name="Rechteck 6"/>
          <p:cNvSpPr/>
          <p:nvPr/>
        </p:nvSpPr>
        <p:spPr>
          <a:xfrm>
            <a:off x="71438" y="6536377"/>
            <a:ext cx="6120234" cy="276999"/>
          </a:xfrm>
          <a:prstGeom prst="rect">
            <a:avLst/>
          </a:prstGeom>
        </p:spPr>
        <p:txBody>
          <a:bodyPr wrap="square">
            <a:spAutoFit/>
          </a:bodyPr>
          <a:lstStyle/>
          <a:p>
            <a:r>
              <a:rPr lang="en-GB" sz="1200" dirty="0" smtClean="0"/>
              <a:t>Based on </a:t>
            </a:r>
            <a:r>
              <a:rPr lang="en-GB" sz="1200" dirty="0" err="1" smtClean="0"/>
              <a:t>ProClim</a:t>
            </a:r>
            <a:r>
              <a:rPr lang="en-GB" sz="1200" dirty="0" smtClean="0"/>
              <a:t>/CASS 1997, Pohl &amp; Hirsch </a:t>
            </a:r>
            <a:r>
              <a:rPr lang="en-GB" sz="1200" dirty="0" err="1" smtClean="0"/>
              <a:t>Hadorn</a:t>
            </a:r>
            <a:r>
              <a:rPr lang="en-GB" sz="1200" dirty="0" smtClean="0"/>
              <a:t> 2007     Graphics: K Herweg</a:t>
            </a:r>
            <a:endParaRPr lang="en-GB" sz="1200" dirty="0"/>
          </a:p>
        </p:txBody>
      </p:sp>
      <p:sp>
        <p:nvSpPr>
          <p:cNvPr id="15" name="Rounded Rectangle 20"/>
          <p:cNvSpPr/>
          <p:nvPr/>
        </p:nvSpPr>
        <p:spPr bwMode="auto">
          <a:xfrm>
            <a:off x="4337248" y="3328688"/>
            <a:ext cx="522784" cy="360040"/>
          </a:xfrm>
          <a:prstGeom prst="round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de-CH" sz="1600" b="1" dirty="0" smtClean="0">
                <a:solidFill>
                  <a:schemeClr val="bg1"/>
                </a:solidFill>
              </a:rPr>
              <a:t>SD</a:t>
            </a:r>
            <a:endParaRPr kumimoji="0" lang="de-CH" sz="1600" b="0" i="0" u="none" strike="noStrike" cap="none" normalizeH="0" baseline="0" dirty="0">
              <a:ln>
                <a:noFill/>
              </a:ln>
              <a:solidFill>
                <a:schemeClr val="bg1"/>
              </a:solidFill>
              <a:effectLst/>
            </a:endParaRPr>
          </a:p>
        </p:txBody>
      </p:sp>
      <p:cxnSp>
        <p:nvCxnSpPr>
          <p:cNvPr id="16" name="Straight Arrow Connector 10"/>
          <p:cNvCxnSpPr/>
          <p:nvPr/>
        </p:nvCxnSpPr>
        <p:spPr bwMode="auto">
          <a:xfrm flipH="1" flipV="1">
            <a:off x="4598640" y="3688728"/>
            <a:ext cx="5550" cy="1191528"/>
          </a:xfrm>
          <a:prstGeom prst="straightConnector1">
            <a:avLst/>
          </a:prstGeom>
          <a:solidFill>
            <a:schemeClr val="accent1"/>
          </a:solidFill>
          <a:ln w="57150" cap="flat" cmpd="sng" algn="ctr">
            <a:solidFill>
              <a:srgbClr val="C00000"/>
            </a:solidFill>
            <a:prstDash val="solid"/>
            <a:round/>
            <a:headEnd type="none" w="med" len="med"/>
            <a:tailEnd type="triangle" w="med" len="med"/>
          </a:ln>
          <a:effectLst/>
        </p:spPr>
      </p:cxnSp>
      <p:cxnSp>
        <p:nvCxnSpPr>
          <p:cNvPr id="17" name="Straight Arrow Connector 13"/>
          <p:cNvCxnSpPr/>
          <p:nvPr/>
        </p:nvCxnSpPr>
        <p:spPr bwMode="auto">
          <a:xfrm>
            <a:off x="3248635" y="2633322"/>
            <a:ext cx="1102447" cy="720080"/>
          </a:xfrm>
          <a:prstGeom prst="straightConnector1">
            <a:avLst/>
          </a:prstGeom>
          <a:solidFill>
            <a:schemeClr val="accent1"/>
          </a:solidFill>
          <a:ln w="57150" cap="flat" cmpd="sng" algn="ctr">
            <a:solidFill>
              <a:srgbClr val="C00000"/>
            </a:solidFill>
            <a:prstDash val="solid"/>
            <a:round/>
            <a:headEnd type="none" w="med" len="med"/>
            <a:tailEnd type="triangle" w="med" len="med"/>
          </a:ln>
          <a:effectLst/>
        </p:spPr>
      </p:cxnSp>
      <p:cxnSp>
        <p:nvCxnSpPr>
          <p:cNvPr id="18" name="Straight Arrow Connector 18"/>
          <p:cNvCxnSpPr/>
          <p:nvPr/>
        </p:nvCxnSpPr>
        <p:spPr bwMode="auto">
          <a:xfrm flipH="1">
            <a:off x="4859921" y="2717882"/>
            <a:ext cx="1096070" cy="610806"/>
          </a:xfrm>
          <a:prstGeom prst="straightConnector1">
            <a:avLst/>
          </a:prstGeom>
          <a:solidFill>
            <a:schemeClr val="accent1"/>
          </a:solidFill>
          <a:ln w="57150" cap="flat" cmpd="sng" algn="ctr">
            <a:solidFill>
              <a:srgbClr val="C00000"/>
            </a:solidFill>
            <a:prstDash val="solid"/>
            <a:round/>
            <a:headEnd type="none" w="med" len="med"/>
            <a:tailEnd type="triangle" w="med" len="med"/>
          </a:ln>
          <a:effectLst/>
        </p:spPr>
      </p:cxnSp>
      <p:sp>
        <p:nvSpPr>
          <p:cNvPr id="22" name="Abgerundetes Rechteck 21"/>
          <p:cNvSpPr/>
          <p:nvPr/>
        </p:nvSpPr>
        <p:spPr bwMode="auto">
          <a:xfrm>
            <a:off x="709885" y="1628800"/>
            <a:ext cx="3002009" cy="1368153"/>
          </a:xfrm>
          <a:prstGeom prst="roundRect">
            <a:avLst/>
          </a:prstGeom>
          <a:solidFill>
            <a:schemeClr val="bg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1800" b="1" dirty="0" smtClean="0">
                <a:solidFill>
                  <a:srgbClr val="C00000"/>
                </a:solidFill>
              </a:rPr>
              <a:t>Systems knowledge</a:t>
            </a:r>
          </a:p>
          <a:p>
            <a:r>
              <a:rPr lang="en-GB" sz="1600" b="1" dirty="0" smtClean="0"/>
              <a:t>Understanding how the environment, economy, and society function</a:t>
            </a:r>
            <a:endParaRPr lang="en-GB" sz="1600" b="1" dirty="0"/>
          </a:p>
        </p:txBody>
      </p:sp>
      <p:sp>
        <p:nvSpPr>
          <p:cNvPr id="23" name="Abgerundetes Rechteck 22"/>
          <p:cNvSpPr/>
          <p:nvPr/>
        </p:nvSpPr>
        <p:spPr bwMode="auto">
          <a:xfrm>
            <a:off x="1547664" y="4624832"/>
            <a:ext cx="3417345" cy="1790632"/>
          </a:xfrm>
          <a:prstGeom prst="roundRect">
            <a:avLst/>
          </a:prstGeom>
          <a:solidFill>
            <a:schemeClr val="bg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1800" b="1" dirty="0" smtClean="0">
                <a:solidFill>
                  <a:srgbClr val="C00000"/>
                </a:solidFill>
              </a:rPr>
              <a:t>Transformation knowledge</a:t>
            </a:r>
          </a:p>
          <a:p>
            <a:pPr marL="0" lvl="1"/>
            <a:r>
              <a:rPr lang="en-GB" sz="1600" b="1" dirty="0" smtClean="0"/>
              <a:t>Implementing visions: Technologies, measures, rules, impact monitoring, cultural practices, etc. that support a sustainable development</a:t>
            </a:r>
          </a:p>
          <a:p>
            <a:endParaRPr lang="en-GB" sz="1400" b="1" dirty="0"/>
          </a:p>
        </p:txBody>
      </p:sp>
      <p:sp>
        <p:nvSpPr>
          <p:cNvPr id="24" name="Abgerundetes Rechteck 23"/>
          <p:cNvSpPr/>
          <p:nvPr/>
        </p:nvSpPr>
        <p:spPr bwMode="auto">
          <a:xfrm>
            <a:off x="5779423" y="1888528"/>
            <a:ext cx="3002009" cy="1800200"/>
          </a:xfrm>
          <a:prstGeom prst="roundRect">
            <a:avLst/>
          </a:prstGeom>
          <a:solidFill>
            <a:schemeClr val="bg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1800" b="1" dirty="0" smtClean="0">
                <a:solidFill>
                  <a:srgbClr val="C00000"/>
                </a:solidFill>
              </a:rPr>
              <a:t>Target knowledge</a:t>
            </a:r>
          </a:p>
          <a:p>
            <a:r>
              <a:rPr lang="en-GB" sz="1600" b="1" dirty="0" smtClean="0"/>
              <a:t>Basis for decision-making; developing and negotiating goals and visions for a sustainable development</a:t>
            </a:r>
            <a:endParaRPr lang="en-GB" sz="1600" b="1" dirty="0"/>
          </a:p>
        </p:txBody>
      </p:sp>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7669" y="3532785"/>
            <a:ext cx="962013" cy="85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5344911"/>
            <a:ext cx="1479539" cy="1092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887571"/>
            <a:ext cx="1516403" cy="1405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3830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en-GB" smtClean="0"/>
              <a:pPr/>
              <a:t>11</a:t>
            </a:fld>
            <a:endParaRPr lang="en-GB" sz="1400" dirty="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9" charset="0"/>
            </a:endParaRPr>
          </a:p>
        </p:txBody>
      </p:sp>
      <p:graphicFrame>
        <p:nvGraphicFramePr>
          <p:cNvPr id="4" name="Table 3"/>
          <p:cNvGraphicFramePr>
            <a:graphicFrameLocks noGrp="1"/>
          </p:cNvGraphicFramePr>
          <p:nvPr>
            <p:extLst/>
          </p:nvPr>
        </p:nvGraphicFramePr>
        <p:xfrm>
          <a:off x="179512" y="1628800"/>
          <a:ext cx="8928992" cy="4498975"/>
        </p:xfrm>
        <a:graphic>
          <a:graphicData uri="http://schemas.openxmlformats.org/drawingml/2006/table">
            <a:tbl>
              <a:tblPr firstRow="1" firstCol="1" bandRow="1">
                <a:tableStyleId>{5C22544A-7EE6-4342-B048-85BDC9FD1C3A}</a:tableStyleId>
              </a:tblPr>
              <a:tblGrid>
                <a:gridCol w="8928992">
                  <a:extLst>
                    <a:ext uri="{9D8B030D-6E8A-4147-A177-3AD203B41FA5}">
                      <a16:colId xmlns:a16="http://schemas.microsoft.com/office/drawing/2014/main" val="20000"/>
                    </a:ext>
                  </a:extLst>
                </a:gridCol>
              </a:tblGrid>
              <a:tr h="4498975">
                <a:tc>
                  <a:txBody>
                    <a:bodyPr/>
                    <a:lstStyle/>
                    <a:p>
                      <a:pPr marL="342900" lvl="0" indent="-342900">
                        <a:spcAft>
                          <a:spcPts val="0"/>
                        </a:spcAft>
                        <a:buFont typeface="Symbol"/>
                        <a:buChar char=""/>
                      </a:pPr>
                      <a:r>
                        <a:rPr lang="en-GB" sz="1400" b="0" noProof="0" dirty="0" smtClean="0">
                          <a:solidFill>
                            <a:schemeClr val="tx1"/>
                          </a:solidFill>
                          <a:effectLst/>
                        </a:rPr>
                        <a:t>Systems understanding: Environment, Society, Economy</a:t>
                      </a:r>
                    </a:p>
                    <a:p>
                      <a:pPr marL="342900" lvl="0" indent="-342900">
                        <a:spcAft>
                          <a:spcPts val="0"/>
                        </a:spcAft>
                        <a:buFont typeface="Symbol"/>
                        <a:buChar char=""/>
                      </a:pPr>
                      <a:r>
                        <a:rPr lang="en-GB" sz="1400" b="0" noProof="0" dirty="0" smtClean="0">
                          <a:solidFill>
                            <a:schemeClr val="tx1"/>
                          </a:solidFill>
                          <a:effectLst/>
                        </a:rPr>
                        <a:t>Global change, climate, impact of climate change</a:t>
                      </a:r>
                    </a:p>
                    <a:p>
                      <a:pPr marL="342900" lvl="0" indent="-342900">
                        <a:spcAft>
                          <a:spcPts val="0"/>
                        </a:spcAft>
                        <a:buFont typeface="Symbol"/>
                        <a:buChar char=""/>
                      </a:pPr>
                      <a:r>
                        <a:rPr lang="en-GB" sz="1400" b="0" noProof="0" dirty="0" smtClean="0">
                          <a:solidFill>
                            <a:schemeClr val="tx1"/>
                          </a:solidFill>
                          <a:effectLst/>
                        </a:rPr>
                        <a:t>Ecosystems, functions, conditions for plant growth, biodiversity, nutrient and pollutant cycles</a:t>
                      </a:r>
                    </a:p>
                    <a:p>
                      <a:pPr marL="342900" lvl="0" indent="-342900">
                        <a:spcAft>
                          <a:spcPts val="0"/>
                        </a:spcAft>
                        <a:buFont typeface="Symbol"/>
                        <a:buChar char=""/>
                      </a:pPr>
                      <a:r>
                        <a:rPr lang="en-GB" sz="1400" b="0" noProof="0" dirty="0" smtClean="0">
                          <a:solidFill>
                            <a:schemeClr val="tx1"/>
                          </a:solidFill>
                          <a:effectLst/>
                        </a:rPr>
                        <a:t>Variability, vulnerability, resilience of ecological systems</a:t>
                      </a:r>
                    </a:p>
                    <a:p>
                      <a:pPr marL="342900" lvl="0" indent="-342900">
                        <a:spcAft>
                          <a:spcPts val="0"/>
                        </a:spcAft>
                        <a:buFont typeface="Symbol"/>
                        <a:buChar char=""/>
                      </a:pPr>
                      <a:r>
                        <a:rPr lang="en-GB" sz="1400" b="0" noProof="0" dirty="0" smtClean="0">
                          <a:solidFill>
                            <a:schemeClr val="tx1"/>
                          </a:solidFill>
                          <a:effectLst/>
                        </a:rPr>
                        <a:t>Raw materials, deposits, material properties</a:t>
                      </a:r>
                    </a:p>
                    <a:p>
                      <a:pPr marL="342900" lvl="0" indent="-342900">
                        <a:spcAft>
                          <a:spcPts val="0"/>
                        </a:spcAft>
                        <a:buFont typeface="Symbol"/>
                        <a:buChar char=""/>
                      </a:pPr>
                      <a:r>
                        <a:rPr lang="en-GB" sz="1400" b="0" noProof="0" dirty="0" smtClean="0">
                          <a:solidFill>
                            <a:schemeClr val="tx1"/>
                          </a:solidFill>
                          <a:effectLst/>
                        </a:rPr>
                        <a:t>Degradation and sustainable use of renewable resources</a:t>
                      </a:r>
                    </a:p>
                    <a:p>
                      <a:pPr marL="342900" lvl="0" indent="-342900">
                        <a:spcAft>
                          <a:spcPts val="0"/>
                        </a:spcAft>
                        <a:buFont typeface="Symbol"/>
                        <a:buChar char=""/>
                      </a:pPr>
                      <a:r>
                        <a:rPr lang="en-GB" sz="1400" b="0" noProof="0" dirty="0" smtClean="0">
                          <a:solidFill>
                            <a:schemeClr val="tx1"/>
                          </a:solidFill>
                          <a:effectLst/>
                        </a:rPr>
                        <a:t>Contaminated-site clean-up, storage of nuclear waste</a:t>
                      </a:r>
                    </a:p>
                    <a:p>
                      <a:pPr marL="342900" lvl="0" indent="-342900">
                        <a:spcAft>
                          <a:spcPts val="0"/>
                        </a:spcAft>
                        <a:buFont typeface="Symbol"/>
                        <a:buChar char=""/>
                      </a:pPr>
                      <a:r>
                        <a:rPr lang="en-GB" sz="1400" b="0" noProof="0" dirty="0" smtClean="0">
                          <a:solidFill>
                            <a:schemeClr val="tx1"/>
                          </a:solidFill>
                          <a:effectLst/>
                        </a:rPr>
                        <a:t>Use of renewable energies, technologies, biotechnology</a:t>
                      </a:r>
                    </a:p>
                    <a:p>
                      <a:pPr marL="342900" lvl="0" indent="-342900">
                        <a:spcAft>
                          <a:spcPts val="0"/>
                        </a:spcAft>
                        <a:buFont typeface="Symbol"/>
                        <a:buChar char=""/>
                      </a:pPr>
                      <a:r>
                        <a:rPr lang="en-GB" sz="1400" b="0" noProof="0" dirty="0" smtClean="0">
                          <a:solidFill>
                            <a:schemeClr val="tx1"/>
                          </a:solidFill>
                          <a:effectLst/>
                        </a:rPr>
                        <a:t>Mathematical methods, quantitative analysis, statistics, stochastics, developing SD models, data evaluation and processing</a:t>
                      </a:r>
                    </a:p>
                    <a:p>
                      <a:pPr marL="342900" lvl="0" indent="-342900">
                        <a:spcAft>
                          <a:spcPts val="0"/>
                        </a:spcAft>
                        <a:buFont typeface="Symbol"/>
                        <a:buChar char=""/>
                      </a:pPr>
                      <a:r>
                        <a:rPr lang="en-GB" sz="1400" b="0" noProof="0" dirty="0" smtClean="0">
                          <a:solidFill>
                            <a:schemeClr val="tx1"/>
                          </a:solidFill>
                          <a:effectLst/>
                        </a:rPr>
                        <a:t>Political processes, links between political parties and organizations</a:t>
                      </a:r>
                    </a:p>
                    <a:p>
                      <a:pPr marL="342900" lvl="0" indent="-342900">
                        <a:spcAft>
                          <a:spcPts val="0"/>
                        </a:spcAft>
                        <a:buFont typeface="Symbol"/>
                        <a:buChar char=""/>
                      </a:pPr>
                      <a:r>
                        <a:rPr lang="en-GB" sz="1400" b="0" noProof="0" dirty="0" smtClean="0">
                          <a:solidFill>
                            <a:schemeClr val="tx1"/>
                          </a:solidFill>
                          <a:effectLst/>
                        </a:rPr>
                        <a:t>Formal and informal institutions, tools, and processes of political opinion formation</a:t>
                      </a:r>
                    </a:p>
                    <a:p>
                      <a:pPr marL="342900" lvl="0" indent="-342900">
                        <a:spcAft>
                          <a:spcPts val="0"/>
                        </a:spcAft>
                        <a:buFont typeface="Symbol"/>
                        <a:buChar char=""/>
                      </a:pPr>
                      <a:r>
                        <a:rPr lang="en-GB" sz="1400" b="0" noProof="0" dirty="0" smtClean="0">
                          <a:solidFill>
                            <a:schemeClr val="tx1"/>
                          </a:solidFill>
                          <a:effectLst/>
                        </a:rPr>
                        <a:t>Rights and laws related to SD-relevant areas</a:t>
                      </a:r>
                    </a:p>
                    <a:p>
                      <a:pPr marL="342900" lvl="0" indent="-342900">
                        <a:spcAft>
                          <a:spcPts val="0"/>
                        </a:spcAft>
                        <a:buFont typeface="Symbol"/>
                        <a:buChar char=""/>
                      </a:pPr>
                      <a:r>
                        <a:rPr lang="en-GB" sz="1400" b="0" noProof="0" dirty="0" smtClean="0">
                          <a:solidFill>
                            <a:schemeClr val="tx1"/>
                          </a:solidFill>
                          <a:effectLst/>
                        </a:rPr>
                        <a:t>Instruments for political influence</a:t>
                      </a:r>
                    </a:p>
                    <a:p>
                      <a:pPr marL="342900" lvl="0" indent="-342900">
                        <a:spcAft>
                          <a:spcPts val="0"/>
                        </a:spcAft>
                        <a:buFont typeface="Symbol"/>
                        <a:buChar char=""/>
                      </a:pPr>
                      <a:r>
                        <a:rPr lang="en-GB" sz="1400" b="0" noProof="0" dirty="0" smtClean="0">
                          <a:solidFill>
                            <a:schemeClr val="tx1"/>
                          </a:solidFill>
                          <a:effectLst/>
                        </a:rPr>
                        <a:t>Relationship between individual/society – the state and how it is changing in the course of globalization </a:t>
                      </a:r>
                    </a:p>
                    <a:p>
                      <a:pPr marL="342900" lvl="0" indent="-342900">
                        <a:spcAft>
                          <a:spcPts val="0"/>
                        </a:spcAft>
                        <a:buFont typeface="Symbol"/>
                        <a:buChar char=""/>
                      </a:pPr>
                      <a:r>
                        <a:rPr lang="en-GB" sz="1400" b="0" noProof="0" dirty="0" smtClean="0">
                          <a:solidFill>
                            <a:schemeClr val="tx1"/>
                          </a:solidFill>
                          <a:effectLst/>
                        </a:rPr>
                        <a:t>Social ecological systems, human–nature interface</a:t>
                      </a:r>
                    </a:p>
                    <a:p>
                      <a:pPr marL="342900" lvl="0" indent="-342900">
                        <a:spcAft>
                          <a:spcPts val="0"/>
                        </a:spcAft>
                        <a:buFont typeface="Symbol"/>
                        <a:buChar char=""/>
                      </a:pPr>
                      <a:r>
                        <a:rPr lang="en-GB" sz="1400" b="0" noProof="0" dirty="0" smtClean="0">
                          <a:solidFill>
                            <a:schemeClr val="tx1"/>
                          </a:solidFill>
                          <a:effectLst/>
                        </a:rPr>
                        <a:t>...</a:t>
                      </a:r>
                      <a:endParaRPr lang="en-GB" sz="1400" b="0" noProof="0" dirty="0">
                        <a:solidFill>
                          <a:schemeClr val="tx1"/>
                        </a:solidFill>
                        <a:effectLst/>
                        <a:latin typeface="Calibri"/>
                        <a:ea typeface="Calibri"/>
                        <a:cs typeface="Times New Roman"/>
                      </a:endParaRPr>
                    </a:p>
                  </a:txBody>
                  <a:tcPr marL="52314" marR="52314" marT="0" marB="0">
                    <a:solidFill>
                      <a:schemeClr val="bg1"/>
                    </a:solidFill>
                  </a:tcPr>
                </a:tc>
                <a:extLst>
                  <a:ext uri="{0D108BD9-81ED-4DB2-BD59-A6C34878D82A}">
                    <a16:rowId xmlns:a16="http://schemas.microsoft.com/office/drawing/2014/main" val="10000"/>
                  </a:ext>
                </a:extLst>
              </a:tr>
            </a:tbl>
          </a:graphicData>
        </a:graphic>
      </p:graphicFrame>
      <p:sp>
        <p:nvSpPr>
          <p:cNvPr id="9" name="TextBox 8"/>
          <p:cNvSpPr txBox="1"/>
          <p:nvPr/>
        </p:nvSpPr>
        <p:spPr>
          <a:xfrm>
            <a:off x="251520" y="1018257"/>
            <a:ext cx="2924198"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en-GB" dirty="0" smtClean="0">
                <a:solidFill>
                  <a:srgbClr val="C00000"/>
                </a:solidFill>
              </a:rPr>
              <a:t>Systems knowledge</a:t>
            </a:r>
            <a:endParaRPr lang="en-GB" dirty="0">
              <a:solidFill>
                <a:srgbClr val="C00000"/>
              </a:solidFill>
            </a:endParaRPr>
          </a:p>
        </p:txBody>
      </p:sp>
      <p:sp>
        <p:nvSpPr>
          <p:cNvPr id="7"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dirty="0" smtClean="0">
                <a:solidFill>
                  <a:srgbClr val="336699"/>
                </a:solidFill>
                <a:cs typeface="Times New Roman" pitchFamily="18" charset="0"/>
              </a:rPr>
              <a:t>Educational content</a:t>
            </a:r>
          </a:p>
          <a:p>
            <a:pPr eaLnBrk="1" hangingPunct="1"/>
            <a:r>
              <a:rPr lang="en-GB" altLang="en-US" dirty="0" smtClean="0">
                <a:solidFill>
                  <a:srgbClr val="336699"/>
                </a:solidFill>
                <a:cs typeface="Times New Roman" pitchFamily="18" charset="0"/>
              </a:rPr>
              <a:t>Examples: Links between scientific disciplines and SD</a:t>
            </a:r>
            <a:endParaRPr lang="en-GB" altLang="en-US" sz="1400" dirty="0">
              <a:solidFill>
                <a:srgbClr val="336699"/>
              </a:solidFill>
              <a:cs typeface="Times New Roman" pitchFamily="18" charset="0"/>
            </a:endParaRPr>
          </a:p>
        </p:txBody>
      </p:sp>
      <p:sp>
        <p:nvSpPr>
          <p:cNvPr id="8" name="Rechteck 7"/>
          <p:cNvSpPr/>
          <p:nvPr/>
        </p:nvSpPr>
        <p:spPr>
          <a:xfrm>
            <a:off x="107504" y="6309320"/>
            <a:ext cx="8496944" cy="400110"/>
          </a:xfrm>
          <a:prstGeom prst="rect">
            <a:avLst/>
          </a:prstGeom>
        </p:spPr>
        <p:txBody>
          <a:bodyPr wrap="square">
            <a:spAutoFit/>
          </a:bodyPr>
          <a:lstStyle/>
          <a:p>
            <a:pPr eaLnBrk="1" hangingPunct="1">
              <a:spcBef>
                <a:spcPts val="0"/>
              </a:spcBef>
              <a:defRPr/>
            </a:pPr>
            <a:r>
              <a:rPr lang="en-GB" altLang="en-US" sz="1000" dirty="0" smtClean="0">
                <a:solidFill>
                  <a:srgbClr val="336699"/>
                </a:solidFill>
                <a:cs typeface="Times New Roman" pitchFamily="18" charset="0"/>
              </a:rPr>
              <a:t>These examples are based on the contributions of various authors of the Guidelines: «Integrating Sustainable Development into higher education» and on answers by students to the </a:t>
            </a:r>
            <a:r>
              <a:rPr lang="en-GB" altLang="en-US" sz="1000" dirty="0" err="1" smtClean="0">
                <a:solidFill>
                  <a:srgbClr val="336699"/>
                </a:solidFill>
                <a:cs typeface="Times New Roman" pitchFamily="18" charset="0"/>
              </a:rPr>
              <a:t>BScMiSD</a:t>
            </a:r>
            <a:r>
              <a:rPr lang="en-GB" altLang="en-US" sz="1000" dirty="0" smtClean="0">
                <a:solidFill>
                  <a:srgbClr val="336699"/>
                </a:solidFill>
                <a:cs typeface="Times New Roman" pitchFamily="18" charset="0"/>
              </a:rPr>
              <a:t> exam question: «what contributions could your major make to Sustainable Development?».</a:t>
            </a:r>
            <a:endParaRPr lang="en-GB" altLang="en-US" sz="1000" dirty="0">
              <a:solidFill>
                <a:srgbClr val="336699"/>
              </a:solidFill>
              <a:cs typeface="Times New Roman" pitchFamily="18" charset="0"/>
            </a:endParaRPr>
          </a:p>
        </p:txBody>
      </p:sp>
    </p:spTree>
    <p:extLst>
      <p:ext uri="{BB962C8B-B14F-4D97-AF65-F5344CB8AC3E}">
        <p14:creationId xmlns:p14="http://schemas.microsoft.com/office/powerpoint/2010/main" val="4003648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en-GB" smtClean="0"/>
              <a:pPr/>
              <a:t>12</a:t>
            </a:fld>
            <a:endParaRPr lang="en-GB" sz="1400" dirty="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9" charset="0"/>
            </a:endParaRPr>
          </a:p>
        </p:txBody>
      </p:sp>
      <p:graphicFrame>
        <p:nvGraphicFramePr>
          <p:cNvPr id="4" name="Table 3"/>
          <p:cNvGraphicFramePr>
            <a:graphicFrameLocks noGrp="1"/>
          </p:cNvGraphicFramePr>
          <p:nvPr>
            <p:extLst/>
          </p:nvPr>
        </p:nvGraphicFramePr>
        <p:xfrm>
          <a:off x="179512" y="1556792"/>
          <a:ext cx="8928992" cy="4572000"/>
        </p:xfrm>
        <a:graphic>
          <a:graphicData uri="http://schemas.openxmlformats.org/drawingml/2006/table">
            <a:tbl>
              <a:tblPr firstRow="1" firstCol="1" bandRow="1">
                <a:tableStyleId>{5C22544A-7EE6-4342-B048-85BDC9FD1C3A}</a:tableStyleId>
              </a:tblPr>
              <a:tblGrid>
                <a:gridCol w="8928992">
                  <a:extLst>
                    <a:ext uri="{9D8B030D-6E8A-4147-A177-3AD203B41FA5}">
                      <a16:colId xmlns:a16="http://schemas.microsoft.com/office/drawing/2014/main" val="20000"/>
                    </a:ext>
                  </a:extLst>
                </a:gridCol>
              </a:tblGrid>
              <a:tr h="4572000">
                <a:tc>
                  <a:txBody>
                    <a:bodyPr/>
                    <a:lstStyle/>
                    <a:p>
                      <a:pPr marL="342900" lvl="0" indent="-342900">
                        <a:spcAft>
                          <a:spcPts val="0"/>
                        </a:spcAft>
                        <a:buFont typeface="Symbol"/>
                        <a:buChar char=""/>
                      </a:pPr>
                      <a:r>
                        <a:rPr lang="en-GB" sz="1200" b="0" noProof="0" dirty="0" smtClean="0">
                          <a:solidFill>
                            <a:schemeClr val="tx1"/>
                          </a:solidFill>
                          <a:effectLst/>
                        </a:rPr>
                        <a:t>Historical understanding of the transformation of traditional societies and their relationship to nature</a:t>
                      </a:r>
                    </a:p>
                    <a:p>
                      <a:pPr marL="342900" lvl="0" indent="-342900">
                        <a:spcAft>
                          <a:spcPts val="0"/>
                        </a:spcAft>
                        <a:buFont typeface="Symbol"/>
                        <a:buChar char=""/>
                      </a:pPr>
                      <a:r>
                        <a:rPr lang="en-GB" sz="1200" b="0" noProof="0" dirty="0" smtClean="0">
                          <a:solidFill>
                            <a:schemeClr val="tx1"/>
                          </a:solidFill>
                          <a:effectLst/>
                        </a:rPr>
                        <a:t>Diverse social and power structures, cultures (values, norms, religion)</a:t>
                      </a:r>
                    </a:p>
                    <a:p>
                      <a:pPr marL="342900" lvl="0" indent="-342900">
                        <a:spcAft>
                          <a:spcPts val="0"/>
                        </a:spcAft>
                        <a:buFont typeface="Symbol"/>
                        <a:buChar char=""/>
                      </a:pPr>
                      <a:r>
                        <a:rPr lang="en-GB" sz="1200" b="0" noProof="0" dirty="0" smtClean="0">
                          <a:solidFill>
                            <a:schemeClr val="tx1"/>
                          </a:solidFill>
                          <a:effectLst/>
                        </a:rPr>
                        <a:t>Different values</a:t>
                      </a:r>
                    </a:p>
                    <a:p>
                      <a:pPr marL="342900" lvl="0" indent="-342900">
                        <a:spcAft>
                          <a:spcPts val="0"/>
                        </a:spcAft>
                        <a:buFont typeface="Symbol"/>
                        <a:buChar char=""/>
                      </a:pPr>
                      <a:r>
                        <a:rPr lang="en-GB" sz="1200" b="0" noProof="0" dirty="0" smtClean="0">
                          <a:solidFill>
                            <a:schemeClr val="tx1"/>
                          </a:solidFill>
                          <a:effectLst/>
                        </a:rPr>
                        <a:t>Ethnic and political causes of resource conflict</a:t>
                      </a:r>
                    </a:p>
                    <a:p>
                      <a:pPr marL="342900" lvl="0" indent="-342900">
                        <a:spcAft>
                          <a:spcPts val="0"/>
                        </a:spcAft>
                        <a:buFont typeface="Symbol"/>
                        <a:buChar char=""/>
                      </a:pPr>
                      <a:r>
                        <a:rPr lang="en-GB" sz="1200" b="0" noProof="0" dirty="0" smtClean="0">
                          <a:solidFill>
                            <a:schemeClr val="tx1"/>
                          </a:solidFill>
                          <a:effectLst/>
                        </a:rPr>
                        <a:t>Forms and sources of social inequality, causes of poverty</a:t>
                      </a:r>
                    </a:p>
                    <a:p>
                      <a:pPr marL="342900" lvl="0" indent="-342900">
                        <a:spcAft>
                          <a:spcPts val="0"/>
                        </a:spcAft>
                        <a:buFont typeface="Symbol"/>
                        <a:buChar char=""/>
                      </a:pPr>
                      <a:r>
                        <a:rPr lang="en-GB" sz="1200" b="0" noProof="0" dirty="0" smtClean="0">
                          <a:solidFill>
                            <a:schemeClr val="tx1"/>
                          </a:solidFill>
                          <a:effectLst/>
                        </a:rPr>
                        <a:t>Language as a heritage of cultural history; sociolinguistic research (e.g. on justice)</a:t>
                      </a:r>
                    </a:p>
                    <a:p>
                      <a:pPr marL="342900" lvl="0" indent="-342900">
                        <a:spcAft>
                          <a:spcPts val="0"/>
                        </a:spcAft>
                        <a:buFont typeface="Symbol"/>
                        <a:buChar char=""/>
                      </a:pPr>
                      <a:r>
                        <a:rPr lang="en-GB" sz="1200" b="0" noProof="0" dirty="0" smtClean="0">
                          <a:solidFill>
                            <a:schemeClr val="tx1"/>
                          </a:solidFill>
                          <a:effectLst/>
                        </a:rPr>
                        <a:t>Use of language and linguistic structures in international negotiations</a:t>
                      </a:r>
                    </a:p>
                    <a:p>
                      <a:pPr marL="342900" lvl="0" indent="-342900">
                        <a:spcAft>
                          <a:spcPts val="0"/>
                        </a:spcAft>
                        <a:buFont typeface="Symbol"/>
                        <a:buChar char=""/>
                      </a:pPr>
                      <a:r>
                        <a:rPr lang="en-GB" sz="1200" b="0" noProof="0" dirty="0" smtClean="0">
                          <a:solidFill>
                            <a:schemeClr val="tx1"/>
                          </a:solidFill>
                          <a:effectLst/>
                        </a:rPr>
                        <a:t>Rhetoric und linguistic logic; discourse analysis to understand power structures</a:t>
                      </a:r>
                    </a:p>
                    <a:p>
                      <a:pPr marL="342900" lvl="0" indent="-342900">
                        <a:spcAft>
                          <a:spcPts val="0"/>
                        </a:spcAft>
                        <a:buFont typeface="Symbol"/>
                        <a:buChar char=""/>
                      </a:pPr>
                      <a:r>
                        <a:rPr lang="en-GB" sz="1200" b="0" noProof="0" dirty="0" smtClean="0">
                          <a:solidFill>
                            <a:schemeClr val="tx1"/>
                          </a:solidFill>
                          <a:effectLst/>
                        </a:rPr>
                        <a:t>Theatre performances (e.g. of debates); different forms of alienation from and communication about SD</a:t>
                      </a:r>
                    </a:p>
                    <a:p>
                      <a:pPr marL="342900" lvl="0" indent="-342900">
                        <a:spcAft>
                          <a:spcPts val="0"/>
                        </a:spcAft>
                        <a:buFont typeface="Symbol"/>
                        <a:buChar char=""/>
                      </a:pPr>
                      <a:r>
                        <a:rPr lang="en-GB" sz="1200" b="0" noProof="0" dirty="0" smtClean="0">
                          <a:solidFill>
                            <a:schemeClr val="tx1"/>
                          </a:solidFill>
                          <a:effectLst/>
                        </a:rPr>
                        <a:t>Understanding, treatment of complex topics</a:t>
                      </a:r>
                    </a:p>
                    <a:p>
                      <a:pPr marL="342900" lvl="0" indent="-342900">
                        <a:spcAft>
                          <a:spcPts val="0"/>
                        </a:spcAft>
                        <a:buFont typeface="Symbol"/>
                        <a:buChar char=""/>
                      </a:pPr>
                      <a:r>
                        <a:rPr lang="en-GB" sz="1200" b="0" noProof="0" dirty="0" smtClean="0">
                          <a:solidFill>
                            <a:schemeClr val="tx1"/>
                          </a:solidFill>
                          <a:effectLst/>
                        </a:rPr>
                        <a:t>Media usage, media reception, dissemination of important information, advertising, behavioural patterns</a:t>
                      </a:r>
                    </a:p>
                    <a:p>
                      <a:pPr marL="342900" lvl="0" indent="-342900">
                        <a:spcAft>
                          <a:spcPts val="0"/>
                        </a:spcAft>
                        <a:buFont typeface="Symbol"/>
                        <a:buChar char=""/>
                      </a:pPr>
                      <a:r>
                        <a:rPr lang="en-GB" sz="1200" b="0" noProof="0" dirty="0" smtClean="0">
                          <a:solidFill>
                            <a:schemeClr val="tx1"/>
                          </a:solidFill>
                          <a:effectLst/>
                        </a:rPr>
                        <a:t>Human action, behaviour, cognition of the environment, society, economy, decision-making</a:t>
                      </a:r>
                    </a:p>
                    <a:p>
                      <a:pPr marL="342900" lvl="0" indent="-342900">
                        <a:spcAft>
                          <a:spcPts val="0"/>
                        </a:spcAft>
                        <a:buFont typeface="Symbol"/>
                        <a:buChar char=""/>
                      </a:pPr>
                      <a:r>
                        <a:rPr lang="en-GB" sz="1200" b="0" noProof="0" dirty="0" smtClean="0">
                          <a:solidFill>
                            <a:schemeClr val="tx1"/>
                          </a:solidFill>
                          <a:effectLst/>
                        </a:rPr>
                        <a:t>Health, prevention, well-being, the role of sports and physical activity</a:t>
                      </a:r>
                    </a:p>
                    <a:p>
                      <a:pPr marL="342900" lvl="0" indent="-342900">
                        <a:spcAft>
                          <a:spcPts val="0"/>
                        </a:spcAft>
                        <a:buFont typeface="Symbol"/>
                        <a:buChar char=""/>
                      </a:pPr>
                      <a:r>
                        <a:rPr lang="en-GB" sz="1200" b="0" noProof="0" dirty="0" smtClean="0">
                          <a:solidFill>
                            <a:schemeClr val="tx1"/>
                          </a:solidFill>
                          <a:effectLst/>
                        </a:rPr>
                        <a:t>Human and animal health </a:t>
                      </a:r>
                    </a:p>
                    <a:p>
                      <a:pPr marL="342900" marR="0" lvl="0" indent="-342900" algn="l" defTabSz="457200" rtl="0" eaLnBrk="1" fontAlgn="auto" latinLnBrk="0" hangingPunct="1">
                        <a:lnSpc>
                          <a:spcPct val="100000"/>
                        </a:lnSpc>
                        <a:spcBef>
                          <a:spcPts val="0"/>
                        </a:spcBef>
                        <a:spcAft>
                          <a:spcPts val="0"/>
                        </a:spcAft>
                        <a:buClrTx/>
                        <a:buSzTx/>
                        <a:buFont typeface="Symbol"/>
                        <a:buChar char=""/>
                        <a:tabLst/>
                        <a:defRPr/>
                      </a:pPr>
                      <a:r>
                        <a:rPr lang="en-GB" sz="1200" b="0" noProof="0" dirty="0" smtClean="0">
                          <a:solidFill>
                            <a:schemeClr val="tx1"/>
                          </a:solidFill>
                          <a:effectLst/>
                        </a:rPr>
                        <a:t>Medicinal plants</a:t>
                      </a:r>
                    </a:p>
                    <a:p>
                      <a:pPr marL="342900" lvl="0" indent="-342900">
                        <a:spcAft>
                          <a:spcPts val="0"/>
                        </a:spcAft>
                        <a:buFont typeface="Symbol"/>
                        <a:buChar char=""/>
                      </a:pPr>
                      <a:r>
                        <a:rPr lang="en-GB" sz="1200" b="0" noProof="0" dirty="0" smtClean="0">
                          <a:solidFill>
                            <a:schemeClr val="tx1"/>
                          </a:solidFill>
                          <a:effectLst/>
                        </a:rPr>
                        <a:t>Personality psychology, crime, and violence</a:t>
                      </a:r>
                    </a:p>
                    <a:p>
                      <a:pPr marL="342900" lvl="0" indent="-342900">
                        <a:spcAft>
                          <a:spcPts val="0"/>
                        </a:spcAft>
                        <a:buFont typeface="Symbol"/>
                        <a:buChar char=""/>
                      </a:pPr>
                      <a:r>
                        <a:rPr lang="en-GB" sz="1200" b="0" noProof="0" dirty="0" smtClean="0">
                          <a:solidFill>
                            <a:schemeClr val="tx1"/>
                          </a:solidFill>
                          <a:effectLst/>
                        </a:rPr>
                        <a:t>Ways of functioning of various economic systems, economic paradigms, economic models</a:t>
                      </a:r>
                    </a:p>
                    <a:p>
                      <a:pPr marL="342900" lvl="0" indent="-342900">
                        <a:spcAft>
                          <a:spcPts val="0"/>
                        </a:spcAft>
                        <a:buFont typeface="Symbol"/>
                        <a:buChar char=""/>
                      </a:pPr>
                      <a:r>
                        <a:rPr lang="en-GB" sz="1200" b="0" noProof="0" dirty="0" smtClean="0">
                          <a:solidFill>
                            <a:schemeClr val="tx1"/>
                          </a:solidFill>
                          <a:effectLst/>
                        </a:rPr>
                        <a:t>Econometrics</a:t>
                      </a:r>
                    </a:p>
                    <a:p>
                      <a:pPr marL="342900" lvl="0" indent="-342900">
                        <a:spcAft>
                          <a:spcPts val="0"/>
                        </a:spcAft>
                        <a:buFont typeface="Symbol"/>
                        <a:buChar char=""/>
                      </a:pPr>
                      <a:r>
                        <a:rPr lang="en-GB" sz="1200" b="0" noProof="0" dirty="0" smtClean="0">
                          <a:solidFill>
                            <a:schemeClr val="tx1"/>
                          </a:solidFill>
                          <a:effectLst/>
                        </a:rPr>
                        <a:t>Influence of growth-based economy and global trade on SD and global disparities</a:t>
                      </a:r>
                    </a:p>
                    <a:p>
                      <a:pPr marL="342900" lvl="0" indent="-342900">
                        <a:spcAft>
                          <a:spcPts val="0"/>
                        </a:spcAft>
                        <a:buFont typeface="Symbol"/>
                        <a:buChar char=""/>
                      </a:pPr>
                      <a:r>
                        <a:rPr lang="en-GB" sz="1200" b="0" noProof="0" dirty="0" smtClean="0">
                          <a:solidFill>
                            <a:schemeClr val="tx1"/>
                          </a:solidFill>
                          <a:effectLst/>
                        </a:rPr>
                        <a:t>Post-growth economy</a:t>
                      </a:r>
                    </a:p>
                    <a:p>
                      <a:pPr marL="342900" lvl="0" indent="-342900">
                        <a:spcAft>
                          <a:spcPts val="0"/>
                        </a:spcAft>
                        <a:buFont typeface="Symbol"/>
                        <a:buChar char=""/>
                      </a:pPr>
                      <a:r>
                        <a:rPr lang="en-GB" sz="1200" b="0" noProof="0" dirty="0" smtClean="0">
                          <a:solidFill>
                            <a:schemeClr val="tx1"/>
                          </a:solidFill>
                          <a:effectLst/>
                        </a:rPr>
                        <a:t>Externalities</a:t>
                      </a:r>
                    </a:p>
                    <a:p>
                      <a:pPr marL="342900" lvl="0" indent="-342900">
                        <a:spcAft>
                          <a:spcPts val="0"/>
                        </a:spcAft>
                        <a:buFont typeface="Symbol"/>
                        <a:buChar char=""/>
                      </a:pPr>
                      <a:r>
                        <a:rPr lang="en-GB" sz="1200" b="0" noProof="0" dirty="0" smtClean="0">
                          <a:solidFill>
                            <a:schemeClr val="tx1"/>
                          </a:solidFill>
                          <a:effectLst/>
                        </a:rPr>
                        <a:t>Risk minimization vs profit maximization, money-free societies</a:t>
                      </a:r>
                    </a:p>
                    <a:p>
                      <a:pPr marL="342900" lvl="0" indent="-342900">
                        <a:spcAft>
                          <a:spcPts val="0"/>
                        </a:spcAft>
                        <a:buFont typeface="Symbol"/>
                        <a:buChar char=""/>
                      </a:pPr>
                      <a:r>
                        <a:rPr lang="en-GB" sz="1200" b="0" noProof="0" dirty="0" smtClean="0">
                          <a:solidFill>
                            <a:schemeClr val="tx1"/>
                          </a:solidFill>
                          <a:effectLst/>
                        </a:rPr>
                        <a:t>Corporate structures, entrepreneurial motivations, business models of cost transparency, potential for savings</a:t>
                      </a:r>
                    </a:p>
                    <a:p>
                      <a:pPr marL="342900" lvl="0" indent="-342900">
                        <a:spcAft>
                          <a:spcPts val="0"/>
                        </a:spcAft>
                        <a:buFont typeface="Symbol"/>
                        <a:buChar char=""/>
                      </a:pPr>
                      <a:r>
                        <a:rPr lang="de-CH" sz="1200" b="0" dirty="0" smtClean="0">
                          <a:solidFill>
                            <a:schemeClr val="tx1"/>
                          </a:solidFill>
                          <a:effectLst/>
                        </a:rPr>
                        <a:t>...</a:t>
                      </a:r>
                      <a:endParaRPr lang="de-CH" sz="1200" b="0" dirty="0">
                        <a:solidFill>
                          <a:schemeClr val="tx1"/>
                        </a:solidFill>
                        <a:effectLst/>
                        <a:latin typeface="Calibri"/>
                        <a:ea typeface="Calibri"/>
                        <a:cs typeface="Times New Roman"/>
                      </a:endParaRPr>
                    </a:p>
                  </a:txBody>
                  <a:tcPr marL="52314" marR="52314" marT="0" marB="0">
                    <a:solidFill>
                      <a:schemeClr val="bg1"/>
                    </a:solidFill>
                  </a:tcPr>
                </a:tc>
                <a:extLst>
                  <a:ext uri="{0D108BD9-81ED-4DB2-BD59-A6C34878D82A}">
                    <a16:rowId xmlns:a16="http://schemas.microsoft.com/office/drawing/2014/main" val="10000"/>
                  </a:ext>
                </a:extLst>
              </a:tr>
            </a:tbl>
          </a:graphicData>
        </a:graphic>
      </p:graphicFrame>
      <p:sp>
        <p:nvSpPr>
          <p:cNvPr id="7" name="TextBox 6"/>
          <p:cNvSpPr txBox="1"/>
          <p:nvPr/>
        </p:nvSpPr>
        <p:spPr>
          <a:xfrm>
            <a:off x="251520" y="1017240"/>
            <a:ext cx="2924198"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en-GB" dirty="0" smtClean="0">
                <a:solidFill>
                  <a:srgbClr val="C00000"/>
                </a:solidFill>
              </a:rPr>
              <a:t>Systems knowledge</a:t>
            </a:r>
            <a:endParaRPr lang="en-GB" dirty="0">
              <a:solidFill>
                <a:srgbClr val="C00000"/>
              </a:solidFill>
            </a:endParaRPr>
          </a:p>
        </p:txBody>
      </p:sp>
      <p:sp>
        <p:nvSpPr>
          <p:cNvPr id="11" name="Rechteck 10"/>
          <p:cNvSpPr/>
          <p:nvPr/>
        </p:nvSpPr>
        <p:spPr>
          <a:xfrm>
            <a:off x="107504" y="6309320"/>
            <a:ext cx="8496944" cy="400110"/>
          </a:xfrm>
          <a:prstGeom prst="rect">
            <a:avLst/>
          </a:prstGeom>
        </p:spPr>
        <p:txBody>
          <a:bodyPr wrap="square">
            <a:spAutoFit/>
          </a:bodyPr>
          <a:lstStyle/>
          <a:p>
            <a:pPr eaLnBrk="1" hangingPunct="1">
              <a:spcBef>
                <a:spcPts val="0"/>
              </a:spcBef>
              <a:defRPr/>
            </a:pPr>
            <a:r>
              <a:rPr lang="en-GB" altLang="en-US" sz="1000" dirty="0" smtClean="0">
                <a:solidFill>
                  <a:srgbClr val="336699"/>
                </a:solidFill>
                <a:cs typeface="Times New Roman" pitchFamily="18" charset="0"/>
              </a:rPr>
              <a:t>These examples are based on the contributions of various authors of the Guidelines: «Integrating Sustainable Development into higher education» and on answers by students to the </a:t>
            </a:r>
            <a:r>
              <a:rPr lang="en-GB" altLang="en-US" sz="1000" dirty="0" err="1" smtClean="0">
                <a:solidFill>
                  <a:srgbClr val="336699"/>
                </a:solidFill>
                <a:cs typeface="Times New Roman" pitchFamily="18" charset="0"/>
              </a:rPr>
              <a:t>BScMiSD</a:t>
            </a:r>
            <a:r>
              <a:rPr lang="en-GB" altLang="en-US" sz="1000" dirty="0" smtClean="0">
                <a:solidFill>
                  <a:srgbClr val="336699"/>
                </a:solidFill>
                <a:cs typeface="Times New Roman" pitchFamily="18" charset="0"/>
              </a:rPr>
              <a:t> exam question: «what contributions could your major make to Sustainable Development?».</a:t>
            </a:r>
            <a:endParaRPr lang="en-GB" altLang="en-US" sz="1000" dirty="0">
              <a:solidFill>
                <a:srgbClr val="336699"/>
              </a:solidFill>
              <a:cs typeface="Times New Roman" pitchFamily="18" charset="0"/>
            </a:endParaRPr>
          </a:p>
        </p:txBody>
      </p:sp>
      <p:sp>
        <p:nvSpPr>
          <p:cNvPr id="12"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dirty="0" smtClean="0">
                <a:solidFill>
                  <a:srgbClr val="336699"/>
                </a:solidFill>
                <a:cs typeface="Times New Roman" pitchFamily="18" charset="0"/>
              </a:rPr>
              <a:t>Educational content</a:t>
            </a:r>
          </a:p>
          <a:p>
            <a:pPr eaLnBrk="1" hangingPunct="1"/>
            <a:r>
              <a:rPr lang="en-GB" altLang="en-US" dirty="0" smtClean="0">
                <a:solidFill>
                  <a:srgbClr val="336699"/>
                </a:solidFill>
                <a:cs typeface="Times New Roman" pitchFamily="18" charset="0"/>
              </a:rPr>
              <a:t>Examples: Links between scientific disciplines and SD</a:t>
            </a:r>
            <a:endParaRPr lang="en-GB" altLang="en-US" sz="1200" dirty="0">
              <a:solidFill>
                <a:srgbClr val="336699"/>
              </a:solidFill>
              <a:cs typeface="Times New Roman" pitchFamily="18" charset="0"/>
            </a:endParaRPr>
          </a:p>
        </p:txBody>
      </p:sp>
    </p:spTree>
    <p:extLst>
      <p:ext uri="{BB962C8B-B14F-4D97-AF65-F5344CB8AC3E}">
        <p14:creationId xmlns:p14="http://schemas.microsoft.com/office/powerpoint/2010/main" val="3924749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en-GB" smtClean="0"/>
              <a:pPr/>
              <a:t>13</a:t>
            </a:fld>
            <a:endParaRPr lang="en-GB" sz="1400" dirty="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9" charset="0"/>
            </a:endParaRPr>
          </a:p>
        </p:txBody>
      </p:sp>
      <p:graphicFrame>
        <p:nvGraphicFramePr>
          <p:cNvPr id="8" name="Table 7"/>
          <p:cNvGraphicFramePr>
            <a:graphicFrameLocks noGrp="1"/>
          </p:cNvGraphicFramePr>
          <p:nvPr>
            <p:extLst/>
          </p:nvPr>
        </p:nvGraphicFramePr>
        <p:xfrm>
          <a:off x="154257" y="1556792"/>
          <a:ext cx="8976720" cy="4754880"/>
        </p:xfrm>
        <a:graphic>
          <a:graphicData uri="http://schemas.openxmlformats.org/drawingml/2006/table">
            <a:tbl>
              <a:tblPr firstRow="1" firstCol="1" bandRow="1">
                <a:tableStyleId>{5C22544A-7EE6-4342-B048-85BDC9FD1C3A}</a:tableStyleId>
              </a:tblPr>
              <a:tblGrid>
                <a:gridCol w="8976720">
                  <a:extLst>
                    <a:ext uri="{9D8B030D-6E8A-4147-A177-3AD203B41FA5}">
                      <a16:colId xmlns:a16="http://schemas.microsoft.com/office/drawing/2014/main" val="20000"/>
                    </a:ext>
                  </a:extLst>
                </a:gridCol>
              </a:tblGrid>
              <a:tr h="4754880">
                <a:tc>
                  <a:txBody>
                    <a:bodyPr/>
                    <a:lstStyle/>
                    <a:p>
                      <a:pPr marL="342900" lvl="0" indent="-342900">
                        <a:spcAft>
                          <a:spcPts val="0"/>
                        </a:spcAft>
                        <a:buFont typeface="Symbol"/>
                        <a:buChar char=""/>
                      </a:pPr>
                      <a:r>
                        <a:rPr lang="en-GB" sz="1200" b="0" noProof="0" dirty="0" smtClean="0">
                          <a:solidFill>
                            <a:schemeClr val="tx1"/>
                          </a:solidFill>
                          <a:effectLst/>
                        </a:rPr>
                        <a:t>Value of nature conservation</a:t>
                      </a:r>
                    </a:p>
                    <a:p>
                      <a:pPr marL="342900" lvl="0" indent="-342900">
                        <a:spcAft>
                          <a:spcPts val="0"/>
                        </a:spcAft>
                        <a:buFont typeface="Symbol"/>
                        <a:buChar char=""/>
                      </a:pPr>
                      <a:r>
                        <a:rPr lang="en-GB" sz="1200" b="0" noProof="0" dirty="0" smtClean="0">
                          <a:solidFill>
                            <a:schemeClr val="tx1"/>
                          </a:solidFill>
                          <a:effectLst/>
                        </a:rPr>
                        <a:t>Quantifiable guidelines and values, mathematical calculation of planetary boundaries, resource efficiency</a:t>
                      </a:r>
                    </a:p>
                    <a:p>
                      <a:pPr marL="342900" lvl="0" indent="-342900">
                        <a:spcAft>
                          <a:spcPts val="0"/>
                        </a:spcAft>
                        <a:buFont typeface="Symbol"/>
                        <a:buChar char=""/>
                      </a:pPr>
                      <a:r>
                        <a:rPr lang="en-GB" sz="1200" b="0" noProof="0" dirty="0" smtClean="0">
                          <a:solidFill>
                            <a:schemeClr val="tx1"/>
                          </a:solidFill>
                          <a:effectLst/>
                        </a:rPr>
                        <a:t>Transfer of principles of the functioning of nature to other sustainability dimensions</a:t>
                      </a:r>
                    </a:p>
                    <a:p>
                      <a:pPr marL="342900" lvl="0" indent="-342900">
                        <a:spcAft>
                          <a:spcPts val="0"/>
                        </a:spcAft>
                        <a:buFont typeface="Symbol"/>
                        <a:buChar char=""/>
                      </a:pPr>
                      <a:r>
                        <a:rPr lang="en-GB" sz="1200" b="0" noProof="0" dirty="0" smtClean="0">
                          <a:solidFill>
                            <a:schemeClr val="tx1"/>
                          </a:solidFill>
                          <a:effectLst/>
                        </a:rPr>
                        <a:t>Political visions, state forms, government systems, legal liabilities – role model, best practices</a:t>
                      </a:r>
                    </a:p>
                    <a:p>
                      <a:pPr marL="342900" lvl="0" indent="-342900">
                        <a:spcAft>
                          <a:spcPts val="0"/>
                        </a:spcAft>
                        <a:buFont typeface="Symbol"/>
                        <a:buChar char=""/>
                      </a:pPr>
                      <a:r>
                        <a:rPr lang="en-GB" sz="1200" b="0" noProof="0" dirty="0" smtClean="0">
                          <a:solidFill>
                            <a:schemeClr val="tx1"/>
                          </a:solidFill>
                          <a:effectLst/>
                        </a:rPr>
                        <a:t>Model «social contracts», sustainability-oriented legislation, and institutions</a:t>
                      </a:r>
                    </a:p>
                    <a:p>
                      <a:pPr marL="342900" lvl="0" indent="-342900">
                        <a:spcAft>
                          <a:spcPts val="0"/>
                        </a:spcAft>
                        <a:buFont typeface="Symbol"/>
                        <a:buChar char=""/>
                      </a:pPr>
                      <a:r>
                        <a:rPr lang="en-GB" sz="1200" b="0" noProof="0" dirty="0" smtClean="0">
                          <a:solidFill>
                            <a:schemeClr val="tx1"/>
                          </a:solidFill>
                          <a:effectLst/>
                        </a:rPr>
                        <a:t>Visions based on knowledge of historically sustainable and non-sustainable developments</a:t>
                      </a:r>
                    </a:p>
                    <a:p>
                      <a:pPr marL="342900" lvl="0" indent="-342900">
                        <a:spcAft>
                          <a:spcPts val="0"/>
                        </a:spcAft>
                        <a:buFont typeface="Symbol"/>
                        <a:buChar char=""/>
                      </a:pPr>
                      <a:r>
                        <a:rPr lang="en-GB" sz="1200" b="0" noProof="0" dirty="0" smtClean="0">
                          <a:solidFill>
                            <a:schemeClr val="tx1"/>
                          </a:solidFill>
                          <a:effectLst/>
                        </a:rPr>
                        <a:t>Alternative processes or goal-setting for Sustainable Development, development scenarios</a:t>
                      </a:r>
                    </a:p>
                    <a:p>
                      <a:pPr marL="342900" lvl="0" indent="-342900">
                        <a:spcAft>
                          <a:spcPts val="0"/>
                        </a:spcAft>
                        <a:buFont typeface="Symbol"/>
                        <a:buChar char=""/>
                      </a:pPr>
                      <a:r>
                        <a:rPr lang="en-GB" sz="1200" b="0" noProof="0" dirty="0" smtClean="0">
                          <a:solidFill>
                            <a:schemeClr val="tx1"/>
                          </a:solidFill>
                          <a:effectLst/>
                        </a:rPr>
                        <a:t>Spatial planning</a:t>
                      </a:r>
                    </a:p>
                    <a:p>
                      <a:pPr marL="342900" lvl="0" indent="-342900">
                        <a:spcAft>
                          <a:spcPts val="0"/>
                        </a:spcAft>
                        <a:buFont typeface="Symbol"/>
                        <a:buChar char=""/>
                      </a:pPr>
                      <a:r>
                        <a:rPr lang="en-GB" sz="1200" b="0" noProof="0" dirty="0" smtClean="0">
                          <a:solidFill>
                            <a:schemeClr val="tx1"/>
                          </a:solidFill>
                          <a:effectLst/>
                        </a:rPr>
                        <a:t>Ethics, values, and justice</a:t>
                      </a:r>
                    </a:p>
                    <a:p>
                      <a:pPr marL="342900" lvl="0" indent="-342900">
                        <a:spcAft>
                          <a:spcPts val="0"/>
                        </a:spcAft>
                        <a:buFont typeface="Symbol"/>
                        <a:buChar char=""/>
                      </a:pPr>
                      <a:r>
                        <a:rPr lang="en-GB" sz="1200" b="0" noProof="0" dirty="0" smtClean="0">
                          <a:solidFill>
                            <a:schemeClr val="tx1"/>
                          </a:solidFill>
                          <a:effectLst/>
                        </a:rPr>
                        <a:t>Description of cultural sustainability, scenarios, and potential worlds</a:t>
                      </a:r>
                    </a:p>
                    <a:p>
                      <a:pPr marL="342900" lvl="0" indent="-342900">
                        <a:spcAft>
                          <a:spcPts val="0"/>
                        </a:spcAft>
                        <a:buFont typeface="Symbol"/>
                        <a:buChar char=""/>
                      </a:pPr>
                      <a:r>
                        <a:rPr lang="en-GB" sz="1200" b="0" noProof="0" dirty="0" smtClean="0">
                          <a:solidFill>
                            <a:schemeClr val="tx1"/>
                          </a:solidFill>
                          <a:effectLst/>
                        </a:rPr>
                        <a:t>Variety of SD understandings, different level of importance of SD in different societies</a:t>
                      </a:r>
                    </a:p>
                    <a:p>
                      <a:pPr marL="342900" lvl="0" indent="-342900">
                        <a:spcAft>
                          <a:spcPts val="0"/>
                        </a:spcAft>
                        <a:buFont typeface="Symbol"/>
                        <a:buChar char=""/>
                      </a:pPr>
                      <a:r>
                        <a:rPr lang="en-GB" sz="1200" b="0" noProof="0" dirty="0" smtClean="0">
                          <a:solidFill>
                            <a:schemeClr val="tx1"/>
                          </a:solidFill>
                          <a:effectLst/>
                        </a:rPr>
                        <a:t>Visions, parameters, and indicators for justice, equality, redistribution</a:t>
                      </a:r>
                    </a:p>
                    <a:p>
                      <a:pPr marL="342900" lvl="0" indent="-342900">
                        <a:spcAft>
                          <a:spcPts val="0"/>
                        </a:spcAft>
                        <a:buFont typeface="Symbol"/>
                        <a:buChar char=""/>
                      </a:pPr>
                      <a:r>
                        <a:rPr lang="en-GB" sz="1200" b="0" noProof="0" dirty="0" smtClean="0">
                          <a:solidFill>
                            <a:schemeClr val="tx1"/>
                          </a:solidFill>
                          <a:effectLst/>
                        </a:rPr>
                        <a:t>Social standards of a globalized society, solidarity societies</a:t>
                      </a:r>
                    </a:p>
                    <a:p>
                      <a:pPr marL="342900" lvl="0" indent="-342900">
                        <a:spcAft>
                          <a:spcPts val="0"/>
                        </a:spcAft>
                        <a:buFont typeface="Symbol"/>
                        <a:buChar char=""/>
                      </a:pPr>
                      <a:r>
                        <a:rPr lang="en-GB" sz="1200" b="0" noProof="0" dirty="0" smtClean="0">
                          <a:solidFill>
                            <a:schemeClr val="tx1"/>
                          </a:solidFill>
                          <a:effectLst/>
                        </a:rPr>
                        <a:t>Promotion of language as a part of cultural identity </a:t>
                      </a:r>
                    </a:p>
                    <a:p>
                      <a:pPr marL="342900" lvl="0" indent="-342900">
                        <a:spcAft>
                          <a:spcPts val="0"/>
                        </a:spcAft>
                        <a:buFont typeface="Symbol"/>
                        <a:buChar char=""/>
                      </a:pPr>
                      <a:r>
                        <a:rPr lang="en-GB" sz="1200" b="0" noProof="0" dirty="0" smtClean="0">
                          <a:solidFill>
                            <a:schemeClr val="tx1"/>
                          </a:solidFill>
                          <a:effectLst/>
                        </a:rPr>
                        <a:t>Reduction of discrimination on the basis of language, visions on equality of all languages and dialects</a:t>
                      </a:r>
                    </a:p>
                    <a:p>
                      <a:pPr marL="342900" lvl="0" indent="-342900">
                        <a:spcAft>
                          <a:spcPts val="0"/>
                        </a:spcAft>
                        <a:buFont typeface="Symbol"/>
                        <a:buChar char=""/>
                      </a:pPr>
                      <a:r>
                        <a:rPr lang="en-GB" sz="1200" b="0" noProof="0" dirty="0" smtClean="0">
                          <a:solidFill>
                            <a:schemeClr val="tx1"/>
                          </a:solidFill>
                          <a:effectLst/>
                        </a:rPr>
                        <a:t>Global access to open data for all population strata</a:t>
                      </a:r>
                    </a:p>
                    <a:p>
                      <a:pPr marL="342900" lvl="0" indent="-342900">
                        <a:spcAft>
                          <a:spcPts val="0"/>
                        </a:spcAft>
                        <a:buFont typeface="Symbol"/>
                        <a:buChar char=""/>
                      </a:pPr>
                      <a:r>
                        <a:rPr lang="en-GB" sz="1200" b="0" noProof="0" dirty="0" smtClean="0">
                          <a:solidFill>
                            <a:schemeClr val="tx1"/>
                          </a:solidFill>
                          <a:effectLst/>
                        </a:rPr>
                        <a:t>Educational goals, goals for psychological health and satisfaction of needs</a:t>
                      </a:r>
                    </a:p>
                    <a:p>
                      <a:pPr marL="342900" lvl="0" indent="-342900">
                        <a:spcAft>
                          <a:spcPts val="0"/>
                        </a:spcAft>
                        <a:buFont typeface="Symbol"/>
                        <a:buChar char=""/>
                      </a:pPr>
                      <a:r>
                        <a:rPr lang="en-GB" sz="1200" b="0" noProof="0" dirty="0" smtClean="0">
                          <a:solidFill>
                            <a:schemeClr val="tx1"/>
                          </a:solidFill>
                          <a:effectLst/>
                        </a:rPr>
                        <a:t>Supra-individual parameters for well-being, context-specific indicators of a «good life» and social welfare</a:t>
                      </a:r>
                    </a:p>
                    <a:p>
                      <a:pPr marL="342900" lvl="0" indent="-342900">
                        <a:spcAft>
                          <a:spcPts val="0"/>
                        </a:spcAft>
                        <a:buFont typeface="Symbol"/>
                        <a:buChar char=""/>
                      </a:pPr>
                      <a:r>
                        <a:rPr lang="en-GB" sz="1200" b="0" noProof="0" dirty="0" smtClean="0">
                          <a:solidFill>
                            <a:schemeClr val="tx1"/>
                          </a:solidFill>
                          <a:effectLst/>
                        </a:rPr>
                        <a:t>Sustainable tourism, recreation, nature experiences, recovery/relaxation, socio-cultural sustainability</a:t>
                      </a:r>
                    </a:p>
                    <a:p>
                      <a:pPr marL="342900" lvl="0" indent="-342900">
                        <a:spcAft>
                          <a:spcPts val="0"/>
                        </a:spcAft>
                        <a:buFont typeface="Symbol"/>
                        <a:buChar char=""/>
                      </a:pPr>
                      <a:r>
                        <a:rPr lang="en-GB" sz="1200" b="0" noProof="0" dirty="0" smtClean="0">
                          <a:solidFill>
                            <a:schemeClr val="tx1"/>
                          </a:solidFill>
                          <a:effectLst/>
                        </a:rPr>
                        <a:t>Models, values, and economic systems that contribute to reducing disparities and inequalities of distribution</a:t>
                      </a:r>
                    </a:p>
                    <a:p>
                      <a:pPr marL="342900" lvl="0" indent="-342900">
                        <a:spcAft>
                          <a:spcPts val="0"/>
                        </a:spcAft>
                        <a:buFont typeface="Symbol"/>
                        <a:buChar char=""/>
                      </a:pPr>
                      <a:r>
                        <a:rPr lang="en-GB" sz="1200" b="0" noProof="0" dirty="0" smtClean="0">
                          <a:solidFill>
                            <a:schemeClr val="tx1"/>
                          </a:solidFill>
                          <a:effectLst/>
                        </a:rPr>
                        <a:t>Alternative business models</a:t>
                      </a:r>
                    </a:p>
                    <a:p>
                      <a:pPr marL="342900" lvl="0" indent="-342900">
                        <a:spcAft>
                          <a:spcPts val="0"/>
                        </a:spcAft>
                        <a:buFont typeface="Symbol"/>
                        <a:buChar char=""/>
                      </a:pPr>
                      <a:r>
                        <a:rPr lang="en-GB" sz="1200" b="0" noProof="0" dirty="0" smtClean="0">
                          <a:solidFill>
                            <a:schemeClr val="tx1"/>
                          </a:solidFill>
                          <a:effectLst/>
                        </a:rPr>
                        <a:t>Sustainable entrepreneurial visions, responsibility of multinational companies, internalization of costs</a:t>
                      </a:r>
                    </a:p>
                    <a:p>
                      <a:pPr marL="342900" lvl="0" indent="-342900">
                        <a:spcAft>
                          <a:spcPts val="0"/>
                        </a:spcAft>
                        <a:buFont typeface="Symbol"/>
                        <a:buChar char=""/>
                      </a:pPr>
                      <a:r>
                        <a:rPr lang="en-GB" sz="1200" b="0" noProof="0" dirty="0" smtClean="0">
                          <a:solidFill>
                            <a:schemeClr val="tx1"/>
                          </a:solidFill>
                          <a:effectLst/>
                        </a:rPr>
                        <a:t>Key figures (economic efficiency, environmental protection, emission rates, social compatibility), stress limits of the ecosystem and society</a:t>
                      </a:r>
                    </a:p>
                    <a:p>
                      <a:pPr marL="342900" lvl="0" indent="-342900">
                        <a:spcAft>
                          <a:spcPts val="0"/>
                        </a:spcAft>
                        <a:buFont typeface="Symbol"/>
                        <a:buChar char=""/>
                      </a:pPr>
                      <a:r>
                        <a:rPr lang="en-GB" sz="1200" b="0" noProof="0" dirty="0" smtClean="0">
                          <a:solidFill>
                            <a:schemeClr val="tx1"/>
                          </a:solidFill>
                          <a:effectLst/>
                        </a:rPr>
                        <a:t>Change in consumption patterns</a:t>
                      </a:r>
                    </a:p>
                    <a:p>
                      <a:pPr marL="342900" lvl="0" indent="-342900">
                        <a:spcAft>
                          <a:spcPts val="0"/>
                        </a:spcAft>
                        <a:buFont typeface="Symbol"/>
                        <a:buChar char=""/>
                      </a:pPr>
                      <a:r>
                        <a:rPr lang="en-GB" sz="1200" b="0" noProof="0" dirty="0" smtClean="0">
                          <a:solidFill>
                            <a:schemeClr val="tx1"/>
                          </a:solidFill>
                          <a:effectLst/>
                        </a:rPr>
                        <a:t>...</a:t>
                      </a:r>
                      <a:endParaRPr lang="en-GB" sz="1200" b="0" noProof="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a16="http://schemas.microsoft.com/office/drawing/2014/main" val="10000"/>
                  </a:ext>
                </a:extLst>
              </a:tr>
            </a:tbl>
          </a:graphicData>
        </a:graphic>
      </p:graphicFrame>
      <p:sp>
        <p:nvSpPr>
          <p:cNvPr id="11" name="TextBox 10"/>
          <p:cNvSpPr txBox="1"/>
          <p:nvPr/>
        </p:nvSpPr>
        <p:spPr>
          <a:xfrm>
            <a:off x="251520" y="1023119"/>
            <a:ext cx="2599943"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en-GB" dirty="0" smtClean="0">
                <a:solidFill>
                  <a:srgbClr val="C00000"/>
                </a:solidFill>
              </a:rPr>
              <a:t>Target knowledge</a:t>
            </a:r>
            <a:endParaRPr lang="en-GB" dirty="0">
              <a:solidFill>
                <a:srgbClr val="C00000"/>
              </a:solidFill>
            </a:endParaRPr>
          </a:p>
        </p:txBody>
      </p:sp>
      <p:sp>
        <p:nvSpPr>
          <p:cNvPr id="12" name="Rechteck 11"/>
          <p:cNvSpPr/>
          <p:nvPr/>
        </p:nvSpPr>
        <p:spPr>
          <a:xfrm>
            <a:off x="107504" y="6309320"/>
            <a:ext cx="8496944" cy="400110"/>
          </a:xfrm>
          <a:prstGeom prst="rect">
            <a:avLst/>
          </a:prstGeom>
        </p:spPr>
        <p:txBody>
          <a:bodyPr wrap="square">
            <a:spAutoFit/>
          </a:bodyPr>
          <a:lstStyle/>
          <a:p>
            <a:pPr eaLnBrk="1" hangingPunct="1">
              <a:spcBef>
                <a:spcPts val="0"/>
              </a:spcBef>
              <a:defRPr/>
            </a:pPr>
            <a:r>
              <a:rPr lang="en-GB" altLang="en-US" sz="1000" dirty="0" smtClean="0">
                <a:solidFill>
                  <a:srgbClr val="336699"/>
                </a:solidFill>
                <a:cs typeface="Times New Roman" pitchFamily="18" charset="0"/>
              </a:rPr>
              <a:t>These examples are based on the contributions of various authors of the Guidelines: «Integrating Sustainable Development into higher education» and on answers by students to the </a:t>
            </a:r>
            <a:r>
              <a:rPr lang="en-GB" altLang="en-US" sz="1000" dirty="0" err="1" smtClean="0">
                <a:solidFill>
                  <a:srgbClr val="336699"/>
                </a:solidFill>
                <a:cs typeface="Times New Roman" pitchFamily="18" charset="0"/>
              </a:rPr>
              <a:t>BScMiSD</a:t>
            </a:r>
            <a:r>
              <a:rPr lang="en-GB" altLang="en-US" sz="1000" dirty="0" smtClean="0">
                <a:solidFill>
                  <a:srgbClr val="336699"/>
                </a:solidFill>
                <a:cs typeface="Times New Roman" pitchFamily="18" charset="0"/>
              </a:rPr>
              <a:t> exam question: «what contributions could your major make to Sustainable Development?».</a:t>
            </a:r>
            <a:endParaRPr lang="en-GB" altLang="en-US" sz="1000" dirty="0">
              <a:solidFill>
                <a:srgbClr val="336699"/>
              </a:solidFill>
              <a:cs typeface="Times New Roman" pitchFamily="18" charset="0"/>
            </a:endParaRPr>
          </a:p>
        </p:txBody>
      </p:sp>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dirty="0" smtClean="0">
                <a:solidFill>
                  <a:srgbClr val="336699"/>
                </a:solidFill>
                <a:cs typeface="Times New Roman" pitchFamily="18" charset="0"/>
              </a:rPr>
              <a:t>Educational content</a:t>
            </a:r>
          </a:p>
          <a:p>
            <a:pPr eaLnBrk="1" hangingPunct="1"/>
            <a:r>
              <a:rPr lang="en-GB" altLang="en-US" dirty="0" smtClean="0">
                <a:solidFill>
                  <a:srgbClr val="336699"/>
                </a:solidFill>
                <a:cs typeface="Times New Roman" pitchFamily="18" charset="0"/>
              </a:rPr>
              <a:t>Examples: Links between scientific disciplines and SD</a:t>
            </a:r>
            <a:endParaRPr lang="en-GB" altLang="en-US" sz="1100" dirty="0">
              <a:solidFill>
                <a:srgbClr val="336699"/>
              </a:solidFill>
              <a:cs typeface="Times New Roman" pitchFamily="18" charset="0"/>
            </a:endParaRPr>
          </a:p>
        </p:txBody>
      </p:sp>
    </p:spTree>
    <p:extLst>
      <p:ext uri="{BB962C8B-B14F-4D97-AF65-F5344CB8AC3E}">
        <p14:creationId xmlns:p14="http://schemas.microsoft.com/office/powerpoint/2010/main" val="4102503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en-GB" smtClean="0"/>
              <a:pPr/>
              <a:t>14</a:t>
            </a:fld>
            <a:endParaRPr lang="en-GB" sz="1400" dirty="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9" charset="0"/>
            </a:endParaRPr>
          </a:p>
        </p:txBody>
      </p:sp>
      <p:graphicFrame>
        <p:nvGraphicFramePr>
          <p:cNvPr id="3" name="Table 2"/>
          <p:cNvGraphicFramePr>
            <a:graphicFrameLocks noGrp="1"/>
          </p:cNvGraphicFramePr>
          <p:nvPr>
            <p:extLst/>
          </p:nvPr>
        </p:nvGraphicFramePr>
        <p:xfrm>
          <a:off x="179512" y="1556792"/>
          <a:ext cx="8856984" cy="4754880"/>
        </p:xfrm>
        <a:graphic>
          <a:graphicData uri="http://schemas.openxmlformats.org/drawingml/2006/table">
            <a:tbl>
              <a:tblPr firstRow="1" firstCol="1" bandRow="1">
                <a:tableStyleId>{5C22544A-7EE6-4342-B048-85BDC9FD1C3A}</a:tableStyleId>
              </a:tblPr>
              <a:tblGrid>
                <a:gridCol w="8856984">
                  <a:extLst>
                    <a:ext uri="{9D8B030D-6E8A-4147-A177-3AD203B41FA5}">
                      <a16:colId xmlns:a16="http://schemas.microsoft.com/office/drawing/2014/main" val="20000"/>
                    </a:ext>
                  </a:extLst>
                </a:gridCol>
              </a:tblGrid>
              <a:tr h="4498975">
                <a:tc>
                  <a:txBody>
                    <a:bodyPr/>
                    <a:lstStyle/>
                    <a:p>
                      <a:pPr marL="342900" lvl="0" indent="-342900">
                        <a:spcAft>
                          <a:spcPts val="0"/>
                        </a:spcAft>
                        <a:buFont typeface="Symbol"/>
                        <a:buChar char=""/>
                      </a:pPr>
                      <a:r>
                        <a:rPr lang="en-GB" sz="1200" b="0" noProof="0" dirty="0" smtClean="0">
                          <a:solidFill>
                            <a:schemeClr val="tx1"/>
                          </a:solidFill>
                          <a:effectLst/>
                        </a:rPr>
                        <a:t>Scientific monitoring systems</a:t>
                      </a:r>
                    </a:p>
                    <a:p>
                      <a:pPr marL="342900" lvl="0" indent="-342900">
                        <a:spcAft>
                          <a:spcPts val="0"/>
                        </a:spcAft>
                        <a:buFont typeface="Symbol"/>
                        <a:buChar char=""/>
                      </a:pPr>
                      <a:r>
                        <a:rPr lang="en-GB" sz="1200" b="0" noProof="0" dirty="0" smtClean="0">
                          <a:solidFill>
                            <a:schemeClr val="tx1"/>
                          </a:solidFill>
                          <a:effectLst/>
                        </a:rPr>
                        <a:t>Compilation of environmental, social, and economic indicators in the assessment of SD</a:t>
                      </a:r>
                    </a:p>
                    <a:p>
                      <a:pPr marL="342900" lvl="0" indent="-342900">
                        <a:spcAft>
                          <a:spcPts val="0"/>
                        </a:spcAft>
                        <a:buFont typeface="Symbol"/>
                        <a:buChar char=""/>
                      </a:pPr>
                      <a:r>
                        <a:rPr lang="en-GB" sz="1200" b="0" noProof="0" dirty="0" smtClean="0">
                          <a:solidFill>
                            <a:schemeClr val="tx1"/>
                          </a:solidFill>
                          <a:effectLst/>
                        </a:rPr>
                        <a:t>Development of appropriate monitoring methods, standards</a:t>
                      </a:r>
                    </a:p>
                    <a:p>
                      <a:pPr marL="342900" lvl="0" indent="-342900">
                        <a:spcAft>
                          <a:spcPts val="0"/>
                        </a:spcAft>
                        <a:buFont typeface="Symbol"/>
                        <a:buChar char=""/>
                      </a:pPr>
                      <a:r>
                        <a:rPr lang="en-GB" sz="1200" b="0" noProof="0" dirty="0" smtClean="0">
                          <a:solidFill>
                            <a:schemeClr val="tx1"/>
                          </a:solidFill>
                          <a:effectLst/>
                        </a:rPr>
                        <a:t>Development of interpretation and assessment procedures</a:t>
                      </a:r>
                    </a:p>
                    <a:p>
                      <a:pPr marL="342900" lvl="0" indent="-342900">
                        <a:spcAft>
                          <a:spcPts val="0"/>
                        </a:spcAft>
                        <a:buFont typeface="Symbol"/>
                        <a:buChar char=""/>
                      </a:pPr>
                      <a:r>
                        <a:rPr lang="en-GB" sz="1200" b="0" noProof="0" dirty="0" smtClean="0">
                          <a:solidFill>
                            <a:schemeClr val="tx1"/>
                          </a:solidFill>
                          <a:effectLst/>
                        </a:rPr>
                        <a:t>Modelling (climate, energy, consumption, transport, infrastructure, population etc.), simulation models, efficient algorithms, creating scenarios</a:t>
                      </a:r>
                    </a:p>
                    <a:p>
                      <a:pPr marL="342900" lvl="0" indent="-342900">
                        <a:spcAft>
                          <a:spcPts val="0"/>
                        </a:spcAft>
                        <a:buFont typeface="Symbol"/>
                        <a:buChar char=""/>
                      </a:pPr>
                      <a:r>
                        <a:rPr lang="en-GB" sz="1200" b="0" noProof="0" dirty="0" smtClean="0">
                          <a:solidFill>
                            <a:schemeClr val="tx1"/>
                          </a:solidFill>
                          <a:effectLst/>
                        </a:rPr>
                        <a:t>Forecasts on the progress of SD, predictions, dynamic modelling of trends, stability calculations, and modelling of measures against natural catastrophes, etc.</a:t>
                      </a:r>
                    </a:p>
                    <a:p>
                      <a:pPr marL="342900" lvl="0" indent="-342900">
                        <a:spcAft>
                          <a:spcPts val="0"/>
                        </a:spcAft>
                        <a:buFont typeface="Symbol"/>
                        <a:buChar char=""/>
                      </a:pPr>
                      <a:r>
                        <a:rPr lang="en-GB" sz="1200" b="0" noProof="0" dirty="0" smtClean="0">
                          <a:solidFill>
                            <a:schemeClr val="tx1"/>
                          </a:solidFill>
                          <a:effectLst/>
                        </a:rPr>
                        <a:t>Analyses with local-specific SD indicators and indigenous methods</a:t>
                      </a:r>
                    </a:p>
                    <a:p>
                      <a:pPr marL="342900" lvl="0" indent="-342900">
                        <a:spcAft>
                          <a:spcPts val="0"/>
                        </a:spcAft>
                        <a:buFont typeface="Symbol"/>
                        <a:buChar char=""/>
                      </a:pPr>
                      <a:r>
                        <a:rPr lang="en-GB" sz="1200" b="0" noProof="0" dirty="0" smtClean="0">
                          <a:solidFill>
                            <a:schemeClr val="tx1"/>
                          </a:solidFill>
                          <a:effectLst/>
                        </a:rPr>
                        <a:t>Verification of achievement: environmental compatibility, social compatibility, profitability</a:t>
                      </a:r>
                    </a:p>
                    <a:p>
                      <a:pPr marL="342900" lvl="0" indent="-342900">
                        <a:spcAft>
                          <a:spcPts val="0"/>
                        </a:spcAft>
                        <a:buFont typeface="Symbol"/>
                        <a:buChar char=""/>
                      </a:pPr>
                      <a:r>
                        <a:rPr lang="en-GB" sz="1200" b="0" noProof="0" dirty="0" smtClean="0">
                          <a:solidFill>
                            <a:schemeClr val="tx1"/>
                          </a:solidFill>
                          <a:effectLst/>
                        </a:rPr>
                        <a:t>Resource efficiency, sustainable technologies</a:t>
                      </a:r>
                    </a:p>
                    <a:p>
                      <a:pPr marL="342900" lvl="0" indent="-342900">
                        <a:spcAft>
                          <a:spcPts val="0"/>
                        </a:spcAft>
                        <a:buFont typeface="Symbol"/>
                        <a:buChar char=""/>
                      </a:pPr>
                      <a:r>
                        <a:rPr lang="en-GB" sz="1200" b="0" noProof="0" dirty="0" smtClean="0">
                          <a:solidFill>
                            <a:schemeClr val="tx1"/>
                          </a:solidFill>
                          <a:effectLst/>
                        </a:rPr>
                        <a:t>Optimization of plant production, e.g. Development of properties to increase resistance to climate change and environmental changes</a:t>
                      </a:r>
                    </a:p>
                    <a:p>
                      <a:pPr marL="342900" lvl="0" indent="-342900">
                        <a:spcAft>
                          <a:spcPts val="0"/>
                        </a:spcAft>
                        <a:buFont typeface="Symbol"/>
                        <a:buChar char=""/>
                      </a:pPr>
                      <a:r>
                        <a:rPr lang="en-GB" sz="1200" b="0" noProof="0" dirty="0" smtClean="0">
                          <a:solidFill>
                            <a:schemeClr val="tx1"/>
                          </a:solidFill>
                          <a:effectLst/>
                        </a:rPr>
                        <a:t>Resource protection, remediation of contaminated soils through phytoremediation, regeneration of plant communities and animal species, water protection</a:t>
                      </a:r>
                    </a:p>
                    <a:p>
                      <a:pPr marL="342900" lvl="0" indent="-342900">
                        <a:spcAft>
                          <a:spcPts val="0"/>
                        </a:spcAft>
                        <a:buFont typeface="Symbol"/>
                        <a:buChar char=""/>
                      </a:pPr>
                      <a:r>
                        <a:rPr lang="en-GB" sz="1200" b="0" noProof="0" dirty="0" smtClean="0">
                          <a:solidFill>
                            <a:schemeClr val="tx1"/>
                          </a:solidFill>
                          <a:effectLst/>
                        </a:rPr>
                        <a:t>Rocks as energy carriers, availability of non-renewable natural resources</a:t>
                      </a:r>
                    </a:p>
                    <a:p>
                      <a:pPr marL="342900" lvl="0" indent="-342900">
                        <a:spcAft>
                          <a:spcPts val="0"/>
                        </a:spcAft>
                        <a:buFont typeface="Symbol"/>
                        <a:buChar char=""/>
                      </a:pPr>
                      <a:r>
                        <a:rPr lang="en-GB" sz="1200" b="0" noProof="0" dirty="0" smtClean="0">
                          <a:solidFill>
                            <a:schemeClr val="tx1"/>
                          </a:solidFill>
                          <a:effectLst/>
                        </a:rPr>
                        <a:t>SD-relevant technology development, technologies for use of alternative energies, solar, wind, geothermal energy, etc.</a:t>
                      </a:r>
                    </a:p>
                    <a:p>
                      <a:pPr marL="342900" lvl="0" indent="-342900">
                        <a:spcAft>
                          <a:spcPts val="0"/>
                        </a:spcAft>
                        <a:buFont typeface="Symbol"/>
                        <a:buChar char=""/>
                      </a:pPr>
                      <a:r>
                        <a:rPr lang="en-GB" sz="1200" b="0" noProof="0" dirty="0" smtClean="0">
                          <a:solidFill>
                            <a:schemeClr val="tx1"/>
                          </a:solidFill>
                          <a:effectLst/>
                        </a:rPr>
                        <a:t>Low-cost/high-tech solutions, use of environmentally friendly materials</a:t>
                      </a:r>
                    </a:p>
                    <a:p>
                      <a:pPr marL="342900" lvl="0" indent="-342900">
                        <a:spcAft>
                          <a:spcPts val="0"/>
                        </a:spcAft>
                        <a:buFont typeface="Symbol"/>
                        <a:buChar char=""/>
                      </a:pPr>
                      <a:r>
                        <a:rPr lang="en-GB" sz="1200" b="0" noProof="0" dirty="0" smtClean="0">
                          <a:solidFill>
                            <a:schemeClr val="tx1"/>
                          </a:solidFill>
                          <a:effectLst/>
                        </a:rPr>
                        <a:t>Development of participatory processes, consensus/negotiation solutions, coalitions, and majority formation</a:t>
                      </a:r>
                    </a:p>
                    <a:p>
                      <a:pPr marL="342900" lvl="0" indent="-342900">
                        <a:spcAft>
                          <a:spcPts val="0"/>
                        </a:spcAft>
                        <a:buFont typeface="Symbol"/>
                        <a:buChar char=""/>
                      </a:pPr>
                      <a:r>
                        <a:rPr lang="en-GB" sz="1200" b="0" noProof="0" dirty="0" smtClean="0">
                          <a:solidFill>
                            <a:schemeClr val="tx1"/>
                          </a:solidFill>
                          <a:effectLst/>
                        </a:rPr>
                        <a:t>Taxation systems (energy, labour), monetary evaluation of ecosystem services, certifications</a:t>
                      </a:r>
                    </a:p>
                    <a:p>
                      <a:pPr marL="342900" lvl="0" indent="-342900">
                        <a:spcAft>
                          <a:spcPts val="0"/>
                        </a:spcAft>
                        <a:buFont typeface="Symbol"/>
                        <a:buChar char=""/>
                      </a:pPr>
                      <a:r>
                        <a:rPr lang="en-GB" sz="1200" b="0" noProof="0" dirty="0" smtClean="0">
                          <a:solidFill>
                            <a:schemeClr val="tx1"/>
                          </a:solidFill>
                          <a:effectLst/>
                        </a:rPr>
                        <a:t>Historical SD considerations as an educational contribution</a:t>
                      </a:r>
                    </a:p>
                    <a:p>
                      <a:pPr marL="342900" lvl="0" indent="-342900">
                        <a:spcAft>
                          <a:spcPts val="0"/>
                        </a:spcAft>
                        <a:buFont typeface="Symbol"/>
                        <a:buChar char=""/>
                      </a:pPr>
                      <a:r>
                        <a:rPr lang="en-GB" sz="1200" b="0" noProof="0" dirty="0" smtClean="0">
                          <a:solidFill>
                            <a:schemeClr val="tx1"/>
                          </a:solidFill>
                          <a:effectLst/>
                        </a:rPr>
                        <a:t>Mediation of values, ethics; Potential of spirituality for SD</a:t>
                      </a:r>
                    </a:p>
                    <a:p>
                      <a:pPr marL="342900" lvl="0" indent="-342900">
                        <a:spcAft>
                          <a:spcPts val="0"/>
                        </a:spcAft>
                        <a:buFont typeface="Symbol"/>
                        <a:buChar char=""/>
                      </a:pPr>
                      <a:r>
                        <a:rPr lang="en-GB" sz="1200" b="0" noProof="0" dirty="0" smtClean="0">
                          <a:solidFill>
                            <a:schemeClr val="tx1"/>
                          </a:solidFill>
                          <a:effectLst/>
                        </a:rPr>
                        <a:t>Social learning processes, awareness-raising, environmental awareness, value change, incentive systems</a:t>
                      </a:r>
                    </a:p>
                    <a:p>
                      <a:pPr marL="342900" lvl="0" indent="-342900">
                        <a:spcAft>
                          <a:spcPts val="0"/>
                        </a:spcAft>
                        <a:buFont typeface="Symbol"/>
                        <a:buChar char=""/>
                      </a:pPr>
                      <a:r>
                        <a:rPr lang="en-GB" sz="1200" b="0" noProof="0" dirty="0" smtClean="0">
                          <a:solidFill>
                            <a:schemeClr val="tx1"/>
                          </a:solidFill>
                          <a:effectLst/>
                        </a:rPr>
                        <a:t>Migration &amp; Integration (e.g. through sports)</a:t>
                      </a:r>
                    </a:p>
                    <a:p>
                      <a:pPr marL="342900" lvl="0" indent="-342900">
                        <a:spcAft>
                          <a:spcPts val="0"/>
                        </a:spcAft>
                        <a:buFont typeface="Symbol"/>
                        <a:buChar char=""/>
                      </a:pPr>
                      <a:r>
                        <a:rPr lang="en-GB" sz="1200" b="0" noProof="0" dirty="0" smtClean="0">
                          <a:solidFill>
                            <a:schemeClr val="tx1"/>
                          </a:solidFill>
                          <a:effectLst/>
                        </a:rPr>
                        <a:t>Sufficient lifestyles and consumption patterns (reduced resource consumption)</a:t>
                      </a:r>
                    </a:p>
                    <a:p>
                      <a:pPr marL="342900" lvl="0" indent="-342900">
                        <a:spcAft>
                          <a:spcPts val="0"/>
                        </a:spcAft>
                        <a:buFont typeface="Symbol"/>
                        <a:buChar char=""/>
                      </a:pPr>
                      <a:r>
                        <a:rPr lang="en-GB" sz="1200" b="0" noProof="0" dirty="0" smtClean="0">
                          <a:solidFill>
                            <a:schemeClr val="tx1"/>
                          </a:solidFill>
                          <a:effectLst/>
                        </a:rPr>
                        <a:t>...</a:t>
                      </a:r>
                      <a:endParaRPr lang="en-GB" sz="1200" b="0" noProof="0" dirty="0">
                        <a:solidFill>
                          <a:schemeClr val="tx1"/>
                        </a:solidFill>
                        <a:effectLst/>
                        <a:latin typeface="Calibri"/>
                        <a:ea typeface="Calibri"/>
                        <a:cs typeface="Times New Roman"/>
                      </a:endParaRPr>
                    </a:p>
                  </a:txBody>
                  <a:tcPr marL="43259" marR="43259" marT="0" marB="0">
                    <a:solidFill>
                      <a:schemeClr val="bg1"/>
                    </a:solidFill>
                  </a:tcPr>
                </a:tc>
                <a:extLst>
                  <a:ext uri="{0D108BD9-81ED-4DB2-BD59-A6C34878D82A}">
                    <a16:rowId xmlns:a16="http://schemas.microsoft.com/office/drawing/2014/main" val="10000"/>
                  </a:ext>
                </a:extLst>
              </a:tr>
            </a:tbl>
          </a:graphicData>
        </a:graphic>
      </p:graphicFrame>
      <p:sp>
        <p:nvSpPr>
          <p:cNvPr id="10" name="TextBox 9"/>
          <p:cNvSpPr txBox="1"/>
          <p:nvPr/>
        </p:nvSpPr>
        <p:spPr>
          <a:xfrm>
            <a:off x="251520" y="1023119"/>
            <a:ext cx="3804055"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en-GB" dirty="0" smtClean="0">
                <a:solidFill>
                  <a:srgbClr val="C00000"/>
                </a:solidFill>
              </a:rPr>
              <a:t>Transformation knowledge</a:t>
            </a:r>
            <a:endParaRPr lang="en-GB" dirty="0">
              <a:solidFill>
                <a:srgbClr val="C00000"/>
              </a:solidFill>
            </a:endParaRPr>
          </a:p>
        </p:txBody>
      </p:sp>
      <p:sp>
        <p:nvSpPr>
          <p:cNvPr id="9" name="Rechteck 8"/>
          <p:cNvSpPr/>
          <p:nvPr/>
        </p:nvSpPr>
        <p:spPr>
          <a:xfrm>
            <a:off x="107504" y="6309320"/>
            <a:ext cx="8496944" cy="400110"/>
          </a:xfrm>
          <a:prstGeom prst="rect">
            <a:avLst/>
          </a:prstGeom>
        </p:spPr>
        <p:txBody>
          <a:bodyPr wrap="square">
            <a:spAutoFit/>
          </a:bodyPr>
          <a:lstStyle/>
          <a:p>
            <a:pPr eaLnBrk="1" hangingPunct="1">
              <a:spcBef>
                <a:spcPts val="0"/>
              </a:spcBef>
              <a:defRPr/>
            </a:pPr>
            <a:r>
              <a:rPr lang="en-GB" altLang="en-US" sz="1000" dirty="0" smtClean="0">
                <a:solidFill>
                  <a:srgbClr val="336699"/>
                </a:solidFill>
                <a:cs typeface="Times New Roman" pitchFamily="18" charset="0"/>
              </a:rPr>
              <a:t>These examples are based on the contributions of various authors of the Guidelines: «Integrating Sustainable Development into higher education» and on answers by students to the </a:t>
            </a:r>
            <a:r>
              <a:rPr lang="en-GB" altLang="en-US" sz="1000" dirty="0" err="1" smtClean="0">
                <a:solidFill>
                  <a:srgbClr val="336699"/>
                </a:solidFill>
                <a:cs typeface="Times New Roman" pitchFamily="18" charset="0"/>
              </a:rPr>
              <a:t>BScMiSD</a:t>
            </a:r>
            <a:r>
              <a:rPr lang="en-GB" altLang="en-US" sz="1000" dirty="0" smtClean="0">
                <a:solidFill>
                  <a:srgbClr val="336699"/>
                </a:solidFill>
                <a:cs typeface="Times New Roman" pitchFamily="18" charset="0"/>
              </a:rPr>
              <a:t> exam question: «what contributions could your major make to Sustainable Development?».</a:t>
            </a:r>
            <a:endParaRPr lang="en-GB" altLang="en-US" sz="1000" dirty="0">
              <a:solidFill>
                <a:srgbClr val="336699"/>
              </a:solidFill>
              <a:cs typeface="Times New Roman" pitchFamily="18" charset="0"/>
            </a:endParaRPr>
          </a:p>
        </p:txBody>
      </p:sp>
      <p:sp>
        <p:nvSpPr>
          <p:cNvPr id="11"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dirty="0" smtClean="0">
                <a:solidFill>
                  <a:srgbClr val="336699"/>
                </a:solidFill>
                <a:cs typeface="Times New Roman" pitchFamily="18" charset="0"/>
              </a:rPr>
              <a:t>Educational content</a:t>
            </a:r>
          </a:p>
          <a:p>
            <a:pPr eaLnBrk="1" hangingPunct="1"/>
            <a:r>
              <a:rPr lang="en-GB" altLang="en-US" dirty="0" smtClean="0">
                <a:solidFill>
                  <a:srgbClr val="336699"/>
                </a:solidFill>
                <a:cs typeface="Times New Roman" pitchFamily="18" charset="0"/>
              </a:rPr>
              <a:t>Examples: Links between scientific disciplines and SD</a:t>
            </a:r>
            <a:endParaRPr lang="en-GB" altLang="en-US" sz="1050" dirty="0">
              <a:solidFill>
                <a:srgbClr val="336699"/>
              </a:solidFill>
              <a:cs typeface="Times New Roman" pitchFamily="18" charset="0"/>
            </a:endParaRPr>
          </a:p>
        </p:txBody>
      </p:sp>
    </p:spTree>
    <p:extLst>
      <p:ext uri="{BB962C8B-B14F-4D97-AF65-F5344CB8AC3E}">
        <p14:creationId xmlns:p14="http://schemas.microsoft.com/office/powerpoint/2010/main" val="2766119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en-GB" smtClean="0"/>
              <a:pPr/>
              <a:t>15</a:t>
            </a:fld>
            <a:endParaRPr lang="en-GB" sz="1400" dirty="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9" charset="0"/>
            </a:endParaRPr>
          </a:p>
        </p:txBody>
      </p:sp>
      <p:graphicFrame>
        <p:nvGraphicFramePr>
          <p:cNvPr id="11" name="Table 10"/>
          <p:cNvGraphicFramePr>
            <a:graphicFrameLocks noGrp="1"/>
          </p:cNvGraphicFramePr>
          <p:nvPr>
            <p:extLst/>
          </p:nvPr>
        </p:nvGraphicFramePr>
        <p:xfrm>
          <a:off x="179512" y="1556792"/>
          <a:ext cx="8784976" cy="4498975"/>
        </p:xfrm>
        <a:graphic>
          <a:graphicData uri="http://schemas.openxmlformats.org/drawingml/2006/table">
            <a:tbl>
              <a:tblPr firstRow="1" firstCol="1" bandRow="1">
                <a:tableStyleId>{5C22544A-7EE6-4342-B048-85BDC9FD1C3A}</a:tableStyleId>
              </a:tblPr>
              <a:tblGrid>
                <a:gridCol w="8784976">
                  <a:extLst>
                    <a:ext uri="{9D8B030D-6E8A-4147-A177-3AD203B41FA5}">
                      <a16:colId xmlns:a16="http://schemas.microsoft.com/office/drawing/2014/main" val="20000"/>
                    </a:ext>
                  </a:extLst>
                </a:gridCol>
              </a:tblGrid>
              <a:tr h="4498975">
                <a:tc>
                  <a:txBody>
                    <a:bodyPr/>
                    <a:lstStyle/>
                    <a:p>
                      <a:pPr marL="342900" lvl="0" indent="-342900">
                        <a:spcAft>
                          <a:spcPts val="0"/>
                        </a:spcAft>
                        <a:buFont typeface="Symbol"/>
                        <a:buChar char=""/>
                      </a:pPr>
                      <a:r>
                        <a:rPr lang="en-GB" sz="1200" b="0" noProof="0" dirty="0" smtClean="0">
                          <a:solidFill>
                            <a:schemeClr val="tx1"/>
                          </a:solidFill>
                          <a:effectLst/>
                        </a:rPr>
                        <a:t>Language education for broad population sectors worldwide</a:t>
                      </a:r>
                      <a:r>
                        <a:rPr lang="en-GB" sz="1200" b="1" noProof="0" dirty="0" smtClean="0">
                          <a:solidFill>
                            <a:schemeClr val="tx1"/>
                          </a:solidFill>
                          <a:effectLst/>
                        </a:rPr>
                        <a:t>, </a:t>
                      </a:r>
                      <a:r>
                        <a:rPr lang="en-GB" sz="1200" b="0" noProof="0" dirty="0" smtClean="0">
                          <a:solidFill>
                            <a:schemeClr val="tx1"/>
                          </a:solidFill>
                          <a:effectLst/>
                        </a:rPr>
                        <a:t>strengthen educational foundations in the global South, from primary school to the publication level of researchers</a:t>
                      </a:r>
                    </a:p>
                    <a:p>
                      <a:pPr marL="342900" lvl="0" indent="-342900">
                        <a:spcAft>
                          <a:spcPts val="0"/>
                        </a:spcAft>
                        <a:buFont typeface="Symbol"/>
                        <a:buChar char=""/>
                      </a:pPr>
                      <a:r>
                        <a:rPr lang="en-GB" sz="1200" b="0" noProof="0" dirty="0" smtClean="0">
                          <a:solidFill>
                            <a:schemeClr val="tx1"/>
                          </a:solidFill>
                          <a:effectLst/>
                        </a:rPr>
                        <a:t>«Agreed language», i.e. agreed-upon terminology as the basis for successful negotiations, understanding, teamwork</a:t>
                      </a:r>
                    </a:p>
                    <a:p>
                      <a:pPr marL="342900" lvl="0" indent="-342900">
                        <a:spcAft>
                          <a:spcPts val="0"/>
                        </a:spcAft>
                        <a:buFont typeface="Symbol"/>
                        <a:buChar char=""/>
                      </a:pPr>
                      <a:r>
                        <a:rPr lang="en-GB" sz="1200" b="0" noProof="0" dirty="0" smtClean="0">
                          <a:solidFill>
                            <a:schemeClr val="tx1"/>
                          </a:solidFill>
                          <a:effectLst/>
                        </a:rPr>
                        <a:t>Communication, negotiation, argumentation, presentation, vocal training, comprehensible transmission of complex connections</a:t>
                      </a:r>
                    </a:p>
                    <a:p>
                      <a:pPr marL="342900" lvl="0" indent="-342900">
                        <a:spcAft>
                          <a:spcPts val="0"/>
                        </a:spcAft>
                        <a:buFont typeface="Symbol"/>
                        <a:buChar char=""/>
                      </a:pPr>
                      <a:r>
                        <a:rPr lang="en-GB" sz="1200" b="0" noProof="0" dirty="0" smtClean="0">
                          <a:solidFill>
                            <a:schemeClr val="tx1"/>
                          </a:solidFill>
                          <a:effectLst/>
                        </a:rPr>
                        <a:t>Theatre and music stages as experimental arenas; promoting the knowledge base, participation and voice in SD</a:t>
                      </a:r>
                    </a:p>
                    <a:p>
                      <a:pPr marL="342900" lvl="0" indent="-342900">
                        <a:spcAft>
                          <a:spcPts val="0"/>
                        </a:spcAft>
                        <a:buFont typeface="Symbol"/>
                        <a:buChar char=""/>
                      </a:pPr>
                      <a:r>
                        <a:rPr lang="en-GB" sz="1200" b="0" noProof="0" dirty="0" smtClean="0">
                          <a:solidFill>
                            <a:schemeClr val="tx1"/>
                          </a:solidFill>
                          <a:effectLst/>
                        </a:rPr>
                        <a:t>Literature and media as transmitters of knowledge and as activation instruments, SD as utopias, fictional literature</a:t>
                      </a:r>
                    </a:p>
                    <a:p>
                      <a:pPr marL="342900" lvl="0" indent="-342900">
                        <a:spcAft>
                          <a:spcPts val="0"/>
                        </a:spcAft>
                        <a:buFont typeface="Symbol"/>
                        <a:buChar char=""/>
                      </a:pPr>
                      <a:r>
                        <a:rPr lang="en-GB" sz="1200" b="0" noProof="0" dirty="0" smtClean="0">
                          <a:solidFill>
                            <a:schemeClr val="tx1"/>
                          </a:solidFill>
                          <a:effectLst/>
                        </a:rPr>
                        <a:t>Poetry as a creative school of thought connecting people </a:t>
                      </a:r>
                    </a:p>
                    <a:p>
                      <a:pPr marL="342900" lvl="0" indent="-342900">
                        <a:spcAft>
                          <a:spcPts val="0"/>
                        </a:spcAft>
                        <a:buFont typeface="Symbol"/>
                        <a:buChar char=""/>
                      </a:pPr>
                      <a:r>
                        <a:rPr lang="en-GB" sz="1200" b="0" noProof="0" dirty="0" smtClean="0">
                          <a:solidFill>
                            <a:schemeClr val="tx1"/>
                          </a:solidFill>
                          <a:effectLst/>
                        </a:rPr>
                        <a:t>Development of new communication channels, use, </a:t>
                      </a:r>
                      <a:r>
                        <a:rPr lang="en-GB" sz="1200" b="0" kern="1200" noProof="0" dirty="0" smtClean="0">
                          <a:solidFill>
                            <a:schemeClr val="tx1"/>
                          </a:solidFill>
                          <a:effectLst/>
                          <a:latin typeface="+mn-lt"/>
                          <a:ea typeface="+mn-ea"/>
                          <a:cs typeface="+mn-cs"/>
                        </a:rPr>
                        <a:t>and valuation of </a:t>
                      </a:r>
                      <a:r>
                        <a:rPr lang="en-GB" sz="1200" b="0" noProof="0" dirty="0" smtClean="0">
                          <a:solidFill>
                            <a:schemeClr val="tx1"/>
                          </a:solidFill>
                          <a:effectLst/>
                        </a:rPr>
                        <a:t>new media</a:t>
                      </a:r>
                    </a:p>
                    <a:p>
                      <a:pPr marL="342900" lvl="0" indent="-342900">
                        <a:spcAft>
                          <a:spcPts val="0"/>
                        </a:spcAft>
                        <a:buFont typeface="Symbol"/>
                        <a:buChar char=""/>
                      </a:pPr>
                      <a:r>
                        <a:rPr lang="en-GB" sz="1200" b="0" noProof="0" dirty="0" smtClean="0">
                          <a:solidFill>
                            <a:schemeClr val="tx1"/>
                          </a:solidFill>
                          <a:effectLst/>
                        </a:rPr>
                        <a:t>Filtering and dissemination of information, knowledge processing, informatics, and communication</a:t>
                      </a:r>
                    </a:p>
                    <a:p>
                      <a:pPr marL="342900" lvl="0" indent="-342900">
                        <a:spcAft>
                          <a:spcPts val="0"/>
                        </a:spcAft>
                        <a:buFont typeface="Symbol"/>
                        <a:buChar char=""/>
                      </a:pPr>
                      <a:r>
                        <a:rPr lang="en-GB" sz="1200" b="0" noProof="0" dirty="0" smtClean="0">
                          <a:solidFill>
                            <a:schemeClr val="tx1"/>
                          </a:solidFill>
                          <a:effectLst/>
                        </a:rPr>
                        <a:t>Improved science communication (in particular, improved access to knowledge in the global South)</a:t>
                      </a:r>
                    </a:p>
                    <a:p>
                      <a:pPr marL="342900" lvl="0" indent="-342900">
                        <a:spcAft>
                          <a:spcPts val="0"/>
                        </a:spcAft>
                        <a:buFont typeface="Symbol"/>
                        <a:buChar char=""/>
                      </a:pPr>
                      <a:r>
                        <a:rPr lang="en-GB" sz="1200" b="0" noProof="0" dirty="0" smtClean="0">
                          <a:solidFill>
                            <a:schemeClr val="tx1"/>
                          </a:solidFill>
                          <a:effectLst/>
                        </a:rPr>
                        <a:t>Communications technology, access to comprehensible information, North-South networks, communications strategies</a:t>
                      </a:r>
                    </a:p>
                    <a:p>
                      <a:pPr marL="342900" lvl="0" indent="-342900">
                        <a:spcAft>
                          <a:spcPts val="0"/>
                        </a:spcAft>
                        <a:buFont typeface="Symbol"/>
                        <a:buChar char=""/>
                      </a:pPr>
                      <a:r>
                        <a:rPr lang="en-GB" sz="1200" b="0" noProof="0" dirty="0" smtClean="0">
                          <a:solidFill>
                            <a:schemeClr val="tx1"/>
                          </a:solidFill>
                          <a:effectLst/>
                        </a:rPr>
                        <a:t>Training in solution-oriented inter- and </a:t>
                      </a:r>
                      <a:r>
                        <a:rPr lang="en-GB" sz="1200" b="0" noProof="0" dirty="0" err="1" smtClean="0">
                          <a:solidFill>
                            <a:schemeClr val="tx1"/>
                          </a:solidFill>
                          <a:effectLst/>
                        </a:rPr>
                        <a:t>transdisciplinarity</a:t>
                      </a:r>
                      <a:endParaRPr lang="en-GB" sz="1200" b="0" noProof="0" dirty="0" smtClean="0">
                        <a:solidFill>
                          <a:schemeClr val="tx1"/>
                        </a:solidFill>
                        <a:effectLst/>
                      </a:endParaRPr>
                    </a:p>
                    <a:p>
                      <a:pPr marL="342900" lvl="0" indent="-342900">
                        <a:spcAft>
                          <a:spcPts val="0"/>
                        </a:spcAft>
                        <a:buFont typeface="Symbol"/>
                        <a:buChar char=""/>
                      </a:pPr>
                      <a:r>
                        <a:rPr lang="en-GB" sz="1200" b="0" noProof="0" dirty="0" smtClean="0">
                          <a:solidFill>
                            <a:schemeClr val="tx1"/>
                          </a:solidFill>
                          <a:effectLst/>
                        </a:rPr>
                        <a:t>Motivation of individuals and society to commitment to SD, acceptance for the lowering of living standards in industrialized countries</a:t>
                      </a:r>
                    </a:p>
                    <a:p>
                      <a:pPr marL="342900" lvl="0" indent="-342900" algn="l" defTabSz="457200" rtl="0" eaLnBrk="1" latinLnBrk="0" hangingPunct="1">
                        <a:spcAft>
                          <a:spcPts val="0"/>
                        </a:spcAft>
                        <a:buFont typeface="Symbol"/>
                        <a:buChar char=""/>
                      </a:pPr>
                      <a:r>
                        <a:rPr lang="en-GB" sz="1200" b="0" noProof="0" dirty="0" smtClean="0">
                          <a:solidFill>
                            <a:schemeClr val="tx1"/>
                          </a:solidFill>
                          <a:effectLst/>
                        </a:rPr>
                        <a:t>Strengthening the One-Health concept (combined human and animal health) in areas with mobile and sedentary populations</a:t>
                      </a:r>
                      <a:endParaRPr lang="en-GB" sz="1200" b="0" kern="1200" noProof="0" dirty="0" smtClean="0">
                        <a:solidFill>
                          <a:schemeClr val="tx1"/>
                        </a:solidFill>
                        <a:effectLst/>
                        <a:latin typeface="+mn-lt"/>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Symbol"/>
                        <a:buChar char=""/>
                        <a:tabLst/>
                        <a:defRPr/>
                      </a:pPr>
                      <a:r>
                        <a:rPr lang="en-GB" sz="1200" b="0" kern="1200" noProof="0" dirty="0" smtClean="0">
                          <a:solidFill>
                            <a:schemeClr val="tx1"/>
                          </a:solidFill>
                          <a:effectLst/>
                          <a:latin typeface="+mn-lt"/>
                          <a:ea typeface="+mn-ea"/>
                          <a:cs typeface="+mn-cs"/>
                        </a:rPr>
                        <a:t>Migration and integration (e.g. through sports)</a:t>
                      </a:r>
                    </a:p>
                    <a:p>
                      <a:pPr marL="342900" lvl="0" indent="-342900" algn="l" defTabSz="457200" rtl="0" eaLnBrk="1" latinLnBrk="0" hangingPunct="1">
                        <a:spcAft>
                          <a:spcPts val="0"/>
                        </a:spcAft>
                        <a:buFont typeface="Symbol"/>
                        <a:buChar char=""/>
                      </a:pPr>
                      <a:r>
                        <a:rPr lang="en-GB" sz="1200" b="0" kern="1200" noProof="0" dirty="0" smtClean="0">
                          <a:solidFill>
                            <a:schemeClr val="tx1"/>
                          </a:solidFill>
                          <a:effectLst/>
                          <a:latin typeface="+mn-lt"/>
                          <a:ea typeface="+mn-ea"/>
                          <a:cs typeface="+mn-cs"/>
                        </a:rPr>
                        <a:t>Alternative economic systems</a:t>
                      </a:r>
                      <a:r>
                        <a:rPr lang="en-GB" sz="1200" b="0" noProof="0" dirty="0" smtClean="0">
                          <a:solidFill>
                            <a:schemeClr val="tx1"/>
                          </a:solidFill>
                          <a:effectLst/>
                        </a:rPr>
                        <a:t>, legal regulations, steering fees, market regulation, incentive systems</a:t>
                      </a:r>
                    </a:p>
                    <a:p>
                      <a:pPr marL="342900" lvl="0" indent="-342900">
                        <a:spcAft>
                          <a:spcPts val="0"/>
                        </a:spcAft>
                        <a:buFont typeface="Symbol"/>
                        <a:buChar char=""/>
                      </a:pPr>
                      <a:r>
                        <a:rPr lang="en-GB" sz="1200" b="0" noProof="0" dirty="0" smtClean="0">
                          <a:solidFill>
                            <a:schemeClr val="tx1"/>
                          </a:solidFill>
                          <a:effectLst/>
                        </a:rPr>
                        <a:t>Environmental, social, and economic innovations with the potential of promoting SD</a:t>
                      </a:r>
                    </a:p>
                    <a:p>
                      <a:pPr marL="342900" lvl="0" indent="-342900">
                        <a:spcAft>
                          <a:spcPts val="0"/>
                        </a:spcAft>
                        <a:buFont typeface="Symbol"/>
                        <a:buChar char=""/>
                      </a:pPr>
                      <a:r>
                        <a:rPr lang="en-GB" sz="1200" b="0" noProof="0" dirty="0" smtClean="0">
                          <a:solidFill>
                            <a:schemeClr val="tx1"/>
                          </a:solidFill>
                          <a:effectLst/>
                        </a:rPr>
                        <a:t>Employment models with fair wages and working conditions, entrepreneurial alternatives, sustainable business processes</a:t>
                      </a:r>
                    </a:p>
                    <a:p>
                      <a:pPr marL="342900" lvl="0" indent="-342900">
                        <a:spcAft>
                          <a:spcPts val="0"/>
                        </a:spcAft>
                        <a:buFont typeface="Symbol"/>
                        <a:buChar char=""/>
                      </a:pPr>
                      <a:r>
                        <a:rPr lang="en-GB" sz="1200" b="0" noProof="0" dirty="0" smtClean="0">
                          <a:solidFill>
                            <a:schemeClr val="tx1"/>
                          </a:solidFill>
                          <a:effectLst/>
                        </a:rPr>
                        <a:t>Adaptive management, change management, personnel management, leadership styles</a:t>
                      </a:r>
                    </a:p>
                    <a:p>
                      <a:pPr marL="342900" lvl="0" indent="-342900">
                        <a:spcAft>
                          <a:spcPts val="0"/>
                        </a:spcAft>
                        <a:buFont typeface="Symbol"/>
                        <a:buChar char=""/>
                      </a:pPr>
                      <a:r>
                        <a:rPr lang="en-GB" sz="1200" b="0" noProof="0" dirty="0" smtClean="0">
                          <a:solidFill>
                            <a:schemeClr val="tx1"/>
                          </a:solidFill>
                          <a:effectLst/>
                        </a:rPr>
                        <a:t>Implementation of prevention/«polluter pays» principles</a:t>
                      </a:r>
                    </a:p>
                    <a:p>
                      <a:pPr marL="342900" lvl="0" indent="-342900">
                        <a:spcAft>
                          <a:spcPts val="0"/>
                        </a:spcAft>
                        <a:buFont typeface="Symbol"/>
                        <a:buChar char=""/>
                      </a:pPr>
                      <a:r>
                        <a:rPr lang="en-GB" sz="1200" b="0" noProof="0" dirty="0" smtClean="0">
                          <a:solidFill>
                            <a:schemeClr val="tx1"/>
                          </a:solidFill>
                          <a:effectLst/>
                        </a:rPr>
                        <a:t>Sustainable event management, sport tourism</a:t>
                      </a:r>
                    </a:p>
                    <a:p>
                      <a:pPr marL="342900" lvl="0" indent="-342900">
                        <a:spcAft>
                          <a:spcPts val="0"/>
                        </a:spcAft>
                        <a:buFont typeface="Symbol"/>
                        <a:buChar char=""/>
                      </a:pPr>
                      <a:r>
                        <a:rPr lang="en-GB" sz="1200" b="0" noProof="0" dirty="0" smtClean="0">
                          <a:solidFill>
                            <a:schemeClr val="tx1"/>
                          </a:solidFill>
                          <a:effectLst/>
                        </a:rPr>
                        <a:t>...</a:t>
                      </a:r>
                      <a:endParaRPr lang="en-GB" sz="1200" b="0" noProof="0" dirty="0">
                        <a:solidFill>
                          <a:schemeClr val="tx1"/>
                        </a:solidFill>
                        <a:effectLst/>
                        <a:latin typeface="Calibri"/>
                        <a:ea typeface="Calibri"/>
                        <a:cs typeface="Times New Roman"/>
                      </a:endParaRPr>
                    </a:p>
                  </a:txBody>
                  <a:tcPr marL="43259" marR="43259" marT="0" marB="0">
                    <a:solidFill>
                      <a:schemeClr val="bg1"/>
                    </a:solidFill>
                  </a:tcPr>
                </a:tc>
                <a:extLst>
                  <a:ext uri="{0D108BD9-81ED-4DB2-BD59-A6C34878D82A}">
                    <a16:rowId xmlns:a16="http://schemas.microsoft.com/office/drawing/2014/main" val="10000"/>
                  </a:ext>
                </a:extLst>
              </a:tr>
            </a:tbl>
          </a:graphicData>
        </a:graphic>
      </p:graphicFrame>
      <p:sp>
        <p:nvSpPr>
          <p:cNvPr id="12" name="TextBox 11"/>
          <p:cNvSpPr txBox="1"/>
          <p:nvPr/>
        </p:nvSpPr>
        <p:spPr>
          <a:xfrm>
            <a:off x="251520" y="1023119"/>
            <a:ext cx="3804055"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en-GB" dirty="0" smtClean="0">
                <a:solidFill>
                  <a:srgbClr val="C00000"/>
                </a:solidFill>
              </a:rPr>
              <a:t>Transformation knowledge</a:t>
            </a:r>
            <a:endParaRPr lang="en-GB" dirty="0">
              <a:solidFill>
                <a:srgbClr val="C00000"/>
              </a:solidFill>
            </a:endParaRPr>
          </a:p>
        </p:txBody>
      </p:sp>
      <p:sp>
        <p:nvSpPr>
          <p:cNvPr id="10" name="Rechteck 9"/>
          <p:cNvSpPr/>
          <p:nvPr/>
        </p:nvSpPr>
        <p:spPr>
          <a:xfrm>
            <a:off x="107504" y="6309320"/>
            <a:ext cx="8496944" cy="400110"/>
          </a:xfrm>
          <a:prstGeom prst="rect">
            <a:avLst/>
          </a:prstGeom>
        </p:spPr>
        <p:txBody>
          <a:bodyPr wrap="square">
            <a:spAutoFit/>
          </a:bodyPr>
          <a:lstStyle/>
          <a:p>
            <a:pPr eaLnBrk="1" hangingPunct="1">
              <a:spcBef>
                <a:spcPts val="0"/>
              </a:spcBef>
              <a:defRPr/>
            </a:pPr>
            <a:r>
              <a:rPr lang="en-GB" altLang="en-US" sz="1000" dirty="0" smtClean="0">
                <a:solidFill>
                  <a:srgbClr val="336699"/>
                </a:solidFill>
                <a:cs typeface="Times New Roman" pitchFamily="18" charset="0"/>
              </a:rPr>
              <a:t>These examples are based on the contributions of various authors of the Guidelines: «Integrating Sustainable Development into higher education» and on answers by students to the </a:t>
            </a:r>
            <a:r>
              <a:rPr lang="en-GB" altLang="en-US" sz="1000" dirty="0" err="1" smtClean="0">
                <a:solidFill>
                  <a:srgbClr val="336699"/>
                </a:solidFill>
                <a:cs typeface="Times New Roman" pitchFamily="18" charset="0"/>
              </a:rPr>
              <a:t>BScMiSD</a:t>
            </a:r>
            <a:r>
              <a:rPr lang="en-GB" altLang="en-US" sz="1000" dirty="0" smtClean="0">
                <a:solidFill>
                  <a:srgbClr val="336699"/>
                </a:solidFill>
                <a:cs typeface="Times New Roman" pitchFamily="18" charset="0"/>
              </a:rPr>
              <a:t> exam question: «what contributions could your major make to Sustainable Development?».</a:t>
            </a:r>
            <a:endParaRPr lang="en-GB" altLang="en-US" sz="1000" dirty="0">
              <a:solidFill>
                <a:srgbClr val="336699"/>
              </a:solidFill>
              <a:cs typeface="Times New Roman" pitchFamily="18" charset="0"/>
            </a:endParaRPr>
          </a:p>
        </p:txBody>
      </p:sp>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dirty="0" smtClean="0">
                <a:solidFill>
                  <a:srgbClr val="336699"/>
                </a:solidFill>
                <a:cs typeface="Times New Roman" pitchFamily="18" charset="0"/>
              </a:rPr>
              <a:t>Educational content</a:t>
            </a:r>
          </a:p>
          <a:p>
            <a:pPr eaLnBrk="1" hangingPunct="1"/>
            <a:r>
              <a:rPr lang="en-GB" altLang="en-US" dirty="0" smtClean="0">
                <a:solidFill>
                  <a:srgbClr val="336699"/>
                </a:solidFill>
                <a:cs typeface="Times New Roman" pitchFamily="18" charset="0"/>
              </a:rPr>
              <a:t>Examples: Links between scientific disciplines and SD</a:t>
            </a:r>
            <a:endParaRPr lang="en-GB" altLang="en-US" sz="1050" dirty="0">
              <a:solidFill>
                <a:srgbClr val="336699"/>
              </a:solidFill>
              <a:cs typeface="Times New Roman" pitchFamily="18" charset="0"/>
            </a:endParaRPr>
          </a:p>
        </p:txBody>
      </p:sp>
    </p:spTree>
    <p:extLst>
      <p:ext uri="{BB962C8B-B14F-4D97-AF65-F5344CB8AC3E}">
        <p14:creationId xmlns:p14="http://schemas.microsoft.com/office/powerpoint/2010/main" val="1539830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441" b="1"/>
          <a:stretch/>
        </p:blipFill>
        <p:spPr>
          <a:xfrm>
            <a:off x="2123728" y="1268760"/>
            <a:ext cx="4680520" cy="356983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590924839"/>
              </p:ext>
            </p:extLst>
          </p:nvPr>
        </p:nvGraphicFramePr>
        <p:xfrm>
          <a:off x="395536" y="4869160"/>
          <a:ext cx="8280919" cy="1520993"/>
        </p:xfrm>
        <a:graphic>
          <a:graphicData uri="http://schemas.openxmlformats.org/drawingml/2006/table">
            <a:tbl>
              <a:tblPr firstRow="1" bandRow="1">
                <a:tableStyleId>{5C22544A-7EE6-4342-B048-85BDC9FD1C3A}</a:tableStyleId>
              </a:tblPr>
              <a:tblGrid>
                <a:gridCol w="2440696">
                  <a:extLst>
                    <a:ext uri="{9D8B030D-6E8A-4147-A177-3AD203B41FA5}">
                      <a16:colId xmlns:a16="http://schemas.microsoft.com/office/drawing/2014/main" val="20000"/>
                    </a:ext>
                  </a:extLst>
                </a:gridCol>
                <a:gridCol w="1946741">
                  <a:extLst>
                    <a:ext uri="{9D8B030D-6E8A-4147-A177-3AD203B41FA5}">
                      <a16:colId xmlns:a16="http://schemas.microsoft.com/office/drawing/2014/main" val="20001"/>
                    </a:ext>
                  </a:extLst>
                </a:gridCol>
                <a:gridCol w="1946741">
                  <a:extLst>
                    <a:ext uri="{9D8B030D-6E8A-4147-A177-3AD203B41FA5}">
                      <a16:colId xmlns:a16="http://schemas.microsoft.com/office/drawing/2014/main" val="20002"/>
                    </a:ext>
                  </a:extLst>
                </a:gridCol>
                <a:gridCol w="1946741">
                  <a:extLst>
                    <a:ext uri="{9D8B030D-6E8A-4147-A177-3AD203B41FA5}">
                      <a16:colId xmlns:a16="http://schemas.microsoft.com/office/drawing/2014/main" val="20003"/>
                    </a:ext>
                  </a:extLst>
                </a:gridCol>
              </a:tblGrid>
              <a:tr h="78947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CH" sz="1400" b="1" dirty="0" smtClean="0">
                        <a:solidFill>
                          <a:schemeClr val="accent5">
                            <a:lumMod val="25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de-CH" sz="1400" b="1" dirty="0" smtClean="0">
                          <a:solidFill>
                            <a:schemeClr val="accent5">
                              <a:lumMod val="25000"/>
                            </a:schemeClr>
                          </a:solidFill>
                        </a:rPr>
                        <a:t>Rychen </a:t>
                      </a:r>
                      <a:r>
                        <a:rPr lang="de-CH" sz="1400" b="1" dirty="0">
                          <a:solidFill>
                            <a:schemeClr val="accent5">
                              <a:lumMod val="25000"/>
                            </a:schemeClr>
                          </a:solidFill>
                        </a:rPr>
                        <a:t>and </a:t>
                      </a:r>
                      <a:r>
                        <a:rPr lang="de-CH" sz="1400" b="1" dirty="0" err="1">
                          <a:solidFill>
                            <a:schemeClr val="accent5">
                              <a:lumMod val="25000"/>
                            </a:schemeClr>
                          </a:solidFill>
                        </a:rPr>
                        <a:t>Salganik</a:t>
                      </a:r>
                      <a:r>
                        <a:rPr lang="de-CH" sz="1400" b="1" dirty="0">
                          <a:solidFill>
                            <a:schemeClr val="accent5">
                              <a:lumMod val="25000"/>
                            </a:schemeClr>
                          </a:solidFill>
                        </a:rPr>
                        <a:t> 2003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CH" sz="1400" b="1" dirty="0">
                          <a:solidFill>
                            <a:schemeClr val="accent5">
                              <a:lumMod val="25000"/>
                            </a:schemeClr>
                          </a:solidFill>
                        </a:rPr>
                        <a:t/>
                      </a:r>
                      <a:br>
                        <a:rPr lang="de-CH" sz="1400" b="1" dirty="0">
                          <a:solidFill>
                            <a:schemeClr val="accent5">
                              <a:lumMod val="25000"/>
                            </a:schemeClr>
                          </a:solidFill>
                        </a:rPr>
                      </a:br>
                      <a:r>
                        <a:rPr lang="de-CH" sz="1400" b="1" dirty="0">
                          <a:solidFill>
                            <a:schemeClr val="accent5">
                              <a:lumMod val="25000"/>
                            </a:schemeClr>
                          </a:solidFill>
                        </a:rPr>
                        <a:t>Knowledge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CH" sz="1400" b="1" dirty="0" smtClean="0">
                        <a:solidFill>
                          <a:schemeClr val="accent5">
                            <a:lumMod val="25000"/>
                          </a:schemeClr>
                        </a:solidFill>
                        <a:highlight>
                          <a:srgbClr val="FFFF00"/>
                        </a:highlight>
                      </a:endParaRPr>
                    </a:p>
                    <a:p>
                      <a:pPr algn="ctr"/>
                      <a:r>
                        <a:rPr lang="de-CH" sz="1400" b="1" kern="1200" dirty="0" err="1" smtClean="0">
                          <a:solidFill>
                            <a:schemeClr val="accent5">
                              <a:lumMod val="25000"/>
                            </a:schemeClr>
                          </a:solidFill>
                          <a:latin typeface="+mn-lt"/>
                          <a:ea typeface="+mn-ea"/>
                          <a:cs typeface="+mn-cs"/>
                        </a:rPr>
                        <a:t>Competences</a:t>
                      </a:r>
                      <a:endParaRPr lang="de-CH" sz="1400" b="1" kern="1200" dirty="0">
                        <a:solidFill>
                          <a:schemeClr val="accent5">
                            <a:lumMod val="2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CH" sz="1400" b="1" dirty="0">
                          <a:solidFill>
                            <a:schemeClr val="accent5">
                              <a:lumMod val="25000"/>
                            </a:schemeClr>
                          </a:solidFill>
                        </a:rPr>
                        <a:t> </a:t>
                      </a:r>
                      <a:br>
                        <a:rPr lang="de-CH" sz="1400" b="1" dirty="0">
                          <a:solidFill>
                            <a:schemeClr val="accent5">
                              <a:lumMod val="25000"/>
                            </a:schemeClr>
                          </a:solidFill>
                        </a:rPr>
                      </a:br>
                      <a:r>
                        <a:rPr lang="de-CH" sz="1400" b="1" dirty="0" err="1">
                          <a:solidFill>
                            <a:schemeClr val="accent5">
                              <a:lumMod val="25000"/>
                            </a:schemeClr>
                          </a:solidFill>
                        </a:rPr>
                        <a:t>Attitudes</a:t>
                      </a:r>
                      <a:r>
                        <a:rPr lang="de-CH" sz="1400" b="1" dirty="0">
                          <a:solidFill>
                            <a:schemeClr val="accent5">
                              <a:lumMod val="25000"/>
                            </a:schemeClr>
                          </a:solidFill>
                        </a:rPr>
                        <a:t> </a:t>
                      </a:r>
                      <a:r>
                        <a:rPr lang="de-CH" sz="1400" b="1" dirty="0" err="1" smtClean="0">
                          <a:solidFill>
                            <a:schemeClr val="accent5">
                              <a:lumMod val="25000"/>
                            </a:schemeClr>
                          </a:solidFill>
                        </a:rPr>
                        <a:t>and</a:t>
                      </a:r>
                      <a:r>
                        <a:rPr lang="de-CH" sz="1400" b="1" dirty="0" smtClean="0">
                          <a:solidFill>
                            <a:schemeClr val="accent5">
                              <a:lumMod val="25000"/>
                            </a:schemeClr>
                          </a:solidFill>
                        </a:rPr>
                        <a:t> </a:t>
                      </a:r>
                      <a:r>
                        <a:rPr lang="de-CH" sz="1400" b="1" dirty="0">
                          <a:solidFill>
                            <a:schemeClr val="accent5">
                              <a:lumMod val="25000"/>
                            </a:schemeClr>
                          </a:solidFill>
                        </a:rPr>
                        <a:t>values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92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CH" sz="1400" b="1"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de-CH" sz="1400" b="1" dirty="0" err="1" smtClean="0">
                          <a:solidFill>
                            <a:schemeClr val="tx1"/>
                          </a:solidFill>
                        </a:rPr>
                        <a:t>Schubiger</a:t>
                      </a:r>
                      <a:r>
                        <a:rPr lang="de-CH" sz="1400" b="1" dirty="0" smtClean="0">
                          <a:solidFill>
                            <a:schemeClr val="tx1"/>
                          </a:solidFill>
                        </a:rPr>
                        <a:t> </a:t>
                      </a:r>
                      <a:r>
                        <a:rPr lang="de-CH" sz="1400" b="1" dirty="0">
                          <a:solidFill>
                            <a:schemeClr val="tx1"/>
                          </a:solidFill>
                        </a:rPr>
                        <a:t>2013</a:t>
                      </a:r>
                    </a:p>
                    <a:p>
                      <a:endParaRPr lang="de-CH"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de-CH" sz="1400" b="1" dirty="0" smtClean="0">
                        <a:solidFill>
                          <a:schemeClr val="tx1"/>
                        </a:solidFill>
                      </a:endParaRPr>
                    </a:p>
                    <a:p>
                      <a:pPr algn="ctr"/>
                      <a:r>
                        <a:rPr lang="de-CH" sz="1400" b="1" dirty="0" smtClean="0">
                          <a:solidFill>
                            <a:schemeClr val="tx1"/>
                          </a:solidFill>
                        </a:rPr>
                        <a:t>Knowledge</a:t>
                      </a:r>
                      <a:endParaRPr lang="de-CH"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CH" sz="1400" b="1" kern="1200" dirty="0" smtClean="0">
                        <a:solidFill>
                          <a:schemeClr val="tx1"/>
                        </a:solidFill>
                        <a:latin typeface="+mn-lt"/>
                        <a:ea typeface="+mn-ea"/>
                        <a:cs typeface="+mn-cs"/>
                      </a:endParaRPr>
                    </a:p>
                    <a:p>
                      <a:pPr algn="ctr"/>
                      <a:r>
                        <a:rPr lang="de-CH" sz="1400" b="1" kern="1200" dirty="0" smtClean="0">
                          <a:solidFill>
                            <a:schemeClr val="tx1"/>
                          </a:solidFill>
                          <a:latin typeface="+mn-lt"/>
                          <a:ea typeface="+mn-ea"/>
                          <a:cs typeface="+mn-cs"/>
                        </a:rPr>
                        <a:t>Skills</a:t>
                      </a:r>
                      <a:endParaRPr lang="de-CH" sz="14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CH" sz="1400" b="1" dirty="0" smtClean="0">
                        <a:solidFill>
                          <a:schemeClr val="tx1"/>
                        </a:solidFill>
                      </a:endParaRPr>
                    </a:p>
                    <a:p>
                      <a:pPr algn="ctr"/>
                      <a:r>
                        <a:rPr lang="de-CH" sz="1400" b="1" dirty="0" err="1" smtClean="0">
                          <a:solidFill>
                            <a:schemeClr val="tx1"/>
                          </a:solidFill>
                        </a:rPr>
                        <a:t>Willingness</a:t>
                      </a:r>
                      <a:endParaRPr lang="de-CH"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fld id="{5DCECA37-7FCC-45D4-BAD6-B8760F7664F4}" type="slidenum">
              <a:rPr lang="de-CH" smtClean="0"/>
              <a:pPr/>
              <a:t>16</a:t>
            </a:fld>
            <a:endParaRPr lang="de-CH" sz="1400"/>
          </a:p>
        </p:txBody>
      </p:sp>
      <p:sp>
        <p:nvSpPr>
          <p:cNvPr id="4" name="Rectangle 3"/>
          <p:cNvSpPr>
            <a:spLocks noChangeArrowheads="1"/>
          </p:cNvSpPr>
          <p:nvPr/>
        </p:nvSpPr>
        <p:spPr bwMode="auto">
          <a:xfrm>
            <a:off x="179512" y="260648"/>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b="1" dirty="0">
                <a:solidFill>
                  <a:srgbClr val="336699"/>
                </a:solidFill>
                <a:cs typeface="Times New Roman" pitchFamily="18" charset="0"/>
              </a:rPr>
              <a:t>Competences</a:t>
            </a:r>
            <a:endParaRPr lang="de-CH" altLang="en-US" sz="1800" dirty="0">
              <a:solidFill>
                <a:srgbClr val="336699"/>
              </a:solidFill>
            </a:endParaRPr>
          </a:p>
        </p:txBody>
      </p:sp>
      <p:sp>
        <p:nvSpPr>
          <p:cNvPr id="8"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dirty="0" err="1"/>
              <a:t>Graphic</a:t>
            </a:r>
            <a:r>
              <a:rPr lang="de-CH" sz="1200" dirty="0"/>
              <a:t>: 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
        <p:nvSpPr>
          <p:cNvPr id="7" name="TextBox 6"/>
          <p:cNvSpPr txBox="1"/>
          <p:nvPr/>
        </p:nvSpPr>
        <p:spPr>
          <a:xfrm>
            <a:off x="1477515" y="4220270"/>
            <a:ext cx="1659429" cy="430887"/>
          </a:xfrm>
          <a:prstGeom prst="rect">
            <a:avLst/>
          </a:prstGeom>
          <a:noFill/>
        </p:spPr>
        <p:txBody>
          <a:bodyPr wrap="none" rtlCol="0">
            <a:spAutoFit/>
          </a:bodyPr>
          <a:lstStyle/>
          <a:p>
            <a:r>
              <a:rPr lang="en-GB" sz="2200" b="1" dirty="0" smtClean="0">
                <a:solidFill>
                  <a:schemeClr val="accent5">
                    <a:lumMod val="25000"/>
                  </a:schemeClr>
                </a:solidFill>
                <a:latin typeface="Bradley Hand ITC" panose="03070402050302030203" pitchFamily="66" charset="0"/>
              </a:rPr>
              <a:t>Competences</a:t>
            </a:r>
            <a:endParaRPr lang="en-GB" sz="2200" b="1" dirty="0">
              <a:solidFill>
                <a:schemeClr val="accent5">
                  <a:lumMod val="25000"/>
                </a:schemeClr>
              </a:solidFill>
              <a:latin typeface="Bradley Hand ITC" panose="03070402050302030203" pitchFamily="66" charset="0"/>
            </a:endParaRPr>
          </a:p>
        </p:txBody>
      </p:sp>
      <p:sp>
        <p:nvSpPr>
          <p:cNvPr id="11" name="TextBox 10"/>
          <p:cNvSpPr txBox="1"/>
          <p:nvPr/>
        </p:nvSpPr>
        <p:spPr>
          <a:xfrm>
            <a:off x="6153268" y="3423398"/>
            <a:ext cx="1301959" cy="769441"/>
          </a:xfrm>
          <a:prstGeom prst="rect">
            <a:avLst/>
          </a:prstGeom>
          <a:noFill/>
        </p:spPr>
        <p:txBody>
          <a:bodyPr wrap="none" rtlCol="0">
            <a:spAutoFit/>
          </a:bodyPr>
          <a:lstStyle/>
          <a:p>
            <a:r>
              <a:rPr lang="en-GB" sz="2200" b="1" dirty="0" smtClean="0">
                <a:solidFill>
                  <a:schemeClr val="accent5">
                    <a:lumMod val="25000"/>
                  </a:schemeClr>
                </a:solidFill>
                <a:latin typeface="Bradley Hand ITC" panose="03070402050302030203" pitchFamily="66" charset="0"/>
              </a:rPr>
              <a:t>Attitudes</a:t>
            </a:r>
          </a:p>
          <a:p>
            <a:r>
              <a:rPr lang="en-GB" sz="2200" b="1" dirty="0" smtClean="0">
                <a:solidFill>
                  <a:schemeClr val="accent5">
                    <a:lumMod val="25000"/>
                  </a:schemeClr>
                </a:solidFill>
                <a:latin typeface="Bradley Hand ITC" panose="03070402050302030203" pitchFamily="66" charset="0"/>
              </a:rPr>
              <a:t>Values</a:t>
            </a:r>
            <a:endParaRPr lang="en-GB" sz="2200" b="1" dirty="0">
              <a:solidFill>
                <a:schemeClr val="accent5">
                  <a:lumMod val="25000"/>
                </a:schemeClr>
              </a:solidFill>
              <a:latin typeface="Bradley Hand ITC" panose="03070402050302030203" pitchFamily="66" charset="0"/>
            </a:endParaRPr>
          </a:p>
        </p:txBody>
      </p:sp>
    </p:spTree>
    <p:extLst>
      <p:ext uri="{BB962C8B-B14F-4D97-AF65-F5344CB8AC3E}">
        <p14:creationId xmlns:p14="http://schemas.microsoft.com/office/powerpoint/2010/main" val="2627468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569426" y="3232336"/>
            <a:ext cx="3179038" cy="3036801"/>
            <a:chOff x="5569426" y="3232336"/>
            <a:chExt cx="3179038" cy="3036801"/>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4322" t="22700" r="12472" b="4851"/>
            <a:stretch/>
          </p:blipFill>
          <p:spPr>
            <a:xfrm>
              <a:off x="6211589" y="3600550"/>
              <a:ext cx="2475211" cy="2668587"/>
            </a:xfrm>
            <a:prstGeom prst="rect">
              <a:avLst/>
            </a:prstGeom>
          </p:spPr>
        </p:pic>
        <p:sp>
          <p:nvSpPr>
            <p:cNvPr id="11" name="TextBox 10"/>
            <p:cNvSpPr txBox="1"/>
            <p:nvPr/>
          </p:nvSpPr>
          <p:spPr>
            <a:xfrm>
              <a:off x="5868144" y="3232336"/>
              <a:ext cx="1295547" cy="738664"/>
            </a:xfrm>
            <a:prstGeom prst="rect">
              <a:avLst/>
            </a:prstGeom>
            <a:noFill/>
          </p:spPr>
          <p:txBody>
            <a:bodyPr wrap="none" rtlCol="0">
              <a:spAutoFit/>
            </a:bodyPr>
            <a:lstStyle/>
            <a:p>
              <a:r>
                <a:rPr lang="en-GB" sz="1400" b="1" dirty="0" smtClean="0">
                  <a:latin typeface="Bradley Hand ITC" panose="03070402050302030203" pitchFamily="66" charset="0"/>
                </a:rPr>
                <a:t>Unsustainable</a:t>
              </a:r>
            </a:p>
            <a:p>
              <a:r>
                <a:rPr lang="en-GB" sz="1400" b="1" dirty="0" smtClean="0">
                  <a:latin typeface="Bradley Hand ITC" panose="03070402050302030203" pitchFamily="66" charset="0"/>
                </a:rPr>
                <a:t>development</a:t>
              </a:r>
            </a:p>
            <a:p>
              <a:r>
                <a:rPr lang="en-GB" sz="1400" b="1" dirty="0" smtClean="0">
                  <a:latin typeface="Bradley Hand ITC" panose="03070402050302030203" pitchFamily="66" charset="0"/>
                </a:rPr>
                <a:t>paths</a:t>
              </a:r>
              <a:endParaRPr lang="en-GB" sz="1400" b="1" dirty="0">
                <a:latin typeface="Bradley Hand ITC" panose="03070402050302030203" pitchFamily="66" charset="0"/>
              </a:endParaRPr>
            </a:p>
          </p:txBody>
        </p:sp>
        <p:sp>
          <p:nvSpPr>
            <p:cNvPr id="12" name="TextBox 11"/>
            <p:cNvSpPr txBox="1"/>
            <p:nvPr/>
          </p:nvSpPr>
          <p:spPr>
            <a:xfrm>
              <a:off x="7861683" y="3817111"/>
              <a:ext cx="886781" cy="307777"/>
            </a:xfrm>
            <a:prstGeom prst="rect">
              <a:avLst/>
            </a:prstGeom>
            <a:noFill/>
          </p:spPr>
          <p:txBody>
            <a:bodyPr wrap="none" rtlCol="0">
              <a:spAutoFit/>
            </a:bodyPr>
            <a:lstStyle/>
            <a:p>
              <a:r>
                <a:rPr lang="en-GB" sz="1400" b="1" dirty="0" smtClean="0">
                  <a:latin typeface="Bradley Hand ITC" panose="03070402050302030203" pitchFamily="66" charset="0"/>
                </a:rPr>
                <a:t>Empathy</a:t>
              </a:r>
              <a:endParaRPr lang="en-GB" sz="1400" b="1" dirty="0">
                <a:latin typeface="Bradley Hand ITC" panose="03070402050302030203" pitchFamily="66" charset="0"/>
              </a:endParaRPr>
            </a:p>
          </p:txBody>
        </p:sp>
        <p:sp>
          <p:nvSpPr>
            <p:cNvPr id="13" name="TextBox 12"/>
            <p:cNvSpPr txBox="1"/>
            <p:nvPr/>
          </p:nvSpPr>
          <p:spPr>
            <a:xfrm>
              <a:off x="7668344" y="5947122"/>
              <a:ext cx="771365" cy="307777"/>
            </a:xfrm>
            <a:prstGeom prst="rect">
              <a:avLst/>
            </a:prstGeom>
            <a:noFill/>
          </p:spPr>
          <p:txBody>
            <a:bodyPr wrap="none" rtlCol="0">
              <a:spAutoFit/>
            </a:bodyPr>
            <a:lstStyle/>
            <a:p>
              <a:r>
                <a:rPr lang="en-GB" sz="1400" b="1" dirty="0" smtClean="0">
                  <a:latin typeface="Bradley Hand ITC" panose="03070402050302030203" pitchFamily="66" charset="0"/>
                </a:rPr>
                <a:t>Options</a:t>
              </a:r>
              <a:endParaRPr lang="en-GB" sz="1400" b="1" dirty="0">
                <a:latin typeface="Bradley Hand ITC" panose="03070402050302030203" pitchFamily="66" charset="0"/>
              </a:endParaRPr>
            </a:p>
          </p:txBody>
        </p:sp>
        <p:sp>
          <p:nvSpPr>
            <p:cNvPr id="14" name="TextBox 13"/>
            <p:cNvSpPr txBox="1"/>
            <p:nvPr/>
          </p:nvSpPr>
          <p:spPr>
            <a:xfrm>
              <a:off x="5569426" y="5192416"/>
              <a:ext cx="1284326" cy="307777"/>
            </a:xfrm>
            <a:prstGeom prst="rect">
              <a:avLst/>
            </a:prstGeom>
            <a:noFill/>
          </p:spPr>
          <p:txBody>
            <a:bodyPr wrap="none" rtlCol="0">
              <a:spAutoFit/>
            </a:bodyPr>
            <a:lstStyle/>
            <a:p>
              <a:r>
                <a:rPr lang="en-GB" sz="1400" b="1" dirty="0" smtClean="0">
                  <a:latin typeface="Bradley Hand ITC" panose="03070402050302030203" pitchFamily="66" charset="0"/>
                </a:rPr>
                <a:t>Responsibility</a:t>
              </a:r>
              <a:endParaRPr lang="en-GB" sz="1400" b="1" dirty="0">
                <a:latin typeface="Bradley Hand ITC" panose="03070402050302030203" pitchFamily="66" charset="0"/>
              </a:endParaRPr>
            </a:p>
          </p:txBody>
        </p:sp>
      </p:grpSp>
      <p:sp>
        <p:nvSpPr>
          <p:cNvPr id="2" name="Slide Number Placeholder 1"/>
          <p:cNvSpPr>
            <a:spLocks noGrp="1"/>
          </p:cNvSpPr>
          <p:nvPr>
            <p:ph type="sldNum" sz="quarter" idx="12"/>
          </p:nvPr>
        </p:nvSpPr>
        <p:spPr/>
        <p:txBody>
          <a:bodyPr/>
          <a:lstStyle/>
          <a:p>
            <a:fld id="{5DCECA37-7FCC-45D4-BAD6-B8760F7664F4}" type="slidenum">
              <a:rPr lang="de-CH" smtClean="0"/>
              <a:pPr/>
              <a:t>17</a:t>
            </a:fld>
            <a:endParaRPr lang="de-CH" sz="1400"/>
          </a:p>
        </p:txBody>
      </p:sp>
      <p:sp>
        <p:nvSpPr>
          <p:cNvPr id="5" name="Rectangle 4"/>
          <p:cNvSpPr/>
          <p:nvPr/>
        </p:nvSpPr>
        <p:spPr>
          <a:xfrm>
            <a:off x="395536" y="1574790"/>
            <a:ext cx="8352928" cy="3754874"/>
          </a:xfrm>
          <a:prstGeom prst="rect">
            <a:avLst/>
          </a:prstGeom>
        </p:spPr>
        <p:txBody>
          <a:bodyPr wrap="square">
            <a:spAutoFit/>
          </a:bodyPr>
          <a:lstStyle/>
          <a:p>
            <a:pPr marL="285750" indent="-285750">
              <a:spcAft>
                <a:spcPts val="600"/>
              </a:spcAft>
              <a:buFont typeface="Wingdings" panose="05000000000000000000" pitchFamily="2" charset="2"/>
              <a:buChar char="Ø"/>
            </a:pPr>
            <a:r>
              <a:rPr lang="en-GB" sz="1800" dirty="0" smtClean="0">
                <a:solidFill>
                  <a:srgbClr val="C00000"/>
                </a:solidFill>
              </a:rPr>
              <a:t>Knowledge </a:t>
            </a:r>
            <a:r>
              <a:rPr lang="en-GB" sz="1800" dirty="0" smtClean="0"/>
              <a:t>and </a:t>
            </a:r>
            <a:r>
              <a:rPr lang="en-GB" sz="1800" dirty="0" smtClean="0">
                <a:solidFill>
                  <a:srgbClr val="C00000"/>
                </a:solidFill>
              </a:rPr>
              <a:t>skills</a:t>
            </a:r>
            <a:r>
              <a:rPr lang="en-GB" sz="1800" dirty="0" smtClean="0"/>
              <a:t> are developed and tested in lessons/courses.</a:t>
            </a:r>
          </a:p>
          <a:p>
            <a:pPr marL="285750" indent="-285750">
              <a:spcAft>
                <a:spcPts val="600"/>
              </a:spcAft>
              <a:buFont typeface="Wingdings" panose="05000000000000000000" pitchFamily="2" charset="2"/>
              <a:buChar char="Ø"/>
            </a:pPr>
            <a:r>
              <a:rPr lang="en-GB" sz="1800" dirty="0" smtClean="0">
                <a:solidFill>
                  <a:srgbClr val="C00000"/>
                </a:solidFill>
              </a:rPr>
              <a:t>Willingness </a:t>
            </a:r>
            <a:r>
              <a:rPr lang="en-GB" sz="1800" dirty="0" smtClean="0"/>
              <a:t>often only manifests itself outside of, or after, one’s studies.</a:t>
            </a:r>
          </a:p>
          <a:p>
            <a:pPr marL="285750" indent="-285750">
              <a:spcAft>
                <a:spcPts val="600"/>
              </a:spcAft>
              <a:buFont typeface="Wingdings" panose="05000000000000000000" pitchFamily="2" charset="2"/>
              <a:buChar char="Ø"/>
            </a:pPr>
            <a:r>
              <a:rPr lang="en-GB" sz="1800" dirty="0" smtClean="0"/>
              <a:t>Nonetheless,</a:t>
            </a:r>
            <a:r>
              <a:rPr lang="en-GB" sz="1800" dirty="0" smtClean="0">
                <a:solidFill>
                  <a:srgbClr val="C00000"/>
                </a:solidFill>
              </a:rPr>
              <a:t> willingness </a:t>
            </a:r>
            <a:r>
              <a:rPr lang="en-GB" sz="1800" dirty="0" smtClean="0"/>
              <a:t>can be stimulated in lessons/courses:</a:t>
            </a:r>
          </a:p>
          <a:p>
            <a:pPr marL="742950" lvl="1" indent="-285750">
              <a:spcAft>
                <a:spcPts val="600"/>
              </a:spcAft>
              <a:buFont typeface="Wingdings" panose="05000000000000000000" pitchFamily="2" charset="2"/>
              <a:buChar char="Ø"/>
            </a:pPr>
            <a:r>
              <a:rPr lang="en-GB" sz="1600" dirty="0" smtClean="0"/>
              <a:t>Generating systems knowledge, e.g.</a:t>
            </a:r>
            <a:br>
              <a:rPr lang="en-GB" sz="1600" dirty="0" smtClean="0"/>
            </a:br>
            <a:r>
              <a:rPr lang="en-GB" sz="1600" dirty="0" smtClean="0"/>
              <a:t>Showing non-sustainable development</a:t>
            </a:r>
          </a:p>
          <a:p>
            <a:pPr marL="742950" lvl="1" indent="-285750">
              <a:spcAft>
                <a:spcPts val="600"/>
              </a:spcAft>
              <a:buFont typeface="Wingdings" panose="05000000000000000000" pitchFamily="2" charset="2"/>
              <a:buChar char="Ø"/>
            </a:pPr>
            <a:r>
              <a:rPr lang="en-GB" sz="1600" dirty="0" smtClean="0"/>
              <a:t>Triggering empathy, e.g. </a:t>
            </a:r>
          </a:p>
          <a:p>
            <a:pPr marL="742950" lvl="1" indent="-285750">
              <a:spcAft>
                <a:spcPts val="600"/>
              </a:spcAft>
              <a:buFont typeface="Wingdings" panose="05000000000000000000" pitchFamily="2" charset="2"/>
              <a:buChar char="Ø"/>
            </a:pPr>
            <a:r>
              <a:rPr lang="en-GB" sz="1600" dirty="0" smtClean="0"/>
              <a:t>Promoting a sense of responsibility</a:t>
            </a:r>
            <a:br>
              <a:rPr lang="en-GB" sz="1600" dirty="0" smtClean="0"/>
            </a:br>
            <a:r>
              <a:rPr lang="en-GB" sz="1600" dirty="0" smtClean="0"/>
              <a:t>(I want to do something myself)</a:t>
            </a:r>
          </a:p>
          <a:p>
            <a:pPr marL="742950" lvl="1" indent="-285750">
              <a:spcAft>
                <a:spcPts val="600"/>
              </a:spcAft>
              <a:buFont typeface="Wingdings" panose="05000000000000000000" pitchFamily="2" charset="2"/>
              <a:buChar char="Ø"/>
            </a:pPr>
            <a:r>
              <a:rPr lang="en-GB" sz="1600" dirty="0" smtClean="0"/>
              <a:t>Showing and developing realistic options for action </a:t>
            </a:r>
            <a:br>
              <a:rPr lang="en-GB" sz="1600" dirty="0" smtClean="0"/>
            </a:br>
            <a:endParaRPr lang="en-GB" sz="1600" dirty="0" smtClean="0"/>
          </a:p>
          <a:p>
            <a:pPr marL="285750" indent="-285750">
              <a:spcAft>
                <a:spcPts val="600"/>
              </a:spcAft>
              <a:buFont typeface="Wingdings" panose="05000000000000000000" pitchFamily="2" charset="2"/>
              <a:buChar char="Ø"/>
            </a:pPr>
            <a:endParaRPr lang="en-GB" sz="1600" dirty="0" smtClean="0"/>
          </a:p>
          <a:p>
            <a:pPr marL="285750" indent="-285750">
              <a:spcAft>
                <a:spcPts val="600"/>
              </a:spcAft>
              <a:buFont typeface="Wingdings" panose="05000000000000000000" pitchFamily="2" charset="2"/>
              <a:buChar char="Ø"/>
            </a:pPr>
            <a:endParaRPr lang="en-GB" sz="1600" dirty="0"/>
          </a:p>
        </p:txBody>
      </p:sp>
      <p:sp>
        <p:nvSpPr>
          <p:cNvPr id="4" name="Rechteck 3"/>
          <p:cNvSpPr/>
          <p:nvPr/>
        </p:nvSpPr>
        <p:spPr>
          <a:xfrm>
            <a:off x="117078" y="6525344"/>
            <a:ext cx="4572000" cy="276999"/>
          </a:xfrm>
          <a:prstGeom prst="rect">
            <a:avLst/>
          </a:prstGeom>
        </p:spPr>
        <p:txBody>
          <a:bodyPr>
            <a:spAutoFit/>
          </a:bodyPr>
          <a:lstStyle/>
          <a:p>
            <a:r>
              <a:rPr lang="de-CH" sz="1200" dirty="0" err="1"/>
              <a:t>Haversath</a:t>
            </a:r>
            <a:r>
              <a:rPr lang="de-CH" sz="1200" dirty="0"/>
              <a:t> 2012; </a:t>
            </a:r>
            <a:r>
              <a:rPr lang="de-CH" sz="1200" dirty="0" err="1"/>
              <a:t>Schubiger</a:t>
            </a:r>
            <a:r>
              <a:rPr lang="de-CH" sz="1200" dirty="0"/>
              <a:t> 2013;   </a:t>
            </a:r>
            <a:r>
              <a:rPr lang="de-CH" sz="1200" dirty="0" err="1"/>
              <a:t>Graphic</a:t>
            </a:r>
            <a:r>
              <a:rPr lang="de-CH" sz="1200" dirty="0"/>
              <a:t>: K Herweg</a:t>
            </a:r>
          </a:p>
        </p:txBody>
      </p:sp>
      <p:sp>
        <p:nvSpPr>
          <p:cNvPr id="7" name="Rectangle 3"/>
          <p:cNvSpPr>
            <a:spLocks noChangeArrowheads="1"/>
          </p:cNvSpPr>
          <p:nvPr/>
        </p:nvSpPr>
        <p:spPr bwMode="auto">
          <a:xfrm>
            <a:off x="179512" y="260648"/>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sz="1800" b="1" dirty="0">
                <a:solidFill>
                  <a:srgbClr val="336699"/>
                </a:solidFill>
                <a:cs typeface="Times New Roman" pitchFamily="18" charset="0"/>
              </a:rPr>
              <a:t>Competences</a:t>
            </a:r>
            <a:endParaRPr lang="de-CH" altLang="en-US" sz="1800" dirty="0">
              <a:solidFill>
                <a:srgbClr val="336699"/>
              </a:solidFill>
            </a:endParaRPr>
          </a:p>
        </p:txBody>
      </p:sp>
    </p:spTree>
    <p:extLst>
      <p:ext uri="{BB962C8B-B14F-4D97-AF65-F5344CB8AC3E}">
        <p14:creationId xmlns:p14="http://schemas.microsoft.com/office/powerpoint/2010/main" val="834387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1"/>
            <a:ext cx="9137104" cy="68579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sp>
        <p:nvSpPr>
          <p:cNvPr id="8" name="Rectangle 7"/>
          <p:cNvSpPr/>
          <p:nvPr/>
        </p:nvSpPr>
        <p:spPr bwMode="auto">
          <a:xfrm>
            <a:off x="0" y="0"/>
            <a:ext cx="8748464"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sp>
        <p:nvSpPr>
          <p:cNvPr id="2" name="Slide Number Placeholder 1"/>
          <p:cNvSpPr>
            <a:spLocks noGrp="1"/>
          </p:cNvSpPr>
          <p:nvPr>
            <p:ph type="sldNum" sz="quarter" idx="12"/>
          </p:nvPr>
        </p:nvSpPr>
        <p:spPr/>
        <p:txBody>
          <a:bodyPr/>
          <a:lstStyle/>
          <a:p>
            <a:fld id="{5DCECA37-7FCC-45D4-BAD6-B8760F7664F4}" type="slidenum">
              <a:rPr lang="de-CH" smtClean="0"/>
              <a:pPr/>
              <a:t>18</a:t>
            </a:fld>
            <a:endParaRPr lang="de-CH" sz="1400"/>
          </a:p>
        </p:txBody>
      </p:sp>
      <p:graphicFrame>
        <p:nvGraphicFramePr>
          <p:cNvPr id="7" name="Table 6"/>
          <p:cNvGraphicFramePr>
            <a:graphicFrameLocks noGrp="1"/>
          </p:cNvGraphicFramePr>
          <p:nvPr>
            <p:extLst>
              <p:ext uri="{D42A27DB-BD31-4B8C-83A1-F6EECF244321}">
                <p14:modId xmlns:p14="http://schemas.microsoft.com/office/powerpoint/2010/main" val="3510909089"/>
              </p:ext>
            </p:extLst>
          </p:nvPr>
        </p:nvGraphicFramePr>
        <p:xfrm>
          <a:off x="179513" y="568032"/>
          <a:ext cx="8712968" cy="6136824"/>
        </p:xfrm>
        <a:graphic>
          <a:graphicData uri="http://schemas.openxmlformats.org/drawingml/2006/table">
            <a:tbl>
              <a:tblPr firstRow="1" firstCol="1" bandRow="1">
                <a:tableStyleId>{5C22544A-7EE6-4342-B048-85BDC9FD1C3A}</a:tableStyleId>
              </a:tblPr>
              <a:tblGrid>
                <a:gridCol w="780408">
                  <a:extLst>
                    <a:ext uri="{9D8B030D-6E8A-4147-A177-3AD203B41FA5}">
                      <a16:colId xmlns:a16="http://schemas.microsoft.com/office/drawing/2014/main" val="20000"/>
                    </a:ext>
                  </a:extLst>
                </a:gridCol>
                <a:gridCol w="2259898">
                  <a:extLst>
                    <a:ext uri="{9D8B030D-6E8A-4147-A177-3AD203B41FA5}">
                      <a16:colId xmlns:a16="http://schemas.microsoft.com/office/drawing/2014/main" val="20001"/>
                    </a:ext>
                  </a:extLst>
                </a:gridCol>
                <a:gridCol w="5672662">
                  <a:extLst>
                    <a:ext uri="{9D8B030D-6E8A-4147-A177-3AD203B41FA5}">
                      <a16:colId xmlns:a16="http://schemas.microsoft.com/office/drawing/2014/main" val="20002"/>
                    </a:ext>
                  </a:extLst>
                </a:gridCol>
              </a:tblGrid>
              <a:tr h="288032">
                <a:tc>
                  <a:txBody>
                    <a:bodyPr/>
                    <a:lstStyle/>
                    <a:p>
                      <a:pPr>
                        <a:lnSpc>
                          <a:spcPct val="100000"/>
                        </a:lnSpc>
                        <a:spcAft>
                          <a:spcPts val="0"/>
                        </a:spcAft>
                      </a:pPr>
                      <a:r>
                        <a:rPr lang="en-GB" sz="1200" kern="50" noProof="0" dirty="0" smtClean="0">
                          <a:effectLst/>
                        </a:rPr>
                        <a:t> </a:t>
                      </a:r>
                      <a:endParaRPr lang="en-GB" sz="1200" noProof="0" dirty="0">
                        <a:effectLst/>
                        <a:latin typeface="Calibri"/>
                        <a:ea typeface="MS Mincho"/>
                        <a:cs typeface="Times New Roman"/>
                      </a:endParaRPr>
                    </a:p>
                  </a:txBody>
                  <a:tcPr marL="50299" marR="50299" marT="0" marB="0">
                    <a:solidFill>
                      <a:srgbClr val="336699"/>
                    </a:solidFill>
                  </a:tcPr>
                </a:tc>
                <a:tc>
                  <a:txBody>
                    <a:bodyPr/>
                    <a:lstStyle/>
                    <a:p>
                      <a:pPr>
                        <a:lnSpc>
                          <a:spcPct val="100000"/>
                        </a:lnSpc>
                        <a:spcAft>
                          <a:spcPts val="0"/>
                        </a:spcAft>
                      </a:pPr>
                      <a:r>
                        <a:rPr lang="en-GB" sz="1200" kern="50" noProof="0" dirty="0" smtClean="0">
                          <a:effectLst/>
                        </a:rPr>
                        <a:t>Competence</a:t>
                      </a:r>
                      <a:endParaRPr lang="en-GB" sz="1200" noProof="0" dirty="0">
                        <a:effectLst/>
                        <a:latin typeface="Calibri"/>
                        <a:ea typeface="MS Mincho"/>
                        <a:cs typeface="Times New Roman"/>
                      </a:endParaRPr>
                    </a:p>
                  </a:txBody>
                  <a:tcPr marL="50299" marR="50299" marT="0" marB="0">
                    <a:solidFill>
                      <a:srgbClr val="336699"/>
                    </a:solidFill>
                  </a:tcPr>
                </a:tc>
                <a:tc>
                  <a:txBody>
                    <a:bodyPr/>
                    <a:lstStyle/>
                    <a:p>
                      <a:pPr>
                        <a:lnSpc>
                          <a:spcPct val="100000"/>
                        </a:lnSpc>
                        <a:spcAft>
                          <a:spcPts val="0"/>
                        </a:spcAft>
                      </a:pPr>
                      <a:r>
                        <a:rPr lang="en-GB" sz="1200" kern="50" noProof="0" dirty="0" smtClean="0">
                          <a:effectLst/>
                        </a:rPr>
                        <a:t>Examples</a:t>
                      </a:r>
                      <a:endParaRPr lang="en-GB" sz="1200" noProof="0" dirty="0">
                        <a:effectLst/>
                        <a:latin typeface="Calibri"/>
                        <a:ea typeface="MS Mincho"/>
                        <a:cs typeface="Times New Roman"/>
                      </a:endParaRPr>
                    </a:p>
                  </a:txBody>
                  <a:tcPr marL="50299" marR="50299" marT="0" marB="0">
                    <a:solidFill>
                      <a:srgbClr val="336699"/>
                    </a:solidFill>
                  </a:tcPr>
                </a:tc>
                <a:extLst>
                  <a:ext uri="{0D108BD9-81ED-4DB2-BD59-A6C34878D82A}">
                    <a16:rowId xmlns:a16="http://schemas.microsoft.com/office/drawing/2014/main" val="10000"/>
                  </a:ext>
                </a:extLst>
              </a:tr>
              <a:tr h="1276792">
                <a:tc>
                  <a:txBody>
                    <a:bodyPr/>
                    <a:lstStyle/>
                    <a:p>
                      <a:pPr marL="71755" marR="71755" algn="ctr">
                        <a:lnSpc>
                          <a:spcPct val="100000"/>
                        </a:lnSpc>
                        <a:spcAft>
                          <a:spcPts val="0"/>
                        </a:spcAft>
                      </a:pPr>
                      <a:r>
                        <a:rPr lang="en-GB" sz="1200" kern="50" noProof="0" dirty="0" smtClean="0">
                          <a:solidFill>
                            <a:srgbClr val="336699"/>
                          </a:solidFill>
                          <a:effectLst/>
                        </a:rPr>
                        <a:t>Disciplinary competences</a:t>
                      </a:r>
                      <a:endParaRPr lang="en-GB" sz="1200" noProof="0" dirty="0">
                        <a:solidFill>
                          <a:srgbClr val="336699"/>
                        </a:solidFill>
                        <a:effectLst/>
                        <a:latin typeface="Calibri"/>
                        <a:ea typeface="MS Mincho"/>
                        <a:cs typeface="Times New Roman"/>
                      </a:endParaRPr>
                    </a:p>
                  </a:txBody>
                  <a:tcPr marL="50299" marR="50299" marT="0" marB="0" vert="vert270" anchor="ctr"/>
                </a:tc>
                <a:tc>
                  <a:txBody>
                    <a:bodyPr/>
                    <a:lstStyle/>
                    <a:p>
                      <a:pPr>
                        <a:lnSpc>
                          <a:spcPct val="100000"/>
                        </a:lnSpc>
                        <a:spcAft>
                          <a:spcPts val="0"/>
                        </a:spcAft>
                      </a:pPr>
                      <a:r>
                        <a:rPr lang="en-GB" sz="1200" kern="50" noProof="0" dirty="0" smtClean="0">
                          <a:effectLst/>
                        </a:rPr>
                        <a:t>Disciplinary knowledge and methodologies</a:t>
                      </a:r>
                      <a:endParaRPr lang="en-GB" sz="1200" noProof="0" dirty="0">
                        <a:effectLst/>
                        <a:latin typeface="Calibri"/>
                        <a:ea typeface="MS Mincho"/>
                        <a:cs typeface="Times New Roman"/>
                      </a:endParaRPr>
                    </a:p>
                  </a:txBody>
                  <a:tcPr marL="50299" marR="50299" marT="0" marB="0"/>
                </a:tc>
                <a:tc>
                  <a:txBody>
                    <a:bodyPr/>
                    <a:lstStyle/>
                    <a:p>
                      <a:pPr marL="342900" lvl="0" indent="-342900">
                        <a:lnSpc>
                          <a:spcPct val="100000"/>
                        </a:lnSpc>
                        <a:spcAft>
                          <a:spcPts val="0"/>
                        </a:spcAft>
                        <a:buFont typeface="Arial"/>
                        <a:buChar char="•"/>
                      </a:pPr>
                      <a:r>
                        <a:rPr lang="en-GB" sz="1200" kern="50" noProof="0" dirty="0" smtClean="0">
                          <a:effectLst/>
                          <a:latin typeface="Arial"/>
                          <a:ea typeface="Calibri"/>
                          <a:cs typeface="Times New Roman"/>
                        </a:rPr>
                        <a:t>Applying disciplinary knowledge</a:t>
                      </a:r>
                      <a:endParaRPr lang="en-GB" sz="1200" noProof="0" dirty="0" smtClean="0">
                        <a:effectLst/>
                        <a:latin typeface="Calibri"/>
                        <a:ea typeface="MS Mincho"/>
                        <a:cs typeface="Times New Roman"/>
                      </a:endParaRPr>
                    </a:p>
                    <a:p>
                      <a:pPr marL="342900" lvl="0" indent="-342900">
                        <a:lnSpc>
                          <a:spcPct val="100000"/>
                        </a:lnSpc>
                        <a:spcAft>
                          <a:spcPts val="0"/>
                        </a:spcAft>
                        <a:buFont typeface="Arial"/>
                        <a:buChar char="•"/>
                      </a:pPr>
                      <a:r>
                        <a:rPr lang="en-GB" sz="1200" kern="50" noProof="0" dirty="0" smtClean="0">
                          <a:effectLst/>
                          <a:latin typeface="Arial"/>
                          <a:ea typeface="Calibri"/>
                          <a:cs typeface="Times New Roman"/>
                        </a:rPr>
                        <a:t>Using disciplinary methods where appropriate; analysing and interpreting data</a:t>
                      </a:r>
                      <a:endParaRPr lang="en-GB" sz="1200" noProof="0" dirty="0" smtClean="0">
                        <a:effectLst/>
                        <a:latin typeface="Calibri"/>
                        <a:ea typeface="MS Mincho"/>
                        <a:cs typeface="Times New Roman"/>
                      </a:endParaRPr>
                    </a:p>
                    <a:p>
                      <a:pPr marL="342900" lvl="0" indent="-342900">
                        <a:lnSpc>
                          <a:spcPct val="100000"/>
                        </a:lnSpc>
                        <a:spcAft>
                          <a:spcPts val="0"/>
                        </a:spcAft>
                        <a:buFont typeface="Arial"/>
                        <a:buChar char="•"/>
                      </a:pPr>
                      <a:r>
                        <a:rPr lang="en-GB" sz="1200" kern="50" noProof="0" dirty="0" smtClean="0">
                          <a:effectLst/>
                          <a:latin typeface="Arial"/>
                          <a:ea typeface="Calibri"/>
                          <a:cs typeface="Times New Roman"/>
                        </a:rPr>
                        <a:t>Developing ways to measure and collect data</a:t>
                      </a:r>
                      <a:endParaRPr lang="en-GB" sz="1200" noProof="0" dirty="0" smtClean="0">
                        <a:effectLst/>
                        <a:latin typeface="Calibri"/>
                        <a:ea typeface="MS Mincho"/>
                        <a:cs typeface="Times New Roman"/>
                      </a:endParaRPr>
                    </a:p>
                    <a:p>
                      <a:pPr marL="342900" lvl="0" indent="-342900">
                        <a:lnSpc>
                          <a:spcPct val="100000"/>
                        </a:lnSpc>
                        <a:spcAft>
                          <a:spcPts val="0"/>
                        </a:spcAft>
                        <a:buFont typeface="Arial"/>
                        <a:buChar char="•"/>
                      </a:pPr>
                      <a:r>
                        <a:rPr lang="en-GB" sz="1200" kern="50" noProof="0" dirty="0" smtClean="0">
                          <a:effectLst/>
                          <a:latin typeface="Arial"/>
                          <a:ea typeface="Calibri"/>
                          <a:cs typeface="Times New Roman"/>
                        </a:rPr>
                        <a:t>Developing appropriate conceptual frameworks</a:t>
                      </a:r>
                      <a:endParaRPr lang="en-GB" sz="1200" noProof="0" dirty="0" smtClean="0">
                        <a:effectLst/>
                        <a:latin typeface="Calibri"/>
                        <a:ea typeface="MS Mincho"/>
                        <a:cs typeface="Times New Roman"/>
                      </a:endParaRPr>
                    </a:p>
                    <a:p>
                      <a:pPr marL="342900" lvl="0" indent="-342900">
                        <a:lnSpc>
                          <a:spcPct val="100000"/>
                        </a:lnSpc>
                        <a:spcAft>
                          <a:spcPts val="0"/>
                        </a:spcAft>
                        <a:buFont typeface="Arial"/>
                        <a:buChar char="•"/>
                      </a:pPr>
                      <a:r>
                        <a:rPr lang="en-GB" sz="1200" kern="50" noProof="0" dirty="0" smtClean="0">
                          <a:effectLst/>
                          <a:latin typeface="Arial"/>
                          <a:ea typeface="Calibri"/>
                          <a:cs typeface="Times New Roman"/>
                        </a:rPr>
                        <a:t>…</a:t>
                      </a:r>
                      <a:endParaRPr lang="en-GB" sz="1200" noProof="0" dirty="0">
                        <a:effectLst/>
                        <a:latin typeface="Calibri"/>
                        <a:ea typeface="MS Mincho"/>
                        <a:cs typeface="Times New Roman"/>
                      </a:endParaRPr>
                    </a:p>
                  </a:txBody>
                  <a:tcPr marL="68580" marR="68580" marT="0" marB="0"/>
                </a:tc>
                <a:extLst>
                  <a:ext uri="{0D108BD9-81ED-4DB2-BD59-A6C34878D82A}">
                    <a16:rowId xmlns:a16="http://schemas.microsoft.com/office/drawing/2014/main" val="10001"/>
                  </a:ext>
                </a:extLst>
              </a:tr>
              <a:tr h="1542506">
                <a:tc rowSpan="2">
                  <a:txBody>
                    <a:bodyPr/>
                    <a:lstStyle/>
                    <a:p>
                      <a:pPr marL="71755" marR="71755" algn="ctr">
                        <a:lnSpc>
                          <a:spcPct val="100000"/>
                        </a:lnSpc>
                        <a:spcAft>
                          <a:spcPts val="0"/>
                        </a:spcAft>
                      </a:pPr>
                      <a:r>
                        <a:rPr lang="en-GB" sz="1200" kern="50" noProof="0" dirty="0" smtClean="0">
                          <a:solidFill>
                            <a:srgbClr val="336699"/>
                          </a:solidFill>
                          <a:effectLst/>
                        </a:rPr>
                        <a:t>Cross-disciplinary competences</a:t>
                      </a:r>
                      <a:endParaRPr lang="en-GB" sz="1200" noProof="0" dirty="0">
                        <a:solidFill>
                          <a:srgbClr val="336699"/>
                        </a:solidFill>
                        <a:effectLst/>
                        <a:latin typeface="Calibri"/>
                        <a:ea typeface="MS Mincho"/>
                        <a:cs typeface="Times New Roman"/>
                      </a:endParaRPr>
                    </a:p>
                  </a:txBody>
                  <a:tcPr marL="50299" marR="50299" marT="0" marB="0" vert="vert270" anchor="ctr"/>
                </a:tc>
                <a:tc>
                  <a:txBody>
                    <a:bodyPr/>
                    <a:lstStyle/>
                    <a:p>
                      <a:pPr>
                        <a:lnSpc>
                          <a:spcPct val="100000"/>
                        </a:lnSpc>
                        <a:spcAft>
                          <a:spcPts val="0"/>
                        </a:spcAft>
                      </a:pPr>
                      <a:r>
                        <a:rPr lang="en-GB" sz="1200" kern="50" noProof="0" dirty="0" smtClean="0">
                          <a:effectLst/>
                        </a:rPr>
                        <a:t>SD-relevant inter- und transdisciplinary knowledge and methodologies</a:t>
                      </a:r>
                      <a:endParaRPr lang="en-GB" sz="1200" noProof="0" dirty="0">
                        <a:effectLst/>
                        <a:latin typeface="Calibri"/>
                        <a:ea typeface="MS Mincho"/>
                        <a:cs typeface="Times New Roman"/>
                      </a:endParaRPr>
                    </a:p>
                  </a:txBody>
                  <a:tcPr marL="50299" marR="50299" marT="0" marB="0"/>
                </a:tc>
                <a:tc>
                  <a:txBody>
                    <a:body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lang="en-GB" sz="1200" kern="50" noProof="0" dirty="0" smtClean="0">
                          <a:solidFill>
                            <a:schemeClr val="dk1"/>
                          </a:solidFill>
                          <a:effectLst/>
                          <a:latin typeface="Arial"/>
                          <a:ea typeface="+mn-ea"/>
                          <a:cs typeface="Times New Roman"/>
                        </a:rPr>
                        <a:t>Acquiring and using inter- und transdisciplinary knowledge (e.g. systems connections between biophysical and socio-economic processes)</a:t>
                      </a:r>
                    </a:p>
                    <a:p>
                      <a:pPr marL="342900" lvl="0" indent="-342900">
                        <a:lnSpc>
                          <a:spcPct val="100000"/>
                        </a:lnSpc>
                        <a:spcAft>
                          <a:spcPts val="0"/>
                        </a:spcAft>
                        <a:buFont typeface="Arial"/>
                        <a:buChar char="•"/>
                      </a:pPr>
                      <a:r>
                        <a:rPr lang="en-GB" sz="1200" kern="50" noProof="0" dirty="0" smtClean="0">
                          <a:solidFill>
                            <a:schemeClr val="dk1"/>
                          </a:solidFill>
                          <a:effectLst/>
                          <a:latin typeface="Arial"/>
                          <a:ea typeface="+mn-ea"/>
                          <a:cs typeface="Times New Roman"/>
                        </a:rPr>
                        <a:t>Building up a basic understanding of different scientific traditions </a:t>
                      </a:r>
                    </a:p>
                    <a:p>
                      <a:pPr marL="342900" lvl="0" indent="-342900">
                        <a:lnSpc>
                          <a:spcPct val="100000"/>
                        </a:lnSpc>
                        <a:spcAft>
                          <a:spcPts val="0"/>
                        </a:spcAft>
                        <a:buFont typeface="Arial"/>
                        <a:buChar char="•"/>
                      </a:pPr>
                      <a:r>
                        <a:rPr lang="en-GB" sz="1200" kern="50" noProof="0" dirty="0" smtClean="0">
                          <a:solidFill>
                            <a:schemeClr val="dk1"/>
                          </a:solidFill>
                          <a:effectLst/>
                          <a:latin typeface="+mn-lt"/>
                          <a:ea typeface="+mn-ea"/>
                          <a:cs typeface="Times New Roman"/>
                        </a:rPr>
                        <a:t>Thinking in terms of connections, in a networked, forward-looking way (formulating impact hypotheses)</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lang="en-GB" sz="1200" kern="50" noProof="0" dirty="0" smtClean="0">
                          <a:solidFill>
                            <a:schemeClr val="dk1"/>
                          </a:solidFill>
                          <a:effectLst/>
                          <a:latin typeface="Arial"/>
                          <a:ea typeface="+mn-ea"/>
                          <a:cs typeface="Times New Roman"/>
                        </a:rPr>
                        <a:t>Developing integrative concepts to measure and collect data in a way that includes environmental, economic, and sociocultural dimensions.</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lang="en-GB" sz="1200" kern="50" noProof="0" dirty="0" smtClean="0">
                          <a:solidFill>
                            <a:schemeClr val="dk1"/>
                          </a:solidFill>
                          <a:effectLst/>
                          <a:latin typeface="Arial"/>
                          <a:ea typeface="+mn-ea"/>
                          <a:cs typeface="Times New Roman"/>
                        </a:rPr>
                        <a:t>Applying inter- and transdisciplinary methodologies </a:t>
                      </a:r>
                      <a:r>
                        <a:rPr lang="en-GB" sz="1200" kern="50" noProof="0" dirty="0" smtClean="0">
                          <a:solidFill>
                            <a:schemeClr val="dk1"/>
                          </a:solidFill>
                          <a:effectLst/>
                          <a:latin typeface="+mn-lt"/>
                          <a:ea typeface="+mn-ea"/>
                          <a:cs typeface="Times New Roman"/>
                        </a:rPr>
                        <a:t>appropriately, to </a:t>
                      </a:r>
                      <a:r>
                        <a:rPr lang="en-GB" sz="1200" kern="50" noProof="0" dirty="0" smtClean="0">
                          <a:solidFill>
                            <a:schemeClr val="dk1"/>
                          </a:solidFill>
                          <a:effectLst/>
                          <a:latin typeface="Arial"/>
                          <a:ea typeface="+mn-ea"/>
                          <a:cs typeface="Times New Roman"/>
                        </a:rPr>
                        <a:t>capture, analyse, and assess complex conditions, developments/changes, and trends </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lang="en-GB" sz="1200" kern="50" noProof="0" dirty="0" smtClean="0">
                          <a:effectLst/>
                          <a:latin typeface="+mn-lt"/>
                          <a:ea typeface="Calibri"/>
                          <a:cs typeface="Times New Roman"/>
                        </a:rPr>
                        <a:t>Dealing</a:t>
                      </a:r>
                      <a:r>
                        <a:rPr lang="en-GB" sz="1200" kern="50" baseline="0" noProof="0" dirty="0" smtClean="0">
                          <a:effectLst/>
                          <a:latin typeface="+mn-lt"/>
                          <a:ea typeface="Calibri"/>
                          <a:cs typeface="Times New Roman"/>
                        </a:rPr>
                        <a:t> </a:t>
                      </a:r>
                      <a:r>
                        <a:rPr lang="en-GB" sz="1200" kern="50" noProof="0" dirty="0" smtClean="0">
                          <a:effectLst/>
                          <a:latin typeface="+mn-lt"/>
                          <a:ea typeface="Calibri"/>
                          <a:cs typeface="Times New Roman"/>
                        </a:rPr>
                        <a:t>critically and reflectively with one‘s own scientific values</a:t>
                      </a:r>
                      <a:endParaRPr lang="en-GB" sz="1200" noProof="0" dirty="0" smtClean="0">
                        <a:effectLst/>
                        <a:latin typeface="Calibri"/>
                        <a:ea typeface="MS Mincho"/>
                        <a:cs typeface="Times New Roman"/>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lang="en-GB" sz="1200" kern="50" noProof="0" dirty="0" smtClean="0">
                          <a:effectLst/>
                          <a:latin typeface="+mn-lt"/>
                          <a:ea typeface="Calibri"/>
                          <a:cs typeface="Times New Roman"/>
                        </a:rPr>
                        <a:t>Dealing with incomplete knowledge and uncertainties in complex systems</a:t>
                      </a:r>
                      <a:endParaRPr lang="en-GB" sz="1200" noProof="0" dirty="0" smtClean="0">
                        <a:effectLst/>
                        <a:latin typeface="Calibri"/>
                        <a:ea typeface="MS Mincho"/>
                        <a:cs typeface="Times New Roman"/>
                      </a:endParaRPr>
                    </a:p>
                    <a:p>
                      <a:pPr marL="342900" lvl="0" indent="-342900">
                        <a:lnSpc>
                          <a:spcPct val="100000"/>
                        </a:lnSpc>
                        <a:spcAft>
                          <a:spcPts val="0"/>
                        </a:spcAft>
                        <a:buFont typeface="Arial"/>
                        <a:buChar char="•"/>
                      </a:pPr>
                      <a:r>
                        <a:rPr lang="en-GB" sz="1200" kern="50" noProof="0" dirty="0" smtClean="0">
                          <a:solidFill>
                            <a:schemeClr val="dk1"/>
                          </a:solidFill>
                          <a:effectLst/>
                          <a:latin typeface="Arial"/>
                          <a:ea typeface="+mn-ea"/>
                          <a:cs typeface="Times New Roman"/>
                        </a:rPr>
                        <a:t>…</a:t>
                      </a:r>
                    </a:p>
                    <a:p>
                      <a:pPr marL="342900" lvl="0" indent="-342900">
                        <a:lnSpc>
                          <a:spcPct val="100000"/>
                        </a:lnSpc>
                        <a:spcAft>
                          <a:spcPts val="0"/>
                        </a:spcAft>
                        <a:buFont typeface="Arial"/>
                        <a:buChar char="•"/>
                      </a:pPr>
                      <a:endParaRPr lang="en-GB" sz="1200" kern="50" noProof="0" dirty="0">
                        <a:solidFill>
                          <a:schemeClr val="dk1"/>
                        </a:solidFill>
                        <a:effectLst/>
                        <a:latin typeface="Arial"/>
                        <a:ea typeface="+mn-ea"/>
                        <a:cs typeface="Times New Roman"/>
                      </a:endParaRPr>
                    </a:p>
                  </a:txBody>
                  <a:tcPr marL="68580" marR="68580" marT="0" marB="0"/>
                </a:tc>
                <a:extLst>
                  <a:ext uri="{0D108BD9-81ED-4DB2-BD59-A6C34878D82A}">
                    <a16:rowId xmlns:a16="http://schemas.microsoft.com/office/drawing/2014/main" val="10002"/>
                  </a:ext>
                </a:extLst>
              </a:tr>
              <a:tr h="2185216">
                <a:tc vMerge="1">
                  <a:txBody>
                    <a:bodyPr/>
                    <a:lstStyle/>
                    <a:p>
                      <a:endParaRPr lang="de-CH"/>
                    </a:p>
                  </a:txBody>
                  <a:tcPr/>
                </a:tc>
                <a:tc>
                  <a:txBody>
                    <a:bodyPr/>
                    <a:lstStyle/>
                    <a:p>
                      <a:pPr>
                        <a:lnSpc>
                          <a:spcPct val="100000"/>
                        </a:lnSpc>
                        <a:spcAft>
                          <a:spcPts val="0"/>
                        </a:spcAft>
                      </a:pPr>
                      <a:r>
                        <a:rPr lang="en-GB" sz="1200" kern="50" noProof="0" dirty="0" smtClean="0">
                          <a:effectLst/>
                        </a:rPr>
                        <a:t>SD-relevant competences (personal, social, and action-related)</a:t>
                      </a:r>
                      <a:endParaRPr lang="en-GB" sz="1200" noProof="0" dirty="0">
                        <a:effectLst/>
                        <a:latin typeface="Calibri"/>
                        <a:ea typeface="MS Mincho"/>
                        <a:cs typeface="Times New Roman"/>
                      </a:endParaRPr>
                    </a:p>
                  </a:txBody>
                  <a:tcPr marL="50299" marR="50299" marT="0" marB="0"/>
                </a:tc>
                <a:tc>
                  <a:txBody>
                    <a:bodyPr/>
                    <a:lstStyle/>
                    <a:p>
                      <a:pPr marL="342900" lvl="0" indent="-342900">
                        <a:lnSpc>
                          <a:spcPct val="100000"/>
                        </a:lnSpc>
                        <a:spcAft>
                          <a:spcPts val="0"/>
                        </a:spcAft>
                        <a:buFont typeface="Arial"/>
                        <a:buChar char="•"/>
                      </a:pPr>
                      <a:r>
                        <a:rPr lang="en-GB" sz="1200" kern="50" noProof="0" dirty="0" smtClean="0">
                          <a:effectLst/>
                          <a:latin typeface="Arial"/>
                          <a:ea typeface="Calibri"/>
                          <a:cs typeface="Times New Roman"/>
                        </a:rPr>
                        <a:t>Targeted use of organizational and management skills</a:t>
                      </a:r>
                      <a:endParaRPr lang="en-GB" sz="1200" noProof="0" dirty="0" smtClean="0">
                        <a:effectLst/>
                        <a:latin typeface="Calibri"/>
                        <a:ea typeface="MS Mincho"/>
                        <a:cs typeface="Times New Roman"/>
                      </a:endParaRPr>
                    </a:p>
                    <a:p>
                      <a:pPr marL="342900" lvl="0" indent="-342900">
                        <a:lnSpc>
                          <a:spcPct val="100000"/>
                        </a:lnSpc>
                        <a:spcAft>
                          <a:spcPts val="0"/>
                        </a:spcAft>
                        <a:buFont typeface="Arial"/>
                        <a:buChar char="•"/>
                      </a:pPr>
                      <a:r>
                        <a:rPr lang="en-GB" sz="1200" kern="50" noProof="0" dirty="0" smtClean="0">
                          <a:effectLst/>
                          <a:latin typeface="Arial"/>
                          <a:ea typeface="Calibri"/>
                          <a:cs typeface="Times New Roman"/>
                        </a:rPr>
                        <a:t>Collaborating in teams of scientific actors, managing conflict</a:t>
                      </a:r>
                      <a:endParaRPr lang="en-GB" sz="1200" noProof="0" dirty="0" smtClean="0">
                        <a:effectLst/>
                        <a:latin typeface="Calibri"/>
                        <a:ea typeface="MS Mincho"/>
                        <a:cs typeface="Times New Roman"/>
                      </a:endParaRPr>
                    </a:p>
                    <a:p>
                      <a:pPr marL="342900" lvl="0" indent="-342900">
                        <a:lnSpc>
                          <a:spcPct val="100000"/>
                        </a:lnSpc>
                        <a:spcAft>
                          <a:spcPts val="0"/>
                        </a:spcAft>
                        <a:buFont typeface="Arial"/>
                        <a:buChar char="•"/>
                      </a:pPr>
                      <a:r>
                        <a:rPr lang="en-GB" sz="1200" kern="50" noProof="0" dirty="0" smtClean="0">
                          <a:effectLst/>
                          <a:latin typeface="Arial"/>
                          <a:ea typeface="Calibri"/>
                          <a:cs typeface="Times New Roman"/>
                        </a:rPr>
                        <a:t>Communicating appropriately with actors from other disciplines</a:t>
                      </a:r>
                      <a:endParaRPr lang="en-GB" sz="1200" noProof="0" dirty="0" smtClean="0">
                        <a:effectLst/>
                        <a:latin typeface="Calibri"/>
                        <a:ea typeface="MS Mincho"/>
                        <a:cs typeface="Times New Roman"/>
                      </a:endParaRPr>
                    </a:p>
                    <a:p>
                      <a:pPr marL="342900" lvl="0" indent="-342900">
                        <a:lnSpc>
                          <a:spcPct val="100000"/>
                        </a:lnSpc>
                        <a:spcAft>
                          <a:spcPts val="0"/>
                        </a:spcAft>
                        <a:buFont typeface="Arial"/>
                        <a:buChar char="•"/>
                      </a:pPr>
                      <a:r>
                        <a:rPr lang="en-GB" sz="1200" kern="50" noProof="0" dirty="0" smtClean="0">
                          <a:effectLst/>
                          <a:latin typeface="Arial"/>
                          <a:ea typeface="Calibri"/>
                          <a:cs typeface="Times New Roman"/>
                        </a:rPr>
                        <a:t>Developing awareness of responsibility, possibly taking over management tasks</a:t>
                      </a:r>
                      <a:endParaRPr lang="en-GB" sz="1200" noProof="0" dirty="0" smtClean="0">
                        <a:effectLst/>
                        <a:latin typeface="Calibri"/>
                        <a:ea typeface="MS Mincho"/>
                        <a:cs typeface="Times New Roman"/>
                      </a:endParaRPr>
                    </a:p>
                    <a:p>
                      <a:pPr marL="342900" lvl="0" indent="-342900">
                        <a:lnSpc>
                          <a:spcPct val="100000"/>
                        </a:lnSpc>
                        <a:spcAft>
                          <a:spcPts val="0"/>
                        </a:spcAft>
                        <a:buFont typeface="Arial"/>
                        <a:buChar char="•"/>
                      </a:pPr>
                      <a:r>
                        <a:rPr lang="en-GB" sz="1200" kern="50" noProof="0" dirty="0" smtClean="0">
                          <a:effectLst/>
                          <a:latin typeface="Arial"/>
                          <a:ea typeface="Calibri"/>
                          <a:cs typeface="Times New Roman"/>
                        </a:rPr>
                        <a:t>Jointly planning projects and implementing</a:t>
                      </a:r>
                      <a:r>
                        <a:rPr lang="en-GB" sz="1200" kern="50" baseline="0" noProof="0" dirty="0" smtClean="0">
                          <a:effectLst/>
                          <a:latin typeface="Arial"/>
                          <a:ea typeface="Calibri"/>
                          <a:cs typeface="Times New Roman"/>
                        </a:rPr>
                        <a:t> them </a:t>
                      </a:r>
                      <a:r>
                        <a:rPr lang="en-GB" sz="1200" kern="50" noProof="0" dirty="0" smtClean="0">
                          <a:effectLst/>
                          <a:latin typeface="Arial"/>
                          <a:ea typeface="Calibri"/>
                          <a:cs typeface="Times New Roman"/>
                        </a:rPr>
                        <a:t>innovatively (creation and action)</a:t>
                      </a:r>
                      <a:endParaRPr lang="en-GB" sz="1200" noProof="0" dirty="0" smtClean="0">
                        <a:effectLst/>
                        <a:latin typeface="Calibri"/>
                        <a:ea typeface="MS Mincho"/>
                        <a:cs typeface="Times New Roman"/>
                      </a:endParaRPr>
                    </a:p>
                    <a:p>
                      <a:pPr marL="342900" lvl="0" indent="-342900">
                        <a:lnSpc>
                          <a:spcPct val="100000"/>
                        </a:lnSpc>
                        <a:spcAft>
                          <a:spcPts val="0"/>
                        </a:spcAft>
                        <a:buFont typeface="Arial"/>
                        <a:buChar char="•"/>
                      </a:pPr>
                      <a:r>
                        <a:rPr lang="en-GB" sz="1200" kern="50" noProof="0" dirty="0" smtClean="0">
                          <a:effectLst/>
                          <a:latin typeface="Arial"/>
                          <a:ea typeface="Calibri"/>
                          <a:cs typeface="Times New Roman"/>
                        </a:rPr>
                        <a:t>Taking decisions jointly in view of SD</a:t>
                      </a:r>
                      <a:endParaRPr lang="en-GB" sz="1200" noProof="0" dirty="0" smtClean="0">
                        <a:effectLst/>
                        <a:latin typeface="Calibri"/>
                        <a:ea typeface="MS Mincho"/>
                        <a:cs typeface="Times New Roman"/>
                      </a:endParaRPr>
                    </a:p>
                    <a:p>
                      <a:pPr marL="342900" lvl="0" indent="-342900">
                        <a:lnSpc>
                          <a:spcPct val="100000"/>
                        </a:lnSpc>
                        <a:spcAft>
                          <a:spcPts val="0"/>
                        </a:spcAft>
                        <a:buFont typeface="Arial"/>
                        <a:buChar char="•"/>
                      </a:pPr>
                      <a:r>
                        <a:rPr lang="en-GB" sz="1200" kern="50" noProof="0" dirty="0" smtClean="0">
                          <a:effectLst/>
                          <a:latin typeface="Arial"/>
                          <a:ea typeface="Calibri"/>
                          <a:cs typeface="Times New Roman"/>
                        </a:rPr>
                        <a:t>Test actions in view of their environmental and social-cultural compatibility as well as economic feasibility</a:t>
                      </a:r>
                      <a:endParaRPr lang="en-GB" sz="1200" noProof="0" dirty="0" smtClean="0">
                        <a:effectLst/>
                        <a:latin typeface="Calibri"/>
                        <a:ea typeface="MS Mincho"/>
                        <a:cs typeface="Times New Roman"/>
                      </a:endParaRPr>
                    </a:p>
                    <a:p>
                      <a:pPr marL="342900" lvl="0" indent="-342900">
                        <a:lnSpc>
                          <a:spcPct val="100000"/>
                        </a:lnSpc>
                        <a:spcAft>
                          <a:spcPts val="0"/>
                        </a:spcAft>
                        <a:buFont typeface="Arial"/>
                        <a:buChar char="•"/>
                      </a:pPr>
                      <a:r>
                        <a:rPr lang="en-GB" sz="1200" kern="50" noProof="0" dirty="0" smtClean="0">
                          <a:effectLst/>
                          <a:latin typeface="Arial"/>
                          <a:ea typeface="Calibri"/>
                          <a:cs typeface="Times New Roman"/>
                        </a:rPr>
                        <a:t>…</a:t>
                      </a:r>
                    </a:p>
                    <a:p>
                      <a:pPr marL="342900" lvl="0" indent="-342900">
                        <a:lnSpc>
                          <a:spcPct val="100000"/>
                        </a:lnSpc>
                        <a:spcAft>
                          <a:spcPts val="0"/>
                        </a:spcAft>
                        <a:buFont typeface="Arial"/>
                        <a:buChar char="•"/>
                      </a:pPr>
                      <a:endParaRPr lang="en-GB" sz="1200" noProof="0" dirty="0">
                        <a:effectLst/>
                        <a:latin typeface="Calibri"/>
                        <a:ea typeface="MS Mincho"/>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10" name="Rectangle 9"/>
          <p:cNvSpPr>
            <a:spLocks noChangeArrowheads="1"/>
          </p:cNvSpPr>
          <p:nvPr/>
        </p:nvSpPr>
        <p:spPr bwMode="auto">
          <a:xfrm>
            <a:off x="179512" y="116632"/>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b="1" dirty="0" smtClean="0">
                <a:solidFill>
                  <a:srgbClr val="336699"/>
                </a:solidFill>
                <a:cs typeface="Times New Roman" pitchFamily="18" charset="0"/>
              </a:rPr>
              <a:t>Disciplinary and cross-disciplinary competences</a:t>
            </a:r>
            <a:endParaRPr lang="en-GB" altLang="en-US" sz="1800" dirty="0">
              <a:solidFill>
                <a:srgbClr val="336699"/>
              </a:solidFill>
            </a:endParaRPr>
          </a:p>
        </p:txBody>
      </p:sp>
    </p:spTree>
    <p:extLst>
      <p:ext uri="{BB962C8B-B14F-4D97-AF65-F5344CB8AC3E}">
        <p14:creationId xmlns:p14="http://schemas.microsoft.com/office/powerpoint/2010/main" val="4173519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p:nvPr/>
        </p:nvSpPr>
        <p:spPr bwMode="auto">
          <a:xfrm>
            <a:off x="0" y="1"/>
            <a:ext cx="9137104" cy="68579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19</a:t>
            </a:fld>
            <a:endParaRPr lang="de-CH" sz="1400"/>
          </a:p>
        </p:txBody>
      </p:sp>
      <p:graphicFrame>
        <p:nvGraphicFramePr>
          <p:cNvPr id="3" name="Tabelle 2"/>
          <p:cNvGraphicFramePr>
            <a:graphicFrameLocks noGrp="1"/>
          </p:cNvGraphicFramePr>
          <p:nvPr>
            <p:extLst>
              <p:ext uri="{D42A27DB-BD31-4B8C-83A1-F6EECF244321}">
                <p14:modId xmlns:p14="http://schemas.microsoft.com/office/powerpoint/2010/main" val="2090486064"/>
              </p:ext>
            </p:extLst>
          </p:nvPr>
        </p:nvGraphicFramePr>
        <p:xfrm>
          <a:off x="251520" y="865187"/>
          <a:ext cx="8640960" cy="5296409"/>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6264696">
                  <a:extLst>
                    <a:ext uri="{9D8B030D-6E8A-4147-A177-3AD203B41FA5}">
                      <a16:colId xmlns:a16="http://schemas.microsoft.com/office/drawing/2014/main" val="20002"/>
                    </a:ext>
                  </a:extLst>
                </a:gridCol>
              </a:tblGrid>
              <a:tr h="358649">
                <a:tc>
                  <a:txBody>
                    <a:bodyPr/>
                    <a:lstStyle/>
                    <a:p>
                      <a:pPr marL="0" algn="l" defTabSz="457200" rtl="0" eaLnBrk="1" latinLnBrk="0" hangingPunct="1">
                        <a:lnSpc>
                          <a:spcPct val="100000"/>
                        </a:lnSpc>
                        <a:spcAft>
                          <a:spcPts val="0"/>
                        </a:spcAft>
                      </a:pPr>
                      <a:endParaRPr lang="en-GB" sz="1200" b="1" kern="50" noProof="0" dirty="0">
                        <a:solidFill>
                          <a:schemeClr val="lt1"/>
                        </a:solidFill>
                        <a:effectLst/>
                        <a:latin typeface="+mn-lt"/>
                        <a:ea typeface="+mn-ea"/>
                        <a:cs typeface="+mn-cs"/>
                      </a:endParaRPr>
                    </a:p>
                  </a:txBody>
                  <a:tcPr marL="48393" marR="48393" marT="0" marB="0">
                    <a:solidFill>
                      <a:srgbClr val="336699"/>
                    </a:solidFill>
                  </a:tcPr>
                </a:tc>
                <a:tc>
                  <a:txBody>
                    <a:bodyPr/>
                    <a:lstStyle/>
                    <a:p>
                      <a:pPr marL="0" algn="l" defTabSz="457200" rtl="0" eaLnBrk="1" latinLnBrk="0" hangingPunct="1">
                        <a:lnSpc>
                          <a:spcPct val="100000"/>
                        </a:lnSpc>
                        <a:spcAft>
                          <a:spcPts val="0"/>
                        </a:spcAft>
                      </a:pPr>
                      <a:r>
                        <a:rPr lang="en-GB" sz="1200" b="1" kern="50" noProof="0" dirty="0" smtClean="0">
                          <a:solidFill>
                            <a:schemeClr val="lt1"/>
                          </a:solidFill>
                          <a:effectLst/>
                          <a:latin typeface="+mn-lt"/>
                          <a:ea typeface="+mn-ea"/>
                          <a:cs typeface="+mn-cs"/>
                        </a:rPr>
                        <a:t>Competence</a:t>
                      </a:r>
                      <a:endParaRPr lang="en-GB" sz="1200" b="1" kern="50" noProof="0" dirty="0">
                        <a:solidFill>
                          <a:schemeClr val="lt1"/>
                        </a:solidFill>
                        <a:effectLst/>
                        <a:latin typeface="+mn-lt"/>
                        <a:ea typeface="+mn-ea"/>
                        <a:cs typeface="+mn-cs"/>
                      </a:endParaRPr>
                    </a:p>
                  </a:txBody>
                  <a:tcPr marL="48393" marR="48393" marT="0" marB="0">
                    <a:solidFill>
                      <a:srgbClr val="336699"/>
                    </a:solidFill>
                  </a:tcPr>
                </a:tc>
                <a:tc>
                  <a:txBody>
                    <a:bodyPr/>
                    <a:lstStyle/>
                    <a:p>
                      <a:pPr marL="0" algn="l" defTabSz="457200" rtl="0" eaLnBrk="1" latinLnBrk="0" hangingPunct="1">
                        <a:lnSpc>
                          <a:spcPct val="100000"/>
                        </a:lnSpc>
                        <a:spcAft>
                          <a:spcPts val="0"/>
                        </a:spcAft>
                      </a:pPr>
                      <a:r>
                        <a:rPr lang="en-GB" sz="1200" b="1" kern="50" noProof="0" dirty="0" smtClean="0">
                          <a:solidFill>
                            <a:schemeClr val="lt1"/>
                          </a:solidFill>
                          <a:effectLst/>
                          <a:latin typeface="+mn-lt"/>
                          <a:ea typeface="+mn-ea"/>
                          <a:cs typeface="+mn-cs"/>
                        </a:rPr>
                        <a:t>SD-relevant competences  </a:t>
                      </a:r>
                      <a:endParaRPr lang="en-GB" sz="1200" b="1" kern="50" noProof="0" dirty="0">
                        <a:solidFill>
                          <a:schemeClr val="lt1"/>
                        </a:solidFill>
                        <a:effectLst/>
                        <a:latin typeface="+mn-lt"/>
                        <a:ea typeface="+mn-ea"/>
                        <a:cs typeface="+mn-cs"/>
                      </a:endParaRPr>
                    </a:p>
                  </a:txBody>
                  <a:tcPr marL="48393" marR="48393" marT="0" marB="0">
                    <a:solidFill>
                      <a:srgbClr val="336699"/>
                    </a:solidFill>
                  </a:tcPr>
                </a:tc>
                <a:extLst>
                  <a:ext uri="{0D108BD9-81ED-4DB2-BD59-A6C34878D82A}">
                    <a16:rowId xmlns:a16="http://schemas.microsoft.com/office/drawing/2014/main" val="10000"/>
                  </a:ext>
                </a:extLst>
              </a:tr>
              <a:tr h="1254644">
                <a:tc>
                  <a:txBody>
                    <a:bodyPr/>
                    <a:lstStyle/>
                    <a:p>
                      <a:pPr marL="0" algn="l" defTabSz="457200" rtl="0" eaLnBrk="1" latinLnBrk="0" hangingPunct="1">
                        <a:lnSpc>
                          <a:spcPct val="100000"/>
                        </a:lnSpc>
                        <a:spcAft>
                          <a:spcPts val="0"/>
                        </a:spcAft>
                      </a:pPr>
                      <a:r>
                        <a:rPr lang="en-GB" sz="1200" b="1" kern="50" noProof="0" dirty="0" smtClean="0">
                          <a:solidFill>
                            <a:srgbClr val="336699"/>
                          </a:solidFill>
                          <a:effectLst/>
                          <a:latin typeface="+mn-lt"/>
                          <a:ea typeface="+mn-ea"/>
                          <a:cs typeface="+mn-cs"/>
                        </a:rPr>
                        <a:t>Knowledge</a:t>
                      </a:r>
                      <a:endParaRPr lang="en-GB" sz="1200" b="1" kern="50" noProof="0" dirty="0">
                        <a:solidFill>
                          <a:srgbClr val="336699"/>
                        </a:solidFill>
                        <a:effectLst/>
                        <a:latin typeface="+mn-lt"/>
                        <a:ea typeface="+mn-ea"/>
                        <a:cs typeface="+mn-cs"/>
                      </a:endParaRPr>
                    </a:p>
                  </a:txBody>
                  <a:tcPr marL="48393" marR="48393" marT="0" marB="0"/>
                </a:tc>
                <a:tc>
                  <a:txBody>
                    <a:bodyPr/>
                    <a:lstStyle/>
                    <a:p>
                      <a:pPr marL="0" algn="l" defTabSz="457200" rtl="0" eaLnBrk="1" latinLnBrk="0" hangingPunct="1">
                        <a:lnSpc>
                          <a:spcPct val="100000"/>
                        </a:lnSpc>
                        <a:spcAft>
                          <a:spcPts val="0"/>
                        </a:spcAft>
                      </a:pPr>
                      <a:r>
                        <a:rPr lang="en-GB" sz="1200" kern="50" noProof="0" dirty="0" smtClean="0">
                          <a:solidFill>
                            <a:schemeClr val="dk1"/>
                          </a:solidFill>
                          <a:effectLst/>
                          <a:latin typeface="+mn-lt"/>
                          <a:ea typeface="+mn-ea"/>
                          <a:cs typeface="+mn-cs"/>
                        </a:rPr>
                        <a:t>Disciplinary, interdisciplinary, and transdisciplinary knowledge and methodologies</a:t>
                      </a:r>
                      <a:endParaRPr lang="en-GB" sz="1200" kern="50" noProof="0" dirty="0">
                        <a:solidFill>
                          <a:schemeClr val="dk1"/>
                        </a:solidFill>
                        <a:effectLst/>
                        <a:latin typeface="+mn-lt"/>
                        <a:ea typeface="+mn-ea"/>
                        <a:cs typeface="+mn-cs"/>
                      </a:endParaRPr>
                    </a:p>
                  </a:txBody>
                  <a:tcPr marL="48393" marR="48393" marT="0" marB="0"/>
                </a:tc>
                <a:tc>
                  <a:txBody>
                    <a:bodyPr/>
                    <a:lstStyle/>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noProof="0" dirty="0" smtClean="0">
                          <a:solidFill>
                            <a:schemeClr val="dk1"/>
                          </a:solidFill>
                          <a:effectLst/>
                          <a:latin typeface="Arial"/>
                          <a:ea typeface="Calibri"/>
                          <a:cs typeface="Times New Roman"/>
                        </a:rPr>
                        <a:t>Recognizing the extent, causes, and consequences of the degradation of natural resources (water, biodiversity, land)</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noProof="0" dirty="0" smtClean="0">
                          <a:solidFill>
                            <a:schemeClr val="dk1"/>
                          </a:solidFill>
                          <a:effectLst/>
                          <a:latin typeface="Arial"/>
                          <a:ea typeface="Calibri"/>
                          <a:cs typeface="Times New Roman"/>
                        </a:rPr>
                        <a:t>Capturing processes and dynamics, including rebound effects</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noProof="0" dirty="0" smtClean="0">
                          <a:solidFill>
                            <a:schemeClr val="dk1"/>
                          </a:solidFill>
                          <a:effectLst/>
                          <a:latin typeface="Arial"/>
                          <a:ea typeface="Calibri"/>
                          <a:cs typeface="Times New Roman"/>
                        </a:rPr>
                        <a:t>Know, understand, and apply methods on capturing the above</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noProof="0" dirty="0" smtClean="0">
                          <a:solidFill>
                            <a:schemeClr val="dk1"/>
                          </a:solidFill>
                          <a:effectLst/>
                          <a:latin typeface="Arial"/>
                          <a:ea typeface="Calibri"/>
                          <a:cs typeface="Times New Roman"/>
                        </a:rPr>
                        <a:t>Know and understand measures for a more sustainable resource use (technology development, institutional framework conditions, implementation approaches, education and further training, cultural</a:t>
                      </a:r>
                      <a:r>
                        <a:rPr lang="en-GB" sz="1200" kern="50" baseline="0" noProof="0" dirty="0" smtClean="0">
                          <a:solidFill>
                            <a:schemeClr val="dk1"/>
                          </a:solidFill>
                          <a:effectLst/>
                          <a:latin typeface="Arial"/>
                          <a:ea typeface="Calibri"/>
                          <a:cs typeface="Times New Roman"/>
                        </a:rPr>
                        <a:t> practices,</a:t>
                      </a:r>
                      <a:r>
                        <a:rPr lang="en-GB" sz="1200" kern="50" noProof="0" dirty="0" smtClean="0">
                          <a:solidFill>
                            <a:schemeClr val="dk1"/>
                          </a:solidFill>
                          <a:effectLst/>
                          <a:latin typeface="Arial"/>
                          <a:ea typeface="Calibri"/>
                          <a:cs typeface="Times New Roman"/>
                        </a:rPr>
                        <a:t> etc.)</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noProof="0" dirty="0" smtClean="0">
                          <a:solidFill>
                            <a:schemeClr val="dk1"/>
                          </a:solidFill>
                          <a:effectLst/>
                          <a:latin typeface="Arial"/>
                          <a:ea typeface="Calibri"/>
                          <a:cs typeface="Times New Roman"/>
                        </a:rPr>
                        <a:t>…</a:t>
                      </a:r>
                      <a:endParaRPr lang="en-GB" sz="1200" kern="50" noProof="0" dirty="0">
                        <a:solidFill>
                          <a:schemeClr val="dk1"/>
                        </a:solidFill>
                        <a:effectLst/>
                        <a:latin typeface="Arial"/>
                        <a:ea typeface="Calibri"/>
                        <a:cs typeface="Times New Roman"/>
                      </a:endParaRPr>
                    </a:p>
                  </a:txBody>
                  <a:tcPr marL="48393" marR="48393" marT="0" marB="0"/>
                </a:tc>
                <a:extLst>
                  <a:ext uri="{0D108BD9-81ED-4DB2-BD59-A6C34878D82A}">
                    <a16:rowId xmlns:a16="http://schemas.microsoft.com/office/drawing/2014/main" val="10001"/>
                  </a:ext>
                </a:extLst>
              </a:tr>
              <a:tr h="1254644">
                <a:tc>
                  <a:txBody>
                    <a:bodyPr/>
                    <a:lstStyle/>
                    <a:p>
                      <a:pPr marL="0" algn="l" defTabSz="457200" rtl="0" eaLnBrk="1" latinLnBrk="0" hangingPunct="1">
                        <a:lnSpc>
                          <a:spcPct val="100000"/>
                        </a:lnSpc>
                        <a:spcAft>
                          <a:spcPts val="0"/>
                        </a:spcAft>
                      </a:pPr>
                      <a:r>
                        <a:rPr lang="en-GB" sz="1200" b="1" kern="50" noProof="0" dirty="0" smtClean="0">
                          <a:solidFill>
                            <a:srgbClr val="336699"/>
                          </a:solidFill>
                          <a:effectLst/>
                          <a:latin typeface="+mn-lt"/>
                          <a:ea typeface="+mn-ea"/>
                          <a:cs typeface="+mn-cs"/>
                        </a:rPr>
                        <a:t>Skills</a:t>
                      </a:r>
                      <a:endParaRPr lang="en-GB" sz="1200" b="1" kern="50" noProof="0" dirty="0">
                        <a:solidFill>
                          <a:srgbClr val="336699"/>
                        </a:solidFill>
                        <a:effectLst/>
                        <a:latin typeface="+mn-lt"/>
                        <a:ea typeface="+mn-ea"/>
                        <a:cs typeface="+mn-cs"/>
                      </a:endParaRPr>
                    </a:p>
                  </a:txBody>
                  <a:tcPr marL="48393" marR="48393" marT="0" marB="0"/>
                </a:tc>
                <a:tc>
                  <a:txBody>
                    <a:bodyPr/>
                    <a:lstStyle/>
                    <a:p>
                      <a:pPr marL="0" algn="l" defTabSz="457200" rtl="0" eaLnBrk="1" latinLnBrk="0" hangingPunct="1">
                        <a:lnSpc>
                          <a:spcPct val="100000"/>
                        </a:lnSpc>
                        <a:spcAft>
                          <a:spcPts val="0"/>
                        </a:spcAft>
                      </a:pPr>
                      <a:r>
                        <a:rPr lang="en-GB" sz="1200" kern="50" noProof="0" dirty="0" smtClean="0">
                          <a:solidFill>
                            <a:schemeClr val="dk1"/>
                          </a:solidFill>
                          <a:effectLst/>
                          <a:latin typeface="+mn-lt"/>
                          <a:ea typeface="+mn-ea"/>
                          <a:cs typeface="+mn-cs"/>
                        </a:rPr>
                        <a:t>Skills</a:t>
                      </a:r>
                      <a:endParaRPr lang="en-GB" sz="1200" kern="50" noProof="0" dirty="0">
                        <a:solidFill>
                          <a:schemeClr val="dk1"/>
                        </a:solidFill>
                        <a:effectLst/>
                        <a:latin typeface="+mn-lt"/>
                        <a:ea typeface="+mn-ea"/>
                        <a:cs typeface="+mn-cs"/>
                      </a:endParaRPr>
                    </a:p>
                  </a:txBody>
                  <a:tcPr marL="48393" marR="48393" marT="0" marB="0"/>
                </a:tc>
                <a:tc>
                  <a:txBody>
                    <a:bodyPr/>
                    <a:lstStyle/>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noProof="0" dirty="0" smtClean="0">
                          <a:solidFill>
                            <a:schemeClr val="dk1"/>
                          </a:solidFill>
                          <a:effectLst/>
                          <a:latin typeface="Arial"/>
                          <a:ea typeface="Calibri"/>
                          <a:cs typeface="Times New Roman"/>
                        </a:rPr>
                        <a:t>Work out complex relationships independently</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noProof="0" dirty="0" smtClean="0">
                          <a:solidFill>
                            <a:schemeClr val="dk1"/>
                          </a:solidFill>
                          <a:effectLst/>
                          <a:latin typeface="Arial"/>
                          <a:ea typeface="Calibri"/>
                          <a:cs typeface="Times New Roman"/>
                        </a:rPr>
                        <a:t>Develop and apply analytical instruments and measurement methods for capturing SD-relevant variables</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noProof="0" dirty="0" smtClean="0">
                          <a:solidFill>
                            <a:schemeClr val="dk1"/>
                          </a:solidFill>
                          <a:effectLst/>
                          <a:latin typeface="Arial"/>
                          <a:ea typeface="Calibri"/>
                          <a:cs typeface="Times New Roman"/>
                        </a:rPr>
                        <a:t>Capture, assess, and scientifically describe the impact of different measures on SD</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noProof="0" dirty="0" smtClean="0">
                          <a:solidFill>
                            <a:schemeClr val="dk1"/>
                          </a:solidFill>
                          <a:effectLst/>
                          <a:latin typeface="Arial"/>
                          <a:ea typeface="Calibri"/>
                          <a:cs typeface="Times New Roman"/>
                        </a:rPr>
                        <a:t>Work out inter- and transdisciplinary concepts and innovative interventions on resource protection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noProof="0" dirty="0" smtClean="0">
                          <a:solidFill>
                            <a:schemeClr val="dk1"/>
                          </a:solidFill>
                          <a:effectLst/>
                          <a:latin typeface="Arial"/>
                          <a:ea typeface="Calibri"/>
                          <a:cs typeface="Times New Roman"/>
                        </a:rPr>
                        <a:t>Communicate research concepts and results from science and practice in a comprehensible way</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noProof="0" dirty="0" smtClean="0">
                          <a:solidFill>
                            <a:schemeClr val="dk1"/>
                          </a:solidFill>
                          <a:effectLst/>
                          <a:latin typeface="Arial"/>
                          <a:ea typeface="Calibri"/>
                          <a:cs typeface="Times New Roman"/>
                        </a:rPr>
                        <a:t>…</a:t>
                      </a:r>
                      <a:endParaRPr lang="en-GB" sz="1200" kern="50" noProof="0" dirty="0">
                        <a:solidFill>
                          <a:schemeClr val="dk1"/>
                        </a:solidFill>
                        <a:effectLst/>
                        <a:latin typeface="Arial"/>
                        <a:ea typeface="Calibri"/>
                        <a:cs typeface="Times New Roman"/>
                      </a:endParaRPr>
                    </a:p>
                  </a:txBody>
                  <a:tcPr marL="48393" marR="48393" marT="0" marB="0"/>
                </a:tc>
                <a:extLst>
                  <a:ext uri="{0D108BD9-81ED-4DB2-BD59-A6C34878D82A}">
                    <a16:rowId xmlns:a16="http://schemas.microsoft.com/office/drawing/2014/main" val="10002"/>
                  </a:ext>
                </a:extLst>
              </a:tr>
              <a:tr h="1631037">
                <a:tc>
                  <a:txBody>
                    <a:bodyPr/>
                    <a:lstStyle/>
                    <a:p>
                      <a:pPr marL="0" algn="l" defTabSz="457200" rtl="0" eaLnBrk="1" latinLnBrk="0" hangingPunct="1">
                        <a:lnSpc>
                          <a:spcPct val="100000"/>
                        </a:lnSpc>
                        <a:spcAft>
                          <a:spcPts val="0"/>
                        </a:spcAft>
                      </a:pPr>
                      <a:r>
                        <a:rPr lang="en-GB" sz="1200" b="1" kern="50" noProof="0" dirty="0" smtClean="0">
                          <a:solidFill>
                            <a:srgbClr val="336699"/>
                          </a:solidFill>
                          <a:effectLst/>
                          <a:latin typeface="+mn-lt"/>
                          <a:ea typeface="+mn-ea"/>
                          <a:cs typeface="+mn-cs"/>
                        </a:rPr>
                        <a:t>Willingness</a:t>
                      </a:r>
                      <a:endParaRPr lang="en-GB" sz="1200" b="1" kern="50" noProof="0" dirty="0">
                        <a:solidFill>
                          <a:srgbClr val="336699"/>
                        </a:solidFill>
                        <a:effectLst/>
                        <a:latin typeface="+mn-lt"/>
                        <a:ea typeface="+mn-ea"/>
                        <a:cs typeface="+mn-cs"/>
                      </a:endParaRPr>
                    </a:p>
                  </a:txBody>
                  <a:tcPr marL="48393" marR="48393" marT="0" marB="0"/>
                </a:tc>
                <a:tc>
                  <a:txBody>
                    <a:bodyPr/>
                    <a:lstStyle/>
                    <a:p>
                      <a:pPr marL="0" algn="l" defTabSz="457200" rtl="0" eaLnBrk="1" latinLnBrk="0" hangingPunct="1">
                        <a:lnSpc>
                          <a:spcPct val="100000"/>
                        </a:lnSpc>
                        <a:spcAft>
                          <a:spcPts val="0"/>
                        </a:spcAft>
                      </a:pPr>
                      <a:r>
                        <a:rPr lang="en-GB" sz="1200" kern="50" noProof="0" dirty="0" err="1" smtClean="0">
                          <a:solidFill>
                            <a:schemeClr val="dk1"/>
                          </a:solidFill>
                          <a:effectLst/>
                          <a:latin typeface="+mn-lt"/>
                          <a:ea typeface="+mn-ea"/>
                          <a:cs typeface="+mn-cs"/>
                        </a:rPr>
                        <a:t>Mindset</a:t>
                      </a:r>
                      <a:r>
                        <a:rPr lang="en-GB" sz="1200" kern="50" noProof="0" dirty="0" smtClean="0">
                          <a:solidFill>
                            <a:schemeClr val="dk1"/>
                          </a:solidFill>
                          <a:effectLst/>
                          <a:latin typeface="+mn-lt"/>
                          <a:ea typeface="+mn-ea"/>
                          <a:cs typeface="+mn-cs"/>
                        </a:rPr>
                        <a:t>, values, attitude</a:t>
                      </a:r>
                      <a:endParaRPr lang="en-GB" sz="1200" kern="50" noProof="0" dirty="0">
                        <a:solidFill>
                          <a:schemeClr val="dk1"/>
                        </a:solidFill>
                        <a:effectLst/>
                        <a:latin typeface="+mn-lt"/>
                        <a:ea typeface="+mn-ea"/>
                        <a:cs typeface="+mn-cs"/>
                      </a:endParaRPr>
                    </a:p>
                  </a:txBody>
                  <a:tcPr marL="48393" marR="48393" marT="0" marB="0"/>
                </a:tc>
                <a:tc>
                  <a:txBody>
                    <a:bodyPr/>
                    <a:lstStyle/>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noProof="0" dirty="0" smtClean="0">
                          <a:solidFill>
                            <a:schemeClr val="dk1"/>
                          </a:solidFill>
                          <a:effectLst/>
                          <a:latin typeface="Arial"/>
                          <a:ea typeface="Calibri"/>
                          <a:cs typeface="Times New Roman"/>
                        </a:rPr>
                        <a:t>Evaluate the interactions between resource use and its social and economic framework conditions while taking into account different values</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noProof="0" dirty="0" smtClean="0">
                          <a:solidFill>
                            <a:schemeClr val="dk1"/>
                          </a:solidFill>
                          <a:effectLst/>
                          <a:latin typeface="Arial"/>
                          <a:ea typeface="Calibri"/>
                          <a:cs typeface="Times New Roman"/>
                        </a:rPr>
                        <a:t>Recognize power constellations and injustices that lead to a non-sustainable development</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noProof="0" dirty="0" smtClean="0">
                          <a:solidFill>
                            <a:schemeClr val="dk1"/>
                          </a:solidFill>
                          <a:effectLst/>
                          <a:latin typeface="Arial"/>
                          <a:ea typeface="Calibri"/>
                          <a:cs typeface="Times New Roman"/>
                        </a:rPr>
                        <a:t>From the above, develop empathy for those affected</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noProof="0" dirty="0" smtClean="0">
                          <a:solidFill>
                            <a:schemeClr val="dk1"/>
                          </a:solidFill>
                          <a:effectLst/>
                          <a:latin typeface="Arial"/>
                          <a:ea typeface="Calibri"/>
                          <a:cs typeface="Times New Roman"/>
                        </a:rPr>
                        <a:t>Build up motivation to commit to SD and take on responsibility</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noProof="0" dirty="0" smtClean="0">
                          <a:solidFill>
                            <a:schemeClr val="dk1"/>
                          </a:solidFill>
                          <a:effectLst/>
                          <a:latin typeface="Arial"/>
                          <a:ea typeface="Calibri"/>
                          <a:cs typeface="Times New Roman"/>
                        </a:rPr>
                        <a:t>Act, e.g. come up with contributions to minimize or reverse negative developments and solutions to problems, develop and implement realistic options for action, ideas and projects on SD; evaluate their effectiveness and adjust them</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noProof="0" dirty="0" smtClean="0">
                          <a:solidFill>
                            <a:schemeClr val="dk1"/>
                          </a:solidFill>
                          <a:effectLst/>
                          <a:latin typeface="Arial"/>
                          <a:ea typeface="Calibri"/>
                          <a:cs typeface="Times New Roman"/>
                        </a:rPr>
                        <a:t>…</a:t>
                      </a:r>
                      <a:endParaRPr lang="en-GB" sz="1200" kern="50" noProof="0" dirty="0">
                        <a:solidFill>
                          <a:schemeClr val="dk1"/>
                        </a:solidFill>
                        <a:effectLst/>
                        <a:latin typeface="Arial"/>
                        <a:ea typeface="Calibri"/>
                        <a:cs typeface="Times New Roman"/>
                      </a:endParaRPr>
                    </a:p>
                  </a:txBody>
                  <a:tcPr marL="48393" marR="48393" marT="0" marB="0"/>
                </a:tc>
                <a:extLst>
                  <a:ext uri="{0D108BD9-81ED-4DB2-BD59-A6C34878D82A}">
                    <a16:rowId xmlns:a16="http://schemas.microsoft.com/office/drawing/2014/main" val="10003"/>
                  </a:ext>
                </a:extLst>
              </a:tr>
            </a:tbl>
          </a:graphicData>
        </a:graphic>
      </p:graphicFrame>
      <p:pic>
        <p:nvPicPr>
          <p:cNvPr id="20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81" y="1628800"/>
            <a:ext cx="342900" cy="638175"/>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0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256" y="3176475"/>
            <a:ext cx="866775" cy="552450"/>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04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068" y="4797152"/>
            <a:ext cx="390525" cy="514350"/>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p:nvSpPr>
        <p:spPr bwMode="auto">
          <a:xfrm>
            <a:off x="179512" y="116632"/>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b="1" dirty="0">
                <a:solidFill>
                  <a:srgbClr val="336699"/>
                </a:solidFill>
                <a:cs typeface="Times New Roman" pitchFamily="18" charset="0"/>
              </a:rPr>
              <a:t>SD-relevant competences</a:t>
            </a:r>
          </a:p>
          <a:p>
            <a:pPr eaLnBrk="1" hangingPunct="1"/>
            <a:r>
              <a:rPr lang="de-CH" sz="1800" kern="50" dirty="0">
                <a:solidFill>
                  <a:srgbClr val="336699"/>
                </a:solidFill>
              </a:rPr>
              <a:t>Examples from the topic of sustainable resource use</a:t>
            </a:r>
          </a:p>
          <a:p>
            <a:pPr eaLnBrk="1" hangingPunct="1"/>
            <a:r>
              <a:rPr lang="de-CH" altLang="en-US" sz="1800" dirty="0">
                <a:solidFill>
                  <a:srgbClr val="336699"/>
                </a:solidFill>
              </a:rPr>
              <a:t> </a:t>
            </a:r>
          </a:p>
        </p:txBody>
      </p:sp>
    </p:spTree>
    <p:extLst>
      <p:ext uri="{BB962C8B-B14F-4D97-AF65-F5344CB8AC3E}">
        <p14:creationId xmlns:p14="http://schemas.microsoft.com/office/powerpoint/2010/main" val="738169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a:solidFill>
                  <a:srgbClr val="336699"/>
                </a:solidFill>
                <a:cs typeface="Times New Roman" pitchFamily="18" charset="0"/>
              </a:rPr>
              <a:t>Education for Sustainable Development</a:t>
            </a:r>
            <a:endParaRPr lang="de-DE" altLang="en-US" sz="1800" dirty="0">
              <a:solidFill>
                <a:srgbClr val="336699"/>
              </a:solidFill>
              <a:cs typeface="Times New Roman" pitchFamily="18" charset="0"/>
            </a:endParaRPr>
          </a:p>
          <a:p>
            <a:pPr eaLnBrk="1" hangingPunct="1"/>
            <a:r>
              <a:rPr lang="de-CH" altLang="en-US" b="1" dirty="0">
                <a:solidFill>
                  <a:srgbClr val="336699"/>
                </a:solidFill>
                <a:cs typeface="Times New Roman" pitchFamily="18" charset="0"/>
              </a:rPr>
              <a:t> </a:t>
            </a:r>
            <a:endParaRPr lang="de-CH" altLang="en-US" b="1" dirty="0">
              <a:solidFill>
                <a:srgbClr val="336699"/>
              </a:solidFill>
            </a:endParaRPr>
          </a:p>
        </p:txBody>
      </p:sp>
      <p:sp>
        <p:nvSpPr>
          <p:cNvPr id="2" name="Slide Number Placeholder 1"/>
          <p:cNvSpPr>
            <a:spLocks noGrp="1"/>
          </p:cNvSpPr>
          <p:nvPr>
            <p:ph type="sldNum" sz="quarter" idx="12"/>
          </p:nvPr>
        </p:nvSpPr>
        <p:spPr/>
        <p:txBody>
          <a:bodyPr/>
          <a:lstStyle/>
          <a:p>
            <a:fld id="{5DCECA37-7FCC-45D4-BAD6-B8760F7664F4}" type="slidenum">
              <a:rPr lang="de-CH" smtClean="0"/>
              <a:pPr/>
              <a:t>2</a:t>
            </a:fld>
            <a:endParaRPr lang="de-CH" sz="1400"/>
          </a:p>
        </p:txBody>
      </p:sp>
      <p:sp>
        <p:nvSpPr>
          <p:cNvPr id="5" name="Rectangle 4"/>
          <p:cNvSpPr/>
          <p:nvPr/>
        </p:nvSpPr>
        <p:spPr>
          <a:xfrm>
            <a:off x="395536" y="1631409"/>
            <a:ext cx="8352928" cy="3370153"/>
          </a:xfrm>
          <a:prstGeom prst="rect">
            <a:avLst/>
          </a:prstGeom>
        </p:spPr>
        <p:txBody>
          <a:bodyPr wrap="square">
            <a:spAutoFit/>
          </a:bodyPr>
          <a:lstStyle/>
          <a:p>
            <a:pPr marL="0" indent="0">
              <a:lnSpc>
                <a:spcPct val="100000"/>
              </a:lnSpc>
              <a:spcBef>
                <a:spcPts val="0"/>
              </a:spcBef>
              <a:spcAft>
                <a:spcPts val="600"/>
              </a:spcAft>
              <a:buNone/>
            </a:pPr>
            <a:r>
              <a:rPr lang="en-GB" sz="1600" dirty="0" smtClean="0"/>
              <a:t>«Sustainable Development (NE) is a value-led, open concept, which must find innovative ways and make unconventional decisions; accordingly, simultaneously the processes of a sustainable development are – necessarily – also learning processes» (Stoltenberg and Burandt 2014: 568, own translation).</a:t>
            </a:r>
          </a:p>
          <a:p>
            <a:r>
              <a:rPr lang="en-GB" sz="1600" dirty="0" smtClean="0"/>
              <a:t>We can support these learning processes as researchers and lecturers, not by promoting SD as a behavioural code, but by sensitizing students to the importance of science for society and its future. </a:t>
            </a:r>
          </a:p>
          <a:p>
            <a:endParaRPr lang="en-GB" sz="1600" dirty="0" smtClean="0"/>
          </a:p>
          <a:p>
            <a:r>
              <a:rPr lang="en-GB" sz="1600" dirty="0" smtClean="0"/>
              <a:t>This is why we are taking part in the societal project “Education for Sustainable Development” (ESD). ESD serves to enable all societal actors to participate in this individual and social search, learning, and shaping process, aiming for alternative pathways – as defined by the United Nations in the </a:t>
            </a:r>
          </a:p>
          <a:p>
            <a:r>
              <a:rPr lang="en-GB" sz="1600" dirty="0" smtClean="0"/>
              <a:t>Sustainable Development Goal (SDG) number 4. </a:t>
            </a:r>
            <a:endParaRPr lang="en-GB" sz="1600" dirty="0"/>
          </a:p>
        </p:txBody>
      </p:sp>
      <p:pic>
        <p:nvPicPr>
          <p:cNvPr id="11" name="Picture 2" descr="http://dochas.ie/sites/default/files/Sustainable%20Development%20Goa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758" y="4775666"/>
            <a:ext cx="3441738" cy="170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647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CECA37-7FCC-45D4-BAD6-B8760F7664F4}" type="slidenum">
              <a:rPr lang="de-CH" smtClean="0"/>
              <a:pPr/>
              <a:t>20</a:t>
            </a:fld>
            <a:endParaRPr lang="de-CH" sz="1400"/>
          </a:p>
        </p:txBody>
      </p:sp>
      <p:sp>
        <p:nvSpPr>
          <p:cNvPr id="4" name="Rectangle 3"/>
          <p:cNvSpPr>
            <a:spLocks noChangeArrowheads="1"/>
          </p:cNvSpPr>
          <p:nvPr/>
        </p:nvSpPr>
        <p:spPr bwMode="auto">
          <a:xfrm>
            <a:off x="179512" y="260648"/>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b="1" dirty="0">
                <a:solidFill>
                  <a:srgbClr val="336699"/>
                </a:solidFill>
                <a:cs typeface="Times New Roman" pitchFamily="18" charset="0"/>
              </a:rPr>
              <a:t>Identifying the desired intensity of the learning processes</a:t>
            </a:r>
            <a:endParaRPr lang="de-CH" altLang="en-US" b="1" dirty="0">
              <a:solidFill>
                <a:srgbClr val="336699"/>
              </a:solidFill>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074770118"/>
              </p:ext>
            </p:extLst>
          </p:nvPr>
        </p:nvGraphicFramePr>
        <p:xfrm>
          <a:off x="179511" y="1484786"/>
          <a:ext cx="8867651" cy="4992721"/>
        </p:xfrm>
        <a:graphic>
          <a:graphicData uri="http://schemas.openxmlformats.org/drawingml/2006/table">
            <a:tbl>
              <a:tblPr>
                <a:tableStyleId>{5C22544A-7EE6-4342-B048-85BDC9FD1C3A}</a:tableStyleId>
              </a:tblPr>
              <a:tblGrid>
                <a:gridCol w="1728193">
                  <a:extLst>
                    <a:ext uri="{9D8B030D-6E8A-4147-A177-3AD203B41FA5}">
                      <a16:colId xmlns:a16="http://schemas.microsoft.com/office/drawing/2014/main" val="20000"/>
                    </a:ext>
                  </a:extLst>
                </a:gridCol>
                <a:gridCol w="2039596">
                  <a:extLst>
                    <a:ext uri="{9D8B030D-6E8A-4147-A177-3AD203B41FA5}">
                      <a16:colId xmlns:a16="http://schemas.microsoft.com/office/drawing/2014/main" val="20001"/>
                    </a:ext>
                  </a:extLst>
                </a:gridCol>
                <a:gridCol w="5099862">
                  <a:extLst>
                    <a:ext uri="{9D8B030D-6E8A-4147-A177-3AD203B41FA5}">
                      <a16:colId xmlns:a16="http://schemas.microsoft.com/office/drawing/2014/main" val="20002"/>
                    </a:ext>
                  </a:extLst>
                </a:gridCol>
              </a:tblGrid>
              <a:tr h="470297">
                <a:tc>
                  <a:txBody>
                    <a:bodyPr/>
                    <a:lstStyle/>
                    <a:p>
                      <a:pPr>
                        <a:lnSpc>
                          <a:spcPct val="100000"/>
                        </a:lnSpc>
                        <a:spcBef>
                          <a:spcPts val="600"/>
                        </a:spcBef>
                        <a:spcAft>
                          <a:spcPts val="0"/>
                        </a:spcAft>
                      </a:pPr>
                      <a:r>
                        <a:rPr lang="en-GB" sz="1600" b="1" kern="50" spc="15" noProof="0" dirty="0" smtClean="0">
                          <a:solidFill>
                            <a:schemeClr val="bg1"/>
                          </a:solidFill>
                          <a:effectLst/>
                        </a:rPr>
                        <a:t>Level</a:t>
                      </a:r>
                      <a:endParaRPr lang="en-GB" sz="1600" b="1" noProof="0" dirty="0">
                        <a:solidFill>
                          <a:schemeClr val="bg1"/>
                        </a:solidFill>
                        <a:effectLst/>
                        <a:latin typeface="Calibri"/>
                        <a:ea typeface="MS Mincho"/>
                        <a:cs typeface="Times New Roman"/>
                      </a:endParaRPr>
                    </a:p>
                  </a:txBody>
                  <a:tcPr marL="68580" marR="68580" marT="0" marB="0" anchor="ctr">
                    <a:solidFill>
                      <a:srgbClr val="336699"/>
                    </a:solidFill>
                  </a:tcPr>
                </a:tc>
                <a:tc>
                  <a:txBody>
                    <a:bodyPr/>
                    <a:lstStyle/>
                    <a:p>
                      <a:pPr>
                        <a:lnSpc>
                          <a:spcPct val="100000"/>
                        </a:lnSpc>
                        <a:spcBef>
                          <a:spcPts val="600"/>
                        </a:spcBef>
                        <a:spcAft>
                          <a:spcPts val="0"/>
                        </a:spcAft>
                      </a:pPr>
                      <a:r>
                        <a:rPr lang="en-GB" sz="1600" b="1" kern="50" spc="15" noProof="0" dirty="0" smtClean="0">
                          <a:solidFill>
                            <a:schemeClr val="bg1"/>
                          </a:solidFill>
                          <a:effectLst/>
                        </a:rPr>
                        <a:t>Contents</a:t>
                      </a:r>
                      <a:r>
                        <a:rPr lang="en-GB" sz="1600" b="1" kern="50" noProof="0" dirty="0" smtClean="0">
                          <a:solidFill>
                            <a:schemeClr val="bg1"/>
                          </a:solidFill>
                          <a:effectLst/>
                        </a:rPr>
                        <a:t>,</a:t>
                      </a:r>
                      <a:r>
                        <a:rPr lang="en-GB" sz="1600" b="1" kern="50" spc="30" noProof="0" dirty="0" smtClean="0">
                          <a:solidFill>
                            <a:schemeClr val="bg1"/>
                          </a:solidFill>
                          <a:effectLst/>
                        </a:rPr>
                        <a:t> </a:t>
                      </a:r>
                      <a:r>
                        <a:rPr lang="en-GB" sz="1600" b="1" kern="50" spc="15" noProof="0" dirty="0" smtClean="0">
                          <a:solidFill>
                            <a:schemeClr val="bg1"/>
                          </a:solidFill>
                          <a:effectLst/>
                        </a:rPr>
                        <a:t>goals</a:t>
                      </a:r>
                      <a:endParaRPr lang="en-GB" sz="1600" b="1" noProof="0" dirty="0">
                        <a:solidFill>
                          <a:schemeClr val="bg1"/>
                        </a:solidFill>
                        <a:effectLst/>
                        <a:latin typeface="Calibri"/>
                        <a:ea typeface="MS Mincho"/>
                        <a:cs typeface="Times New Roman"/>
                      </a:endParaRPr>
                    </a:p>
                  </a:txBody>
                  <a:tcPr marL="68580" marR="68580" marT="0" marB="0" anchor="ctr">
                    <a:solidFill>
                      <a:srgbClr val="336699"/>
                    </a:solidFill>
                  </a:tcPr>
                </a:tc>
                <a:tc>
                  <a:txBody>
                    <a:bodyPr/>
                    <a:lstStyle/>
                    <a:p>
                      <a:pPr>
                        <a:lnSpc>
                          <a:spcPct val="100000"/>
                        </a:lnSpc>
                        <a:spcBef>
                          <a:spcPts val="600"/>
                        </a:spcBef>
                        <a:spcAft>
                          <a:spcPts val="0"/>
                        </a:spcAft>
                      </a:pPr>
                      <a:r>
                        <a:rPr lang="en-GB" sz="1600" b="1" kern="50" spc="15" noProof="0" dirty="0" smtClean="0">
                          <a:solidFill>
                            <a:schemeClr val="bg1"/>
                          </a:solidFill>
                          <a:effectLst/>
                        </a:rPr>
                        <a:t>Characteristics</a:t>
                      </a:r>
                      <a:endParaRPr lang="en-GB" sz="1600" b="1" noProof="0" dirty="0">
                        <a:solidFill>
                          <a:schemeClr val="bg1"/>
                        </a:solidFill>
                        <a:effectLst/>
                        <a:latin typeface="Calibri"/>
                        <a:ea typeface="MS Mincho"/>
                        <a:cs typeface="Times New Roman"/>
                      </a:endParaRPr>
                    </a:p>
                  </a:txBody>
                  <a:tcPr marL="68580" marR="68580" marT="0" marB="0" anchor="ctr">
                    <a:solidFill>
                      <a:srgbClr val="336699"/>
                    </a:solidFill>
                  </a:tcPr>
                </a:tc>
                <a:extLst>
                  <a:ext uri="{0D108BD9-81ED-4DB2-BD59-A6C34878D82A}">
                    <a16:rowId xmlns:a16="http://schemas.microsoft.com/office/drawing/2014/main" val="10000"/>
                  </a:ext>
                </a:extLst>
              </a:tr>
              <a:tr h="941317">
                <a:tc>
                  <a:txBody>
                    <a:bodyPr/>
                    <a:lstStyle/>
                    <a:p>
                      <a:pPr>
                        <a:lnSpc>
                          <a:spcPct val="100000"/>
                        </a:lnSpc>
                        <a:spcAft>
                          <a:spcPts val="0"/>
                        </a:spcAft>
                      </a:pPr>
                      <a:r>
                        <a:rPr lang="en-GB" sz="1400" i="1" kern="50" spc="15" noProof="0" dirty="0" smtClean="0">
                          <a:effectLst/>
                        </a:rPr>
                        <a:t>1</a:t>
                      </a:r>
                      <a:r>
                        <a:rPr lang="en-GB" sz="1400" i="1" kern="50" spc="15" baseline="30000" noProof="0" dirty="0" smtClean="0">
                          <a:effectLst/>
                        </a:rPr>
                        <a:t>s</a:t>
                      </a:r>
                      <a:r>
                        <a:rPr lang="en-GB" sz="1400" i="1" kern="50" baseline="30000" noProof="0" dirty="0" smtClean="0">
                          <a:effectLst/>
                        </a:rPr>
                        <a:t>t</a:t>
                      </a:r>
                      <a:r>
                        <a:rPr lang="en-GB" sz="1400" i="1" kern="50" spc="30" baseline="30000" noProof="0" dirty="0" smtClean="0">
                          <a:effectLst/>
                        </a:rPr>
                        <a:t> </a:t>
                      </a:r>
                      <a:r>
                        <a:rPr lang="en-GB" sz="1400" i="1" kern="50" spc="15" noProof="0" dirty="0" smtClean="0">
                          <a:effectLst/>
                        </a:rPr>
                        <a:t>o</a:t>
                      </a:r>
                      <a:r>
                        <a:rPr lang="en-GB" sz="1400" i="1" kern="50" noProof="0" dirty="0" smtClean="0">
                          <a:effectLst/>
                        </a:rPr>
                        <a:t>r</a:t>
                      </a:r>
                      <a:r>
                        <a:rPr lang="en-GB" sz="1400" i="1" kern="50" spc="15" noProof="0" dirty="0" smtClean="0">
                          <a:effectLst/>
                        </a:rPr>
                        <a:t>de</a:t>
                      </a:r>
                      <a:r>
                        <a:rPr lang="en-GB" sz="1400" i="1" kern="50" noProof="0" dirty="0" smtClean="0">
                          <a:effectLst/>
                        </a:rPr>
                        <a:t>r</a:t>
                      </a:r>
                      <a:r>
                        <a:rPr lang="en-GB" sz="1400" i="1" kern="50" spc="30" noProof="0" dirty="0" smtClean="0">
                          <a:effectLst/>
                        </a:rPr>
                        <a:t> l</a:t>
                      </a:r>
                      <a:r>
                        <a:rPr lang="en-GB" sz="1400" i="1" kern="50" spc="15" noProof="0" dirty="0" smtClean="0">
                          <a:effectLst/>
                        </a:rPr>
                        <a:t>ea</a:t>
                      </a:r>
                      <a:r>
                        <a:rPr lang="en-GB" sz="1400" i="1" kern="50" spc="30" noProof="0" dirty="0" smtClean="0">
                          <a:effectLst/>
                        </a:rPr>
                        <a:t>r</a:t>
                      </a:r>
                      <a:r>
                        <a:rPr lang="en-GB" sz="1400" i="1" kern="50" spc="15" noProof="0" dirty="0" smtClean="0">
                          <a:effectLst/>
                        </a:rPr>
                        <a:t>ning: </a:t>
                      </a:r>
                    </a:p>
                    <a:p>
                      <a:pPr>
                        <a:lnSpc>
                          <a:spcPct val="100000"/>
                        </a:lnSpc>
                        <a:spcAft>
                          <a:spcPts val="0"/>
                        </a:spcAft>
                      </a:pPr>
                      <a:r>
                        <a:rPr lang="en-GB" sz="1400" b="1" i="0" kern="50" spc="15" noProof="0" dirty="0" err="1" smtClean="0">
                          <a:effectLst/>
                        </a:rPr>
                        <a:t>conformative</a:t>
                      </a:r>
                      <a:endParaRPr lang="en-GB" sz="1400" b="1" i="0" noProof="0" dirty="0" smtClean="0">
                        <a:effectLst/>
                      </a:endParaRPr>
                    </a:p>
                    <a:p>
                      <a:pPr>
                        <a:lnSpc>
                          <a:spcPct val="100000"/>
                        </a:lnSpc>
                        <a:spcAft>
                          <a:spcPts val="0"/>
                        </a:spcAft>
                      </a:pPr>
                      <a:r>
                        <a:rPr lang="en-GB" sz="1400" kern="50" noProof="0" dirty="0" smtClean="0">
                          <a:effectLst/>
                        </a:rPr>
                        <a:t> </a:t>
                      </a:r>
                      <a:endParaRPr lang="en-GB" sz="1400" noProof="0" dirty="0">
                        <a:effectLst/>
                        <a:latin typeface="Calibri"/>
                        <a:ea typeface="MS Mincho"/>
                        <a:cs typeface="Times New Roman"/>
                      </a:endParaRPr>
                    </a:p>
                  </a:txBody>
                  <a:tcPr marL="68580" marR="68580" marT="0" marB="0"/>
                </a:tc>
                <a:tc>
                  <a:txBody>
                    <a:bodyPr/>
                    <a:lstStyle/>
                    <a:p>
                      <a:pPr>
                        <a:lnSpc>
                          <a:spcPct val="100000"/>
                        </a:lnSpc>
                        <a:spcAft>
                          <a:spcPts val="0"/>
                        </a:spcAft>
                      </a:pPr>
                      <a:r>
                        <a:rPr lang="en-GB" sz="1400" kern="50" spc="15" noProof="0" dirty="0" smtClean="0">
                          <a:effectLst/>
                        </a:rPr>
                        <a:t>Efficiency</a:t>
                      </a:r>
                      <a:r>
                        <a:rPr lang="en-GB" sz="1400" kern="50" spc="30" noProof="0" dirty="0" smtClean="0">
                          <a:effectLst/>
                        </a:rPr>
                        <a:t> </a:t>
                      </a:r>
                      <a:r>
                        <a:rPr lang="en-GB" sz="1400" kern="50" spc="15" noProof="0" dirty="0" smtClean="0">
                          <a:effectLst/>
                        </a:rPr>
                        <a:t>and e</a:t>
                      </a:r>
                      <a:r>
                        <a:rPr lang="en-GB" sz="1400" kern="50" noProof="0" dirty="0" smtClean="0">
                          <a:effectLst/>
                        </a:rPr>
                        <a:t>f</a:t>
                      </a:r>
                      <a:r>
                        <a:rPr lang="en-GB" sz="1400" kern="50" spc="15" noProof="0" dirty="0" smtClean="0">
                          <a:effectLst/>
                        </a:rPr>
                        <a:t>fectiveness:</a:t>
                      </a:r>
                      <a:endParaRPr lang="en-GB" sz="1400" noProof="0" dirty="0" smtClean="0">
                        <a:effectLst/>
                      </a:endParaRPr>
                    </a:p>
                    <a:p>
                      <a:pPr>
                        <a:lnSpc>
                          <a:spcPct val="100000"/>
                        </a:lnSpc>
                        <a:spcAft>
                          <a:spcPts val="0"/>
                        </a:spcAft>
                      </a:pPr>
                      <a:r>
                        <a:rPr lang="en-GB" sz="1400" i="1" kern="50" spc="15" noProof="0" dirty="0" smtClean="0">
                          <a:effectLst/>
                        </a:rPr>
                        <a:t>doing things better</a:t>
                      </a:r>
                      <a:endParaRPr lang="en-GB" sz="1400" i="1" noProof="0" dirty="0">
                        <a:effectLst/>
                        <a:latin typeface="Calibri"/>
                        <a:ea typeface="MS Mincho"/>
                        <a:cs typeface="Times New Roman"/>
                      </a:endParaRPr>
                    </a:p>
                  </a:txBody>
                  <a:tcPr marL="68580" marR="68580" marT="0" marB="0"/>
                </a:tc>
                <a:tc>
                  <a:txBody>
                    <a:bodyPr/>
                    <a:lstStyle/>
                    <a:p>
                      <a:pPr marL="180340" indent="-180340">
                        <a:lnSpc>
                          <a:spcPct val="100000"/>
                        </a:lnSpc>
                        <a:spcAft>
                          <a:spcPts val="0"/>
                        </a:spcAft>
                      </a:pPr>
                      <a:r>
                        <a:rPr lang="en-GB" sz="1400" kern="50" noProof="0" dirty="0" smtClean="0">
                          <a:effectLst/>
                        </a:rPr>
                        <a:t>• </a:t>
                      </a:r>
                      <a:r>
                        <a:rPr lang="en-GB" sz="1400" kern="50" spc="60" noProof="0" dirty="0" smtClean="0">
                          <a:effectLst/>
                        </a:rPr>
                        <a:t> </a:t>
                      </a:r>
                      <a:r>
                        <a:rPr lang="en-GB" sz="1400" kern="50" spc="15" noProof="0" dirty="0" smtClean="0">
                          <a:effectLst/>
                        </a:rPr>
                        <a:t>Changes within established</a:t>
                      </a:r>
                      <a:r>
                        <a:rPr lang="en-GB" sz="1400" kern="50" spc="30" noProof="0" dirty="0" smtClean="0">
                          <a:effectLst/>
                        </a:rPr>
                        <a:t> </a:t>
                      </a:r>
                      <a:r>
                        <a:rPr lang="en-GB" sz="1400" kern="50" spc="15" noProof="0" dirty="0" smtClean="0">
                          <a:effectLst/>
                        </a:rPr>
                        <a:t>(disciplinary</a:t>
                      </a:r>
                      <a:r>
                        <a:rPr lang="en-GB" sz="1400" kern="50" noProof="0" dirty="0" smtClean="0">
                          <a:effectLst/>
                        </a:rPr>
                        <a:t>)</a:t>
                      </a:r>
                      <a:r>
                        <a:rPr lang="en-GB" sz="1400" kern="50" spc="30" noProof="0" dirty="0" smtClean="0">
                          <a:effectLst/>
                        </a:rPr>
                        <a:t> boundaries</a:t>
                      </a:r>
                      <a:endParaRPr lang="en-GB" sz="1400" noProof="0" dirty="0" smtClean="0">
                        <a:effectLst/>
                      </a:endParaRPr>
                    </a:p>
                    <a:p>
                      <a:pPr marL="180340" indent="-180340">
                        <a:lnSpc>
                          <a:spcPct val="100000"/>
                        </a:lnSpc>
                        <a:spcAft>
                          <a:spcPts val="0"/>
                        </a:spcAft>
                      </a:pPr>
                      <a:r>
                        <a:rPr lang="en-GB" sz="1400" kern="50" noProof="0" dirty="0" smtClean="0">
                          <a:effectLst/>
                        </a:rPr>
                        <a:t>• </a:t>
                      </a:r>
                      <a:r>
                        <a:rPr lang="en-GB" sz="1400" kern="50" spc="60" noProof="0" dirty="0" smtClean="0">
                          <a:effectLst/>
                        </a:rPr>
                        <a:t> </a:t>
                      </a:r>
                      <a:r>
                        <a:rPr lang="en-GB" sz="1400" kern="50" spc="15" noProof="0" dirty="0" smtClean="0">
                          <a:effectLst/>
                        </a:rPr>
                        <a:t>Learning about something</a:t>
                      </a:r>
                      <a:endParaRPr lang="en-GB" sz="1400" noProof="0" dirty="0" smtClean="0">
                        <a:effectLst/>
                      </a:endParaRPr>
                    </a:p>
                    <a:p>
                      <a:pPr marL="180340" indent="-180340">
                        <a:lnSpc>
                          <a:spcPct val="100000"/>
                        </a:lnSpc>
                        <a:spcAft>
                          <a:spcPts val="0"/>
                        </a:spcAft>
                      </a:pPr>
                      <a:r>
                        <a:rPr lang="en-GB" sz="1400" kern="50" noProof="0" dirty="0" smtClean="0">
                          <a:effectLst/>
                        </a:rPr>
                        <a:t>• </a:t>
                      </a:r>
                      <a:r>
                        <a:rPr lang="en-GB" sz="1400" kern="50" spc="60" noProof="0" dirty="0" smtClean="0">
                          <a:effectLst/>
                        </a:rPr>
                        <a:t> Knowledge transfer</a:t>
                      </a:r>
                      <a:endParaRPr lang="en-GB" sz="1400" noProof="0" dirty="0" smtClean="0">
                        <a:effectLst/>
                      </a:endParaRPr>
                    </a:p>
                    <a:p>
                      <a:pPr marL="742950" lvl="1" indent="-285750">
                        <a:lnSpc>
                          <a:spcPct val="100000"/>
                        </a:lnSpc>
                        <a:spcAft>
                          <a:spcPts val="0"/>
                        </a:spcAft>
                        <a:buFont typeface="Arial" panose="020B0604020202020204" pitchFamily="34" charset="0"/>
                        <a:buChar char="•"/>
                      </a:pPr>
                      <a:r>
                        <a:rPr lang="en-GB" sz="1400" i="1" kern="50" spc="15" noProof="0" dirty="0" smtClean="0">
                          <a:solidFill>
                            <a:srgbClr val="C00000"/>
                          </a:solidFill>
                          <a:effectLst/>
                        </a:rPr>
                        <a:t>cognitiv</a:t>
                      </a:r>
                      <a:r>
                        <a:rPr lang="en-GB" sz="1400" i="1" kern="50" noProof="0" dirty="0" smtClean="0">
                          <a:solidFill>
                            <a:srgbClr val="C00000"/>
                          </a:solidFill>
                          <a:effectLst/>
                        </a:rPr>
                        <a:t>e</a:t>
                      </a:r>
                      <a:r>
                        <a:rPr lang="en-GB" sz="1400" i="1" kern="50" spc="30" noProof="0" dirty="0" smtClean="0">
                          <a:solidFill>
                            <a:srgbClr val="C00000"/>
                          </a:solidFill>
                          <a:effectLst/>
                        </a:rPr>
                        <a:t> </a:t>
                      </a:r>
                      <a:r>
                        <a:rPr lang="en-GB" sz="1400" i="1" kern="50" spc="15" noProof="0" dirty="0" smtClean="0">
                          <a:solidFill>
                            <a:srgbClr val="C00000"/>
                          </a:solidFill>
                          <a:effectLst/>
                        </a:rPr>
                        <a:t>dimension</a:t>
                      </a:r>
                      <a:r>
                        <a:rPr lang="en-GB" sz="1400" i="1" kern="50" noProof="0" dirty="0" smtClean="0">
                          <a:solidFill>
                            <a:srgbClr val="C00000"/>
                          </a:solidFill>
                          <a:effectLst/>
                        </a:rPr>
                        <a:t>:</a:t>
                      </a:r>
                      <a:r>
                        <a:rPr lang="en-GB" sz="1400" i="1" kern="50" spc="30" noProof="0" dirty="0" smtClean="0">
                          <a:solidFill>
                            <a:srgbClr val="C00000"/>
                          </a:solidFill>
                          <a:effectLst/>
                        </a:rPr>
                        <a:t> </a:t>
                      </a:r>
                      <a:r>
                        <a:rPr lang="en-GB" sz="1400" i="1" kern="50" spc="15" noProof="0" dirty="0" smtClean="0">
                          <a:solidFill>
                            <a:srgbClr val="C00000"/>
                          </a:solidFill>
                          <a:effectLst/>
                        </a:rPr>
                        <a:t>intellect</a:t>
                      </a:r>
                    </a:p>
                    <a:p>
                      <a:pPr marL="742950" lvl="1" indent="-285750">
                        <a:lnSpc>
                          <a:spcPct val="100000"/>
                        </a:lnSpc>
                        <a:spcAft>
                          <a:spcPts val="0"/>
                        </a:spcAft>
                        <a:buFont typeface="Arial" panose="020B0604020202020204" pitchFamily="34" charset="0"/>
                        <a:buChar char="•"/>
                      </a:pPr>
                      <a:endParaRPr lang="en-GB" sz="1400" i="1" noProof="0" dirty="0">
                        <a:solidFill>
                          <a:srgbClr val="C00000"/>
                        </a:solidFill>
                        <a:effectLst/>
                        <a:latin typeface="Calibri"/>
                        <a:ea typeface="MS Mincho"/>
                        <a:cs typeface="Times New Roman"/>
                      </a:endParaRPr>
                    </a:p>
                  </a:txBody>
                  <a:tcPr marL="68580" marR="68580" marT="0" marB="0"/>
                </a:tc>
                <a:extLst>
                  <a:ext uri="{0D108BD9-81ED-4DB2-BD59-A6C34878D82A}">
                    <a16:rowId xmlns:a16="http://schemas.microsoft.com/office/drawing/2014/main" val="10001"/>
                  </a:ext>
                </a:extLst>
              </a:tr>
              <a:tr h="1108664">
                <a:tc>
                  <a:txBody>
                    <a:bodyPr/>
                    <a:lstStyle/>
                    <a:p>
                      <a:pPr>
                        <a:lnSpc>
                          <a:spcPct val="100000"/>
                        </a:lnSpc>
                        <a:spcAft>
                          <a:spcPts val="0"/>
                        </a:spcAft>
                      </a:pPr>
                      <a:r>
                        <a:rPr lang="en-GB" sz="1400" i="1" kern="50" spc="15" noProof="0" dirty="0" smtClean="0">
                          <a:solidFill>
                            <a:schemeClr val="dk1"/>
                          </a:solidFill>
                          <a:effectLst/>
                          <a:latin typeface="+mn-lt"/>
                          <a:ea typeface="+mn-ea"/>
                          <a:cs typeface="+mn-cs"/>
                        </a:rPr>
                        <a:t>2nd order learning:</a:t>
                      </a:r>
                      <a:endParaRPr lang="en-GB" sz="1400" noProof="0" dirty="0" smtClean="0">
                        <a:effectLst/>
                      </a:endParaRPr>
                    </a:p>
                    <a:p>
                      <a:pPr>
                        <a:lnSpc>
                          <a:spcPct val="100000"/>
                        </a:lnSpc>
                        <a:spcAft>
                          <a:spcPts val="0"/>
                        </a:spcAft>
                      </a:pPr>
                      <a:r>
                        <a:rPr lang="en-GB" sz="1400" b="1" kern="50" noProof="0" dirty="0" smtClean="0">
                          <a:effectLst/>
                        </a:rPr>
                        <a:t>reformative </a:t>
                      </a:r>
                      <a:endParaRPr lang="en-GB" sz="1400" b="1" noProof="0" dirty="0">
                        <a:effectLst/>
                        <a:latin typeface="Calibri"/>
                        <a:ea typeface="MS Mincho"/>
                        <a:cs typeface="Times New Roman"/>
                      </a:endParaRPr>
                    </a:p>
                  </a:txBody>
                  <a:tcPr marL="68580" marR="68580" marT="0" marB="0">
                    <a:solidFill>
                      <a:schemeClr val="accent1"/>
                    </a:solidFill>
                  </a:tcPr>
                </a:tc>
                <a:tc>
                  <a:txBody>
                    <a:bodyPr/>
                    <a:lstStyle/>
                    <a:p>
                      <a:pPr>
                        <a:lnSpc>
                          <a:spcPct val="100000"/>
                        </a:lnSpc>
                        <a:spcAft>
                          <a:spcPts val="0"/>
                        </a:spcAft>
                      </a:pPr>
                      <a:r>
                        <a:rPr lang="en-GB" sz="1400" kern="50" spc="15" noProof="0" dirty="0" smtClean="0">
                          <a:effectLst/>
                        </a:rPr>
                        <a:t>Check and amend underlying assumptions</a:t>
                      </a:r>
                      <a:r>
                        <a:rPr lang="en-GB" sz="1400" kern="50" noProof="0" dirty="0" smtClean="0">
                          <a:effectLst/>
                        </a:rPr>
                        <a:t>: </a:t>
                      </a:r>
                      <a:r>
                        <a:rPr lang="en-GB" sz="1400" kern="50" spc="15" noProof="0" dirty="0" smtClean="0">
                          <a:effectLst/>
                        </a:rPr>
                        <a:t>doing better things</a:t>
                      </a:r>
                      <a:endParaRPr lang="en-GB" sz="1400" noProof="0" dirty="0">
                        <a:effectLst/>
                        <a:latin typeface="Calibri"/>
                        <a:ea typeface="MS Mincho"/>
                        <a:cs typeface="Times New Roman"/>
                      </a:endParaRPr>
                    </a:p>
                  </a:txBody>
                  <a:tcPr marL="68580" marR="68580" marT="0" marB="0">
                    <a:solidFill>
                      <a:schemeClr val="accent1"/>
                    </a:solidFill>
                  </a:tcPr>
                </a:tc>
                <a:tc>
                  <a:txBody>
                    <a:bodyPr/>
                    <a:lstStyle/>
                    <a:p>
                      <a:pPr marL="180340" indent="-180340">
                        <a:lnSpc>
                          <a:spcPct val="100000"/>
                        </a:lnSpc>
                        <a:spcAft>
                          <a:spcPts val="0"/>
                        </a:spcAft>
                      </a:pPr>
                      <a:r>
                        <a:rPr lang="en-GB" sz="1400" kern="50" noProof="0" dirty="0" smtClean="0">
                          <a:effectLst/>
                        </a:rPr>
                        <a:t>• </a:t>
                      </a:r>
                      <a:r>
                        <a:rPr lang="en-GB" sz="1400" kern="50" spc="60" noProof="0" dirty="0" smtClean="0">
                          <a:effectLst/>
                        </a:rPr>
                        <a:t> A significant change in thinking</a:t>
                      </a:r>
                      <a:endParaRPr lang="en-GB" sz="1400" noProof="0" dirty="0" smtClean="0">
                        <a:effectLst/>
                      </a:endParaRPr>
                    </a:p>
                    <a:p>
                      <a:pPr marL="180340" indent="-180340">
                        <a:lnSpc>
                          <a:spcPct val="100000"/>
                        </a:lnSpc>
                        <a:spcAft>
                          <a:spcPts val="0"/>
                        </a:spcAft>
                      </a:pPr>
                      <a:r>
                        <a:rPr lang="en-GB" sz="1400" kern="50" noProof="0" dirty="0" smtClean="0">
                          <a:effectLst/>
                        </a:rPr>
                        <a:t>• </a:t>
                      </a:r>
                      <a:r>
                        <a:rPr lang="en-GB" sz="1400" kern="50" spc="60" noProof="0" dirty="0" smtClean="0">
                          <a:effectLst/>
                        </a:rPr>
                        <a:t> Critically questioning and then adapting beliefs, values, assumptions, etc.</a:t>
                      </a:r>
                      <a:endParaRPr lang="en-GB" sz="1400" noProof="0" dirty="0" smtClean="0">
                        <a:effectLst/>
                      </a:endParaRPr>
                    </a:p>
                    <a:p>
                      <a:pPr marL="742950" lvl="1" indent="-285750">
                        <a:lnSpc>
                          <a:spcPct val="100000"/>
                        </a:lnSpc>
                        <a:spcAft>
                          <a:spcPts val="0"/>
                        </a:spcAft>
                        <a:buFont typeface="Arial" panose="020B0604020202020204" pitchFamily="34" charset="0"/>
                        <a:buChar char="•"/>
                      </a:pPr>
                      <a:r>
                        <a:rPr lang="en-GB" sz="1400" i="1" kern="50" spc="15" noProof="0" dirty="0" smtClean="0">
                          <a:solidFill>
                            <a:srgbClr val="C00000"/>
                          </a:solidFill>
                          <a:effectLst/>
                        </a:rPr>
                        <a:t>a</a:t>
                      </a:r>
                      <a:r>
                        <a:rPr lang="en-GB" sz="1400" i="1" kern="50" noProof="0" dirty="0" smtClean="0">
                          <a:solidFill>
                            <a:srgbClr val="C00000"/>
                          </a:solidFill>
                          <a:effectLst/>
                        </a:rPr>
                        <a:t>f</a:t>
                      </a:r>
                      <a:r>
                        <a:rPr lang="en-GB" sz="1400" i="1" kern="50" spc="15" noProof="0" dirty="0" smtClean="0">
                          <a:solidFill>
                            <a:srgbClr val="C00000"/>
                          </a:solidFill>
                          <a:effectLst/>
                        </a:rPr>
                        <a:t>fectiv</a:t>
                      </a:r>
                      <a:r>
                        <a:rPr lang="en-GB" sz="1400" i="1" kern="50" noProof="0" dirty="0" smtClean="0">
                          <a:solidFill>
                            <a:srgbClr val="C00000"/>
                          </a:solidFill>
                          <a:effectLst/>
                        </a:rPr>
                        <a:t>e</a:t>
                      </a:r>
                      <a:r>
                        <a:rPr lang="en-GB" sz="1400" i="1" kern="50" spc="30" noProof="0" dirty="0" smtClean="0">
                          <a:solidFill>
                            <a:srgbClr val="C00000"/>
                          </a:solidFill>
                          <a:effectLst/>
                        </a:rPr>
                        <a:t> </a:t>
                      </a:r>
                      <a:r>
                        <a:rPr lang="en-GB" sz="1400" i="1" kern="50" spc="15" noProof="0" dirty="0" smtClean="0">
                          <a:solidFill>
                            <a:srgbClr val="C00000"/>
                          </a:solidFill>
                          <a:effectLst/>
                        </a:rPr>
                        <a:t>dimension</a:t>
                      </a:r>
                      <a:r>
                        <a:rPr lang="en-GB" sz="1400" i="1" kern="50" noProof="0" dirty="0" smtClean="0">
                          <a:solidFill>
                            <a:srgbClr val="C00000"/>
                          </a:solidFill>
                          <a:effectLst/>
                        </a:rPr>
                        <a:t>:</a:t>
                      </a:r>
                      <a:r>
                        <a:rPr lang="en-GB" sz="1400" i="1" kern="50" spc="30" noProof="0" dirty="0" smtClean="0">
                          <a:solidFill>
                            <a:srgbClr val="C00000"/>
                          </a:solidFill>
                          <a:effectLst/>
                        </a:rPr>
                        <a:t> </a:t>
                      </a:r>
                      <a:r>
                        <a:rPr lang="en-GB" sz="1400" i="1" kern="50" spc="15" noProof="0" dirty="0" smtClean="0">
                          <a:solidFill>
                            <a:srgbClr val="C00000"/>
                          </a:solidFill>
                          <a:effectLst/>
                        </a:rPr>
                        <a:t>emotions</a:t>
                      </a:r>
                      <a:endParaRPr lang="en-GB" sz="1400" i="1" noProof="0" dirty="0">
                        <a:solidFill>
                          <a:srgbClr val="C00000"/>
                        </a:solidFill>
                        <a:effectLst/>
                        <a:latin typeface="Calibri"/>
                        <a:ea typeface="MS Mincho"/>
                        <a:cs typeface="Times New Roman"/>
                      </a:endParaRPr>
                    </a:p>
                  </a:txBody>
                  <a:tcPr marL="68580" marR="68580" marT="0" marB="0">
                    <a:solidFill>
                      <a:schemeClr val="accent1"/>
                    </a:solidFill>
                  </a:tcPr>
                </a:tc>
                <a:extLst>
                  <a:ext uri="{0D108BD9-81ED-4DB2-BD59-A6C34878D82A}">
                    <a16:rowId xmlns:a16="http://schemas.microsoft.com/office/drawing/2014/main" val="10002"/>
                  </a:ext>
                </a:extLst>
              </a:tr>
              <a:tr h="2137247">
                <a:tc>
                  <a:txBody>
                    <a:bodyPr/>
                    <a:lstStyle/>
                    <a:p>
                      <a:pPr>
                        <a:lnSpc>
                          <a:spcPct val="100000"/>
                        </a:lnSpc>
                        <a:spcAft>
                          <a:spcPts val="0"/>
                        </a:spcAft>
                      </a:pPr>
                      <a:r>
                        <a:rPr lang="en-GB" sz="1400" i="1" kern="50" spc="15" noProof="0" dirty="0" smtClean="0">
                          <a:solidFill>
                            <a:schemeClr val="dk1"/>
                          </a:solidFill>
                          <a:effectLst/>
                          <a:latin typeface="+mn-lt"/>
                          <a:ea typeface="+mn-ea"/>
                          <a:cs typeface="+mn-cs"/>
                        </a:rPr>
                        <a:t>3rd order learning:</a:t>
                      </a:r>
                      <a:endParaRPr lang="en-GB" sz="1400" noProof="0" dirty="0" smtClean="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kern="50" noProof="0" dirty="0" smtClean="0">
                          <a:effectLst/>
                        </a:rPr>
                        <a:t> transformative </a:t>
                      </a:r>
                      <a:endParaRPr lang="en-GB" sz="1400" noProof="0" dirty="0" smtClean="0">
                        <a:effectLst/>
                        <a:latin typeface="Calibri"/>
                        <a:ea typeface="MS Mincho"/>
                        <a:cs typeface="Times New Roman"/>
                      </a:endParaRPr>
                    </a:p>
                    <a:p>
                      <a:pPr>
                        <a:lnSpc>
                          <a:spcPct val="100000"/>
                        </a:lnSpc>
                        <a:spcAft>
                          <a:spcPts val="0"/>
                        </a:spcAft>
                      </a:pPr>
                      <a:endParaRPr lang="en-GB" sz="1400" noProof="0" dirty="0">
                        <a:effectLst/>
                        <a:latin typeface="Calibri"/>
                        <a:ea typeface="MS Mincho"/>
                        <a:cs typeface="Times New Roman"/>
                      </a:endParaRPr>
                    </a:p>
                  </a:txBody>
                  <a:tcPr marL="68580" marR="68580" marT="0" marB="0">
                    <a:solidFill>
                      <a:schemeClr val="accent1">
                        <a:lumMod val="90000"/>
                      </a:schemeClr>
                    </a:solidFill>
                  </a:tcPr>
                </a:tc>
                <a:tc>
                  <a:txBody>
                    <a:bodyPr/>
                    <a:lstStyle/>
                    <a:p>
                      <a:pPr>
                        <a:lnSpc>
                          <a:spcPct val="100000"/>
                        </a:lnSpc>
                        <a:spcAft>
                          <a:spcPts val="0"/>
                        </a:spcAft>
                      </a:pPr>
                      <a:r>
                        <a:rPr lang="en-GB" sz="1400" kern="50" spc="15" noProof="0" dirty="0" smtClean="0">
                          <a:effectLst/>
                        </a:rPr>
                        <a:t>Paradigm shift:</a:t>
                      </a:r>
                      <a:endParaRPr lang="en-GB" sz="1400" noProof="0" dirty="0" smtClean="0">
                        <a:effectLst/>
                      </a:endParaRPr>
                    </a:p>
                    <a:p>
                      <a:pPr>
                        <a:lnSpc>
                          <a:spcPct val="100000"/>
                        </a:lnSpc>
                        <a:spcAft>
                          <a:spcPts val="0"/>
                        </a:spcAft>
                      </a:pPr>
                      <a:r>
                        <a:rPr lang="en-GB" sz="1400" i="1" kern="50" spc="15" noProof="0" dirty="0" smtClean="0">
                          <a:effectLst/>
                        </a:rPr>
                        <a:t>Seeing things differently</a:t>
                      </a:r>
                      <a:endParaRPr lang="en-GB" sz="1400" i="1" noProof="0" dirty="0">
                        <a:effectLst/>
                        <a:latin typeface="Calibri"/>
                        <a:ea typeface="MS Mincho"/>
                        <a:cs typeface="Times New Roman"/>
                      </a:endParaRPr>
                    </a:p>
                  </a:txBody>
                  <a:tcPr marL="68580" marR="68580" marT="0" marB="0">
                    <a:solidFill>
                      <a:schemeClr val="accent1">
                        <a:lumMod val="90000"/>
                      </a:schemeClr>
                    </a:solidFill>
                  </a:tcPr>
                </a:tc>
                <a:tc>
                  <a:txBody>
                    <a:bodyPr/>
                    <a:lstStyle/>
                    <a:p>
                      <a:pPr marL="180340" indent="-180340">
                        <a:lnSpc>
                          <a:spcPct val="100000"/>
                        </a:lnSpc>
                        <a:spcAft>
                          <a:spcPts val="0"/>
                        </a:spcAft>
                      </a:pPr>
                      <a:r>
                        <a:rPr lang="en-GB" sz="1400" kern="50" noProof="0" dirty="0" smtClean="0">
                          <a:effectLst/>
                        </a:rPr>
                        <a:t>• </a:t>
                      </a:r>
                      <a:r>
                        <a:rPr lang="en-GB" sz="1400" kern="50" spc="60" noProof="0" dirty="0" smtClean="0">
                          <a:effectLst/>
                        </a:rPr>
                        <a:t> Being aware of one’s world view, which among other things led to the decision to study a particular subject. </a:t>
                      </a:r>
                      <a:endParaRPr lang="en-GB" sz="1400" noProof="0" dirty="0" smtClean="0">
                        <a:effectLst/>
                      </a:endParaRPr>
                    </a:p>
                    <a:p>
                      <a:pPr marL="180340" indent="-180340">
                        <a:lnSpc>
                          <a:spcPct val="100000"/>
                        </a:lnSpc>
                        <a:spcAft>
                          <a:spcPts val="0"/>
                        </a:spcAft>
                      </a:pPr>
                      <a:r>
                        <a:rPr lang="en-GB" sz="1400" kern="50" noProof="0" dirty="0" smtClean="0">
                          <a:effectLst/>
                        </a:rPr>
                        <a:t>• </a:t>
                      </a:r>
                      <a:r>
                        <a:rPr lang="en-GB" sz="1400" kern="50" spc="60" noProof="0" dirty="0" smtClean="0">
                          <a:effectLst/>
                        </a:rPr>
                        <a:t> Reflection on, and possibly reconstruction</a:t>
                      </a:r>
                      <a:r>
                        <a:rPr lang="en-GB" sz="1400" kern="50" spc="60" baseline="0" noProof="0" dirty="0" smtClean="0">
                          <a:effectLst/>
                        </a:rPr>
                        <a:t> of</a:t>
                      </a:r>
                      <a:r>
                        <a:rPr lang="en-GB" sz="1400" kern="50" spc="60" noProof="0" dirty="0" smtClean="0">
                          <a:effectLst/>
                        </a:rPr>
                        <a:t>, scientific paradigms</a:t>
                      </a:r>
                      <a:endParaRPr lang="en-GB" sz="1400" noProof="0" dirty="0" smtClean="0">
                        <a:effectLst/>
                      </a:endParaRPr>
                    </a:p>
                    <a:p>
                      <a:pPr marL="180340" indent="-180340">
                        <a:lnSpc>
                          <a:spcPct val="100000"/>
                        </a:lnSpc>
                        <a:spcAft>
                          <a:spcPts val="0"/>
                        </a:spcAft>
                      </a:pPr>
                      <a:r>
                        <a:rPr lang="en-GB" sz="1400" kern="50" noProof="0" dirty="0" smtClean="0">
                          <a:effectLst/>
                        </a:rPr>
                        <a:t>• </a:t>
                      </a:r>
                      <a:r>
                        <a:rPr lang="en-GB" sz="1400" kern="50" spc="60" noProof="0" dirty="0" smtClean="0">
                          <a:effectLst/>
                        </a:rPr>
                        <a:t> Allow significant shift in </a:t>
                      </a:r>
                      <a:r>
                        <a:rPr lang="en-GB" sz="1400" kern="50" spc="15" noProof="0" dirty="0" smtClean="0">
                          <a:effectLst/>
                        </a:rPr>
                        <a:t>awareness</a:t>
                      </a:r>
                      <a:endParaRPr lang="en-GB" sz="1400" noProof="0" dirty="0" smtClean="0">
                        <a:effectLst/>
                      </a:endParaRPr>
                    </a:p>
                    <a:p>
                      <a:pPr marL="742950" lvl="1" indent="-285750">
                        <a:lnSpc>
                          <a:spcPct val="100000"/>
                        </a:lnSpc>
                        <a:spcAft>
                          <a:spcPts val="0"/>
                        </a:spcAft>
                        <a:buFont typeface="Arial" panose="020B0604020202020204" pitchFamily="34" charset="0"/>
                        <a:buChar char="•"/>
                      </a:pPr>
                      <a:r>
                        <a:rPr lang="en-GB" sz="1400" i="1" kern="50" spc="15" noProof="0" dirty="0" smtClean="0">
                          <a:solidFill>
                            <a:srgbClr val="C00000"/>
                          </a:solidFill>
                          <a:effectLst/>
                        </a:rPr>
                        <a:t>existential</a:t>
                      </a:r>
                      <a:r>
                        <a:rPr lang="en-GB" sz="1400" i="1" kern="50" spc="30" noProof="0" dirty="0" smtClean="0">
                          <a:solidFill>
                            <a:srgbClr val="C00000"/>
                          </a:solidFill>
                          <a:effectLst/>
                        </a:rPr>
                        <a:t> </a:t>
                      </a:r>
                      <a:r>
                        <a:rPr lang="en-GB" sz="1400" i="1" kern="50" spc="15" noProof="0" dirty="0" smtClean="0">
                          <a:solidFill>
                            <a:srgbClr val="C00000"/>
                          </a:solidFill>
                          <a:effectLst/>
                        </a:rPr>
                        <a:t>dimensio</a:t>
                      </a:r>
                      <a:r>
                        <a:rPr lang="en-GB" sz="1400" i="1" kern="50" noProof="0" dirty="0" smtClean="0">
                          <a:solidFill>
                            <a:srgbClr val="C00000"/>
                          </a:solidFill>
                          <a:effectLst/>
                        </a:rPr>
                        <a:t>n</a:t>
                      </a:r>
                      <a:r>
                        <a:rPr lang="en-GB" sz="1400" i="1" kern="50" spc="30" noProof="0" dirty="0" smtClean="0">
                          <a:solidFill>
                            <a:srgbClr val="C00000"/>
                          </a:solidFill>
                          <a:effectLst/>
                        </a:rPr>
                        <a:t> </a:t>
                      </a:r>
                      <a:r>
                        <a:rPr lang="en-GB" sz="1400" i="1" kern="50" noProof="0" dirty="0" smtClean="0">
                          <a:solidFill>
                            <a:srgbClr val="C00000"/>
                          </a:solidFill>
                          <a:effectLst/>
                        </a:rPr>
                        <a:t>–</a:t>
                      </a:r>
                      <a:r>
                        <a:rPr lang="en-GB" sz="1400" i="1" kern="50" spc="30" noProof="0" dirty="0" smtClean="0">
                          <a:solidFill>
                            <a:srgbClr val="C00000"/>
                          </a:solidFill>
                          <a:effectLst/>
                        </a:rPr>
                        <a:t> reflecting on (and possibly reconstructing) individual and group self-understanding </a:t>
                      </a:r>
                    </a:p>
                    <a:p>
                      <a:pPr marL="742950" lvl="1" indent="-285750">
                        <a:lnSpc>
                          <a:spcPct val="100000"/>
                        </a:lnSpc>
                        <a:spcAft>
                          <a:spcPts val="0"/>
                        </a:spcAft>
                        <a:buFont typeface="Arial" panose="020B0604020202020204" pitchFamily="34" charset="0"/>
                        <a:buChar char="•"/>
                      </a:pPr>
                      <a:r>
                        <a:rPr lang="en-GB" sz="1400" i="1" kern="50" spc="15" noProof="0" dirty="0" smtClean="0">
                          <a:solidFill>
                            <a:srgbClr val="C00000"/>
                          </a:solidFill>
                          <a:effectLst/>
                        </a:rPr>
                        <a:t>empowerment dimension</a:t>
                      </a:r>
                      <a:endParaRPr lang="en-GB" sz="1400" i="1" noProof="0" dirty="0" smtClean="0">
                        <a:solidFill>
                          <a:srgbClr val="C00000"/>
                        </a:solidFill>
                        <a:effectLst/>
                      </a:endParaRPr>
                    </a:p>
                    <a:p>
                      <a:pPr marL="742950" lvl="1" indent="-285750">
                        <a:lnSpc>
                          <a:spcPct val="100000"/>
                        </a:lnSpc>
                        <a:spcAft>
                          <a:spcPts val="0"/>
                        </a:spcAft>
                        <a:buFont typeface="Arial" panose="020B0604020202020204" pitchFamily="34" charset="0"/>
                        <a:buChar char="•"/>
                      </a:pPr>
                      <a:r>
                        <a:rPr lang="en-GB" sz="1400" i="1" kern="50" spc="15" noProof="0" dirty="0" smtClean="0">
                          <a:solidFill>
                            <a:srgbClr val="C00000"/>
                          </a:solidFill>
                          <a:effectLst/>
                        </a:rPr>
                        <a:t>action dimension</a:t>
                      </a:r>
                    </a:p>
                    <a:p>
                      <a:pPr marL="742950" lvl="1" indent="-285750">
                        <a:lnSpc>
                          <a:spcPct val="100000"/>
                        </a:lnSpc>
                        <a:spcAft>
                          <a:spcPts val="0"/>
                        </a:spcAft>
                        <a:buFont typeface="Arial" panose="020B0604020202020204" pitchFamily="34" charset="0"/>
                        <a:buChar char="•"/>
                      </a:pPr>
                      <a:endParaRPr lang="en-GB" sz="1400" i="1" noProof="0" dirty="0">
                        <a:solidFill>
                          <a:srgbClr val="C00000"/>
                        </a:solidFill>
                        <a:effectLst/>
                        <a:latin typeface="Calibri"/>
                        <a:ea typeface="MS Mincho"/>
                        <a:cs typeface="Times New Roman"/>
                      </a:endParaRPr>
                    </a:p>
                  </a:txBody>
                  <a:tcPr marL="68580" marR="68580" marT="0" marB="0">
                    <a:solidFill>
                      <a:schemeClr val="accent1">
                        <a:lumMod val="90000"/>
                      </a:schemeClr>
                    </a:solidFill>
                  </a:tcPr>
                </a:tc>
                <a:extLst>
                  <a:ext uri="{0D108BD9-81ED-4DB2-BD59-A6C34878D82A}">
                    <a16:rowId xmlns:a16="http://schemas.microsoft.com/office/drawing/2014/main" val="10003"/>
                  </a:ext>
                </a:extLst>
              </a:tr>
            </a:tbl>
          </a:graphicData>
        </a:graphic>
      </p:graphicFrame>
      <p:sp>
        <p:nvSpPr>
          <p:cNvPr id="3" name="Rechteck 2"/>
          <p:cNvSpPr/>
          <p:nvPr/>
        </p:nvSpPr>
        <p:spPr>
          <a:xfrm>
            <a:off x="323528" y="6525344"/>
            <a:ext cx="4572000" cy="276999"/>
          </a:xfrm>
          <a:prstGeom prst="rect">
            <a:avLst/>
          </a:prstGeom>
        </p:spPr>
        <p:txBody>
          <a:bodyPr>
            <a:spAutoFit/>
          </a:bodyPr>
          <a:lstStyle/>
          <a:p>
            <a:r>
              <a:rPr lang="de-CH" sz="1200" dirty="0"/>
              <a:t>Sterling 2011 (building on Bateson 1972)</a:t>
            </a:r>
          </a:p>
        </p:txBody>
      </p:sp>
    </p:spTree>
    <p:extLst>
      <p:ext uri="{BB962C8B-B14F-4D97-AF65-F5344CB8AC3E}">
        <p14:creationId xmlns:p14="http://schemas.microsoft.com/office/powerpoint/2010/main" val="296701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p:nvPr/>
        </p:nvSpPr>
        <p:spPr bwMode="auto">
          <a:xfrm>
            <a:off x="0" y="1"/>
            <a:ext cx="9137104" cy="68579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21</a:t>
            </a:fld>
            <a:endParaRPr lang="de-CH" sz="1400"/>
          </a:p>
        </p:txBody>
      </p:sp>
      <p:sp>
        <p:nvSpPr>
          <p:cNvPr id="8" name="Rectangle 9"/>
          <p:cNvSpPr>
            <a:spLocks noChangeArrowheads="1"/>
          </p:cNvSpPr>
          <p:nvPr/>
        </p:nvSpPr>
        <p:spPr bwMode="auto">
          <a:xfrm>
            <a:off x="179512" y="116632"/>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b="1" dirty="0">
                <a:solidFill>
                  <a:srgbClr val="336699"/>
                </a:solidFill>
                <a:cs typeface="Times New Roman" pitchFamily="18" charset="0"/>
              </a:rPr>
              <a:t>SD-relevant competences</a:t>
            </a:r>
          </a:p>
          <a:p>
            <a:pPr eaLnBrk="1" hangingPunct="1"/>
            <a:r>
              <a:rPr lang="de-CH" sz="1800" kern="50" dirty="0">
                <a:solidFill>
                  <a:srgbClr val="336699"/>
                </a:solidFill>
              </a:rPr>
              <a:t>Examples from the topic of natural resource use</a:t>
            </a:r>
          </a:p>
          <a:p>
            <a:pPr eaLnBrk="1" hangingPunct="1"/>
            <a:endParaRPr lang="de-CH" altLang="en-US" sz="1800" dirty="0">
              <a:solidFill>
                <a:srgbClr val="336699"/>
              </a:solidFill>
            </a:endParaRPr>
          </a:p>
        </p:txBody>
      </p:sp>
      <p:graphicFrame>
        <p:nvGraphicFramePr>
          <p:cNvPr id="4" name="Tabelle 3"/>
          <p:cNvGraphicFramePr>
            <a:graphicFrameLocks noGrp="1"/>
          </p:cNvGraphicFramePr>
          <p:nvPr>
            <p:extLst>
              <p:ext uri="{D42A27DB-BD31-4B8C-83A1-F6EECF244321}">
                <p14:modId xmlns:p14="http://schemas.microsoft.com/office/powerpoint/2010/main" val="537676049"/>
              </p:ext>
            </p:extLst>
          </p:nvPr>
        </p:nvGraphicFramePr>
        <p:xfrm>
          <a:off x="179512" y="1015170"/>
          <a:ext cx="8712968" cy="5510174"/>
        </p:xfrm>
        <a:graphic>
          <a:graphicData uri="http://schemas.openxmlformats.org/drawingml/2006/table">
            <a:tbl>
              <a:tblPr>
                <a:tableStyleId>{5C22544A-7EE6-4342-B048-85BDC9FD1C3A}</a:tableStyleId>
              </a:tblPr>
              <a:tblGrid>
                <a:gridCol w="1499429">
                  <a:extLst>
                    <a:ext uri="{9D8B030D-6E8A-4147-A177-3AD203B41FA5}">
                      <a16:colId xmlns:a16="http://schemas.microsoft.com/office/drawing/2014/main" val="20000"/>
                    </a:ext>
                  </a:extLst>
                </a:gridCol>
                <a:gridCol w="7213539">
                  <a:extLst>
                    <a:ext uri="{9D8B030D-6E8A-4147-A177-3AD203B41FA5}">
                      <a16:colId xmlns:a16="http://schemas.microsoft.com/office/drawing/2014/main" val="20001"/>
                    </a:ext>
                  </a:extLst>
                </a:gridCol>
              </a:tblGrid>
              <a:tr h="426089">
                <a:tc>
                  <a:txBody>
                    <a:bodyPr/>
                    <a:lstStyle/>
                    <a:p>
                      <a:pPr marL="0" algn="l" defTabSz="457200" rtl="0" eaLnBrk="1" latinLnBrk="0" hangingPunct="1">
                        <a:lnSpc>
                          <a:spcPct val="100000"/>
                        </a:lnSpc>
                        <a:spcAft>
                          <a:spcPts val="0"/>
                        </a:spcAft>
                      </a:pPr>
                      <a:r>
                        <a:rPr lang="en-GB" sz="1400" b="1" kern="50" spc="15" noProof="0" dirty="0" smtClean="0">
                          <a:solidFill>
                            <a:schemeClr val="bg1"/>
                          </a:solidFill>
                          <a:effectLst/>
                          <a:latin typeface="+mn-lt"/>
                          <a:ea typeface="+mn-ea"/>
                          <a:cs typeface="+mn-cs"/>
                        </a:rPr>
                        <a:t>Level of learning</a:t>
                      </a:r>
                      <a:endParaRPr lang="en-GB" sz="1400" b="1" kern="50" spc="15" noProof="0" dirty="0">
                        <a:solidFill>
                          <a:schemeClr val="bg1"/>
                        </a:solidFill>
                        <a:effectLst/>
                        <a:latin typeface="+mn-lt"/>
                        <a:ea typeface="+mn-ea"/>
                        <a:cs typeface="+mn-cs"/>
                      </a:endParaRPr>
                    </a:p>
                  </a:txBody>
                  <a:tcPr marL="48280" marR="48280" marT="0" marB="0">
                    <a:solidFill>
                      <a:srgbClr val="336699"/>
                    </a:solidFill>
                  </a:tcPr>
                </a:tc>
                <a:tc>
                  <a:txBody>
                    <a:bodyPr/>
                    <a:lstStyle/>
                    <a:p>
                      <a:pPr marL="0" algn="l" defTabSz="457200" rtl="0" eaLnBrk="1" latinLnBrk="0" hangingPunct="1">
                        <a:lnSpc>
                          <a:spcPct val="100000"/>
                        </a:lnSpc>
                        <a:spcAft>
                          <a:spcPts val="0"/>
                        </a:spcAft>
                      </a:pPr>
                      <a:r>
                        <a:rPr lang="en-GB" sz="1400" b="1" kern="50" spc="15" noProof="0" dirty="0" smtClean="0">
                          <a:solidFill>
                            <a:schemeClr val="bg1"/>
                          </a:solidFill>
                          <a:effectLst/>
                          <a:latin typeface="+mn-lt"/>
                          <a:ea typeface="+mn-ea"/>
                          <a:cs typeface="+mn-cs"/>
                        </a:rPr>
                        <a:t>Examples with a relation to SD</a:t>
                      </a:r>
                      <a:endParaRPr lang="en-GB" sz="1400" b="1" kern="50" spc="15" noProof="0" dirty="0">
                        <a:solidFill>
                          <a:schemeClr val="bg1"/>
                        </a:solidFill>
                        <a:effectLst/>
                        <a:latin typeface="+mn-lt"/>
                        <a:ea typeface="+mn-ea"/>
                        <a:cs typeface="+mn-cs"/>
                      </a:endParaRPr>
                    </a:p>
                  </a:txBody>
                  <a:tcPr marL="48280" marR="48280" marT="0" marB="0">
                    <a:solidFill>
                      <a:srgbClr val="336699"/>
                    </a:solidFill>
                  </a:tcPr>
                </a:tc>
                <a:extLst>
                  <a:ext uri="{0D108BD9-81ED-4DB2-BD59-A6C34878D82A}">
                    <a16:rowId xmlns:a16="http://schemas.microsoft.com/office/drawing/2014/main" val="10000"/>
                  </a:ext>
                </a:extLst>
              </a:tr>
              <a:tr h="1591614">
                <a:tc>
                  <a:txBody>
                    <a:bodyPr/>
                    <a:lstStyle/>
                    <a:p>
                      <a:pPr marL="0" algn="l" defTabSz="457200" rtl="0" eaLnBrk="1" latinLnBrk="0" hangingPunct="1">
                        <a:lnSpc>
                          <a:spcPct val="100000"/>
                        </a:lnSpc>
                        <a:spcAft>
                          <a:spcPts val="0"/>
                        </a:spcAft>
                      </a:pPr>
                      <a:r>
                        <a:rPr lang="en-GB" sz="1200" b="1" kern="50" noProof="0" dirty="0" err="1" smtClean="0">
                          <a:solidFill>
                            <a:srgbClr val="336699"/>
                          </a:solidFill>
                          <a:effectLst/>
                          <a:latin typeface="+mn-lt"/>
                          <a:ea typeface="+mn-ea"/>
                          <a:cs typeface="+mn-cs"/>
                        </a:rPr>
                        <a:t>Conformative</a:t>
                      </a:r>
                      <a:endParaRPr lang="en-GB" sz="1200" b="1" kern="50" noProof="0" dirty="0">
                        <a:solidFill>
                          <a:srgbClr val="336699"/>
                        </a:solidFill>
                        <a:effectLst/>
                        <a:latin typeface="+mn-lt"/>
                        <a:ea typeface="+mn-ea"/>
                        <a:cs typeface="+mn-cs"/>
                      </a:endParaRPr>
                    </a:p>
                  </a:txBody>
                  <a:tcPr marL="48280" marR="48280" marT="0" marB="0"/>
                </a:tc>
                <a:tc>
                  <a:txBody>
                    <a:bodyPr/>
                    <a:lstStyle/>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spc="15" noProof="0" dirty="0" smtClean="0">
                          <a:solidFill>
                            <a:schemeClr val="dk1"/>
                          </a:solidFill>
                          <a:effectLst/>
                          <a:latin typeface="+mn-lt"/>
                          <a:ea typeface="+mn-ea"/>
                          <a:cs typeface="+mn-cs"/>
                        </a:rPr>
                        <a:t>Transfer of abstract factual knowledge, trends, terminologies, etc. (cognitive dimension)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spc="15" noProof="0" dirty="0" smtClean="0">
                          <a:solidFill>
                            <a:schemeClr val="dk1"/>
                          </a:solidFill>
                          <a:effectLst/>
                          <a:latin typeface="+mn-lt"/>
                          <a:ea typeface="+mn-ea"/>
                          <a:cs typeface="+mn-cs"/>
                        </a:rPr>
                        <a:t>Disciplinary analysis of individual questions in relation to the topic of sustainable use of natural resources, e.g. measuring and capturing water balance, composition of plant communities, soil erosion, farmers’ action and decision patterns; cost-efficiency analysis of protective measures, perception analysis of SD-relevant objects, actions, and institutions, historical understanding of SD, discourse analysis of legal instruments</a:t>
                      </a:r>
                      <a:r>
                        <a:rPr lang="en-GB" sz="1200" kern="50" spc="15" baseline="0" noProof="0" dirty="0" smtClean="0">
                          <a:solidFill>
                            <a:schemeClr val="dk1"/>
                          </a:solidFill>
                          <a:effectLst/>
                          <a:latin typeface="+mn-lt"/>
                          <a:ea typeface="+mn-ea"/>
                          <a:cs typeface="+mn-cs"/>
                        </a:rPr>
                        <a:t> </a:t>
                      </a:r>
                      <a:r>
                        <a:rPr lang="en-GB" sz="1200" kern="50" spc="15" noProof="0" dirty="0" smtClean="0">
                          <a:solidFill>
                            <a:schemeClr val="dk1"/>
                          </a:solidFill>
                          <a:effectLst/>
                          <a:latin typeface="+mn-lt"/>
                          <a:ea typeface="+mn-ea"/>
                          <a:cs typeface="+mn-cs"/>
                        </a:rPr>
                        <a:t>from the local to the global level, etc.</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spc="15" noProof="0" dirty="0" smtClean="0">
                          <a:solidFill>
                            <a:schemeClr val="dk1"/>
                          </a:solidFill>
                          <a:effectLst/>
                          <a:latin typeface="+mn-lt"/>
                          <a:ea typeface="+mn-ea"/>
                          <a:cs typeface="+mn-cs"/>
                        </a:rPr>
                        <a:t>Further development of disciplinary theoretical foundations and data collection methods</a:t>
                      </a:r>
                    </a:p>
                    <a:p>
                      <a:pPr marL="637540" lvl="1" indent="-180340" algn="r" defTabSz="457200" rtl="0" eaLnBrk="1" latinLnBrk="0" hangingPunct="1">
                        <a:lnSpc>
                          <a:spcPct val="100000"/>
                        </a:lnSpc>
                        <a:spcAft>
                          <a:spcPts val="0"/>
                        </a:spcAft>
                      </a:pPr>
                      <a:r>
                        <a:rPr lang="en-GB" sz="1200" i="1" kern="50" spc="15" noProof="0" dirty="0" smtClean="0">
                          <a:solidFill>
                            <a:srgbClr val="C00000"/>
                          </a:solidFill>
                          <a:effectLst/>
                          <a:latin typeface="+mn-lt"/>
                          <a:ea typeface="+mn-ea"/>
                          <a:cs typeface="+mn-cs"/>
                        </a:rPr>
                        <a:t>Type of teaching-leaning</a:t>
                      </a:r>
                      <a:r>
                        <a:rPr lang="en-GB" sz="1200" i="1" kern="50" spc="15" baseline="0" noProof="0" dirty="0" smtClean="0">
                          <a:solidFill>
                            <a:srgbClr val="C00000"/>
                          </a:solidFill>
                          <a:effectLst/>
                          <a:latin typeface="+mn-lt"/>
                          <a:ea typeface="+mn-ea"/>
                          <a:cs typeface="+mn-cs"/>
                        </a:rPr>
                        <a:t> </a:t>
                      </a:r>
                      <a:r>
                        <a:rPr lang="en-GB" sz="1200" i="1" kern="50" spc="15" noProof="0" dirty="0" smtClean="0">
                          <a:solidFill>
                            <a:srgbClr val="C00000"/>
                          </a:solidFill>
                          <a:effectLst/>
                          <a:latin typeface="+mn-lt"/>
                          <a:ea typeface="+mn-ea"/>
                          <a:cs typeface="+mn-cs"/>
                        </a:rPr>
                        <a:t>event: e.g. lecture, experiment, seminar</a:t>
                      </a:r>
                      <a:endParaRPr lang="en-GB" sz="1200" i="1" kern="50" spc="15" noProof="0" dirty="0">
                        <a:solidFill>
                          <a:srgbClr val="C00000"/>
                        </a:solidFill>
                        <a:effectLst/>
                        <a:latin typeface="+mn-lt"/>
                        <a:ea typeface="+mn-ea"/>
                        <a:cs typeface="+mn-cs"/>
                      </a:endParaRPr>
                    </a:p>
                  </a:txBody>
                  <a:tcPr marL="48280" marR="48280" marT="0" marB="0"/>
                </a:tc>
                <a:extLst>
                  <a:ext uri="{0D108BD9-81ED-4DB2-BD59-A6C34878D82A}">
                    <a16:rowId xmlns:a16="http://schemas.microsoft.com/office/drawing/2014/main" val="10001"/>
                  </a:ext>
                </a:extLst>
              </a:tr>
              <a:tr h="1163947">
                <a:tc>
                  <a:txBody>
                    <a:bodyPr/>
                    <a:lstStyle/>
                    <a:p>
                      <a:pPr marL="0" algn="l" defTabSz="457200" rtl="0" eaLnBrk="1" latinLnBrk="0" hangingPunct="1">
                        <a:lnSpc>
                          <a:spcPct val="100000"/>
                        </a:lnSpc>
                        <a:spcAft>
                          <a:spcPts val="0"/>
                        </a:spcAft>
                      </a:pPr>
                      <a:r>
                        <a:rPr lang="en-GB" sz="1200" b="1" kern="50" noProof="0" dirty="0" smtClean="0">
                          <a:solidFill>
                            <a:srgbClr val="336699"/>
                          </a:solidFill>
                          <a:effectLst/>
                          <a:latin typeface="+mn-lt"/>
                          <a:ea typeface="+mn-ea"/>
                          <a:cs typeface="+mn-cs"/>
                        </a:rPr>
                        <a:t>Reformative</a:t>
                      </a:r>
                      <a:endParaRPr lang="en-GB" sz="1200" b="1" kern="50" noProof="0" dirty="0">
                        <a:solidFill>
                          <a:srgbClr val="336699"/>
                        </a:solidFill>
                        <a:effectLst/>
                        <a:latin typeface="+mn-lt"/>
                        <a:ea typeface="+mn-ea"/>
                        <a:cs typeface="+mn-cs"/>
                      </a:endParaRPr>
                    </a:p>
                  </a:txBody>
                  <a:tcPr marL="48280" marR="48280" marT="0" marB="0">
                    <a:solidFill>
                      <a:schemeClr val="accent1"/>
                    </a:solidFill>
                  </a:tcPr>
                </a:tc>
                <a:tc>
                  <a:txBody>
                    <a:bodyPr/>
                    <a:lstStyle/>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spc="15" noProof="0" dirty="0" smtClean="0">
                          <a:solidFill>
                            <a:schemeClr val="dk1"/>
                          </a:solidFill>
                          <a:effectLst/>
                          <a:latin typeface="+mn-lt"/>
                          <a:ea typeface="+mn-ea"/>
                          <a:cs typeface="+mn-cs"/>
                        </a:rPr>
                        <a:t>Examining, in an interdisciplinary way, the Sustainability dimensions of environmental compatibility, social compatibility, and economic feasibility</a:t>
                      </a:r>
                      <a:r>
                        <a:rPr lang="en-GB" sz="1200" kern="50" spc="15" baseline="0" noProof="0" dirty="0" smtClean="0">
                          <a:solidFill>
                            <a:schemeClr val="dk1"/>
                          </a:solidFill>
                          <a:effectLst/>
                          <a:latin typeface="+mn-lt"/>
                          <a:ea typeface="+mn-ea"/>
                          <a:cs typeface="+mn-cs"/>
                        </a:rPr>
                        <a:t> and becoming e</a:t>
                      </a:r>
                      <a:r>
                        <a:rPr lang="en-GB" sz="1200" kern="50" spc="15" noProof="0" dirty="0" smtClean="0">
                          <a:solidFill>
                            <a:schemeClr val="dk1"/>
                          </a:solidFill>
                          <a:effectLst/>
                          <a:latin typeface="+mn-lt"/>
                          <a:ea typeface="+mn-ea"/>
                          <a:cs typeface="+mn-cs"/>
                        </a:rPr>
                        <a:t>motionally aware of social and economic injustices as well as environmental degradation (affective dimension)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spc="15" noProof="0" dirty="0" smtClean="0">
                          <a:solidFill>
                            <a:schemeClr val="dk1"/>
                          </a:solidFill>
                          <a:effectLst/>
                          <a:latin typeface="+mn-lt"/>
                          <a:ea typeface="+mn-ea"/>
                          <a:cs typeface="+mn-cs"/>
                        </a:rPr>
                        <a:t>Familiarizing oneself with the epistemologies of different disciplines and their potentials and limitations. Developing interdisciplinary theoretical foundations and data collection methods</a:t>
                      </a:r>
                    </a:p>
                    <a:p>
                      <a:pPr marL="637540" lvl="1" indent="-180340" algn="r" defTabSz="457200" rtl="0" eaLnBrk="1" latinLnBrk="0" hangingPunct="1">
                        <a:lnSpc>
                          <a:spcPct val="100000"/>
                        </a:lnSpc>
                        <a:spcAft>
                          <a:spcPts val="0"/>
                        </a:spcAft>
                      </a:pPr>
                      <a:r>
                        <a:rPr lang="en-GB" sz="1200" kern="50" spc="15" noProof="0" dirty="0" smtClean="0">
                          <a:solidFill>
                            <a:schemeClr val="dk1"/>
                          </a:solidFill>
                          <a:effectLst/>
                          <a:latin typeface="+mn-lt"/>
                          <a:ea typeface="+mn-ea"/>
                          <a:cs typeface="+mn-cs"/>
                        </a:rPr>
                        <a:t> </a:t>
                      </a:r>
                      <a:r>
                        <a:rPr lang="en-GB" sz="1200" i="1" kern="50" spc="15" noProof="0" dirty="0" smtClean="0">
                          <a:solidFill>
                            <a:srgbClr val="C00000"/>
                          </a:solidFill>
                          <a:effectLst/>
                          <a:latin typeface="+mn-lt"/>
                          <a:ea typeface="+mn-ea"/>
                          <a:cs typeface="+mn-cs"/>
                        </a:rPr>
                        <a:t>Type of teaching-leaning</a:t>
                      </a:r>
                      <a:r>
                        <a:rPr lang="en-GB" sz="1200" i="1" kern="50" spc="15" baseline="0" noProof="0" dirty="0" smtClean="0">
                          <a:solidFill>
                            <a:srgbClr val="C00000"/>
                          </a:solidFill>
                          <a:effectLst/>
                          <a:latin typeface="+mn-lt"/>
                          <a:ea typeface="+mn-ea"/>
                          <a:cs typeface="+mn-cs"/>
                        </a:rPr>
                        <a:t> </a:t>
                      </a:r>
                      <a:r>
                        <a:rPr lang="en-GB" sz="1200" i="1" kern="50" spc="15" noProof="0" dirty="0" smtClean="0">
                          <a:solidFill>
                            <a:srgbClr val="C00000"/>
                          </a:solidFill>
                          <a:effectLst/>
                          <a:latin typeface="+mn-lt"/>
                          <a:ea typeface="+mn-ea"/>
                          <a:cs typeface="+mn-cs"/>
                        </a:rPr>
                        <a:t>event: </a:t>
                      </a:r>
                      <a:r>
                        <a:rPr lang="en-GB" sz="1200" i="1" kern="50" spc="15" noProof="0" dirty="0" err="1" smtClean="0">
                          <a:solidFill>
                            <a:srgbClr val="C00000"/>
                          </a:solidFill>
                          <a:effectLst/>
                          <a:latin typeface="+mn-lt"/>
                          <a:ea typeface="+mn-ea"/>
                          <a:cs typeface="+mn-cs"/>
                        </a:rPr>
                        <a:t>e,g</a:t>
                      </a:r>
                      <a:r>
                        <a:rPr lang="en-GB" sz="1200" i="1" kern="50" spc="15" noProof="0" dirty="0" smtClean="0">
                          <a:solidFill>
                            <a:srgbClr val="C00000"/>
                          </a:solidFill>
                          <a:effectLst/>
                          <a:latin typeface="+mn-lt"/>
                          <a:ea typeface="+mn-ea"/>
                          <a:cs typeface="+mn-cs"/>
                        </a:rPr>
                        <a:t>. interdisciplinary experiment, seminar</a:t>
                      </a:r>
                      <a:endParaRPr lang="en-GB" sz="1200" i="1" kern="50" spc="15" noProof="0" dirty="0">
                        <a:solidFill>
                          <a:srgbClr val="C00000"/>
                        </a:solidFill>
                        <a:effectLst/>
                        <a:latin typeface="+mn-lt"/>
                        <a:ea typeface="+mn-ea"/>
                        <a:cs typeface="+mn-cs"/>
                      </a:endParaRPr>
                    </a:p>
                  </a:txBody>
                  <a:tcPr marL="48280" marR="48280" marT="0" marB="0">
                    <a:solidFill>
                      <a:schemeClr val="accent1"/>
                    </a:solidFill>
                  </a:tcPr>
                </a:tc>
                <a:extLst>
                  <a:ext uri="{0D108BD9-81ED-4DB2-BD59-A6C34878D82A}">
                    <a16:rowId xmlns:a16="http://schemas.microsoft.com/office/drawing/2014/main" val="10002"/>
                  </a:ext>
                </a:extLst>
              </a:tr>
              <a:tr h="2327893">
                <a:tc>
                  <a:txBody>
                    <a:bodyPr/>
                    <a:lstStyle/>
                    <a:p>
                      <a:pPr marL="0" algn="l" defTabSz="457200" rtl="0" eaLnBrk="1" latinLnBrk="0" hangingPunct="1">
                        <a:lnSpc>
                          <a:spcPct val="100000"/>
                        </a:lnSpc>
                        <a:spcAft>
                          <a:spcPts val="0"/>
                        </a:spcAft>
                      </a:pPr>
                      <a:r>
                        <a:rPr lang="en-GB" sz="1200" b="1" kern="50" noProof="0" dirty="0" smtClean="0">
                          <a:solidFill>
                            <a:srgbClr val="336699"/>
                          </a:solidFill>
                          <a:effectLst/>
                          <a:latin typeface="+mn-lt"/>
                          <a:ea typeface="+mn-ea"/>
                          <a:cs typeface="+mn-cs"/>
                        </a:rPr>
                        <a:t>Transformative</a:t>
                      </a:r>
                      <a:endParaRPr lang="en-GB" sz="1200" b="1" kern="50" noProof="0" dirty="0">
                        <a:solidFill>
                          <a:srgbClr val="336699"/>
                        </a:solidFill>
                        <a:effectLst/>
                        <a:latin typeface="+mn-lt"/>
                        <a:ea typeface="+mn-ea"/>
                        <a:cs typeface="+mn-cs"/>
                      </a:endParaRPr>
                    </a:p>
                  </a:txBody>
                  <a:tcPr marL="48280" marR="48280" marT="0" marB="0">
                    <a:solidFill>
                      <a:schemeClr val="accent1">
                        <a:lumMod val="90000"/>
                      </a:schemeClr>
                    </a:solidFill>
                  </a:tcPr>
                </a:tc>
                <a:tc>
                  <a:txBody>
                    <a:bodyPr/>
                    <a:lstStyle/>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spc="15" noProof="0" dirty="0" smtClean="0">
                          <a:solidFill>
                            <a:schemeClr val="dk1"/>
                          </a:solidFill>
                          <a:effectLst/>
                          <a:latin typeface="+mn-lt"/>
                          <a:ea typeface="+mn-ea"/>
                          <a:cs typeface="+mn-cs"/>
                        </a:rPr>
                        <a:t>Test</a:t>
                      </a:r>
                      <a:r>
                        <a:rPr lang="en-GB" sz="1200" kern="50" spc="15" baseline="0" noProof="0" dirty="0" smtClean="0">
                          <a:solidFill>
                            <a:schemeClr val="dk1"/>
                          </a:solidFill>
                          <a:effectLst/>
                          <a:latin typeface="+mn-lt"/>
                          <a:ea typeface="+mn-ea"/>
                          <a:cs typeface="+mn-cs"/>
                        </a:rPr>
                        <a:t> </a:t>
                      </a:r>
                      <a:r>
                        <a:rPr lang="en-GB" sz="1200" kern="50" spc="15" noProof="0" dirty="0" smtClean="0">
                          <a:solidFill>
                            <a:schemeClr val="dk1"/>
                          </a:solidFill>
                          <a:effectLst/>
                          <a:latin typeface="+mn-lt"/>
                          <a:ea typeface="+mn-ea"/>
                          <a:cs typeface="+mn-cs"/>
                        </a:rPr>
                        <a:t>the limits of scientific</a:t>
                      </a:r>
                      <a:r>
                        <a:rPr lang="en-GB" sz="1200" kern="50" spc="15" baseline="0" noProof="0" dirty="0" smtClean="0">
                          <a:solidFill>
                            <a:schemeClr val="dk1"/>
                          </a:solidFill>
                          <a:effectLst/>
                          <a:latin typeface="+mn-lt"/>
                          <a:ea typeface="+mn-ea"/>
                          <a:cs typeface="+mn-cs"/>
                        </a:rPr>
                        <a:t> inquiry</a:t>
                      </a:r>
                      <a:r>
                        <a:rPr lang="en-GB" sz="1200" kern="50" spc="15" noProof="0" dirty="0" smtClean="0">
                          <a:solidFill>
                            <a:schemeClr val="dk1"/>
                          </a:solidFill>
                          <a:effectLst/>
                          <a:latin typeface="+mn-lt"/>
                          <a:ea typeface="+mn-ea"/>
                          <a:cs typeface="+mn-cs"/>
                        </a:rPr>
                        <a:t> when negotiating solutions for SD; accept that scientific and non-scientific knowledge have equal value</a:t>
                      </a:r>
                      <a:r>
                        <a:rPr lang="en-GB" sz="1200" kern="50" spc="15" baseline="0" noProof="0" dirty="0" smtClean="0">
                          <a:solidFill>
                            <a:schemeClr val="dk1"/>
                          </a:solidFill>
                          <a:effectLst/>
                          <a:latin typeface="+mn-lt"/>
                          <a:ea typeface="+mn-ea"/>
                          <a:cs typeface="+mn-cs"/>
                        </a:rPr>
                        <a:t> </a:t>
                      </a:r>
                      <a:r>
                        <a:rPr lang="en-GB" sz="1200" kern="50" spc="15" noProof="0" dirty="0" smtClean="0">
                          <a:solidFill>
                            <a:schemeClr val="dk1"/>
                          </a:solidFill>
                          <a:effectLst/>
                          <a:latin typeface="+mn-lt"/>
                          <a:ea typeface="+mn-ea"/>
                          <a:cs typeface="+mn-cs"/>
                        </a:rPr>
                        <a:t>and integrate both into the research process</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spc="15" noProof="0" dirty="0" smtClean="0">
                          <a:solidFill>
                            <a:schemeClr val="dk1"/>
                          </a:solidFill>
                          <a:effectLst/>
                          <a:latin typeface="+mn-lt"/>
                          <a:ea typeface="+mn-ea"/>
                          <a:cs typeface="+mn-cs"/>
                        </a:rPr>
                        <a:t>Development of a personal sense of responsibility and intention to act (empowerment dimension)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spc="15" noProof="0" dirty="0" smtClean="0">
                          <a:solidFill>
                            <a:schemeClr val="dk1"/>
                          </a:solidFill>
                          <a:effectLst/>
                          <a:latin typeface="+mn-lt"/>
                          <a:ea typeface="+mn-ea"/>
                          <a:cs typeface="+mn-cs"/>
                        </a:rPr>
                        <a:t>Action knowledge and the active co-shaping of SD, e.g. through transdisciplinary projects (action dimension)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spc="15" noProof="0" dirty="0" smtClean="0">
                          <a:solidFill>
                            <a:schemeClr val="dk1"/>
                          </a:solidFill>
                          <a:effectLst/>
                          <a:latin typeface="+mn-lt"/>
                          <a:ea typeface="+mn-ea"/>
                          <a:cs typeface="+mn-cs"/>
                        </a:rPr>
                        <a:t>Contribute to social justice by including other actors in the formulation of one’s research questions</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spc="15" noProof="0" dirty="0" smtClean="0">
                          <a:solidFill>
                            <a:schemeClr val="dk1"/>
                          </a:solidFill>
                          <a:effectLst/>
                          <a:latin typeface="+mn-lt"/>
                          <a:ea typeface="+mn-ea"/>
                          <a:cs typeface="+mn-cs"/>
                        </a:rPr>
                        <a:t>Improve communication between actors</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spc="15" noProof="0" dirty="0" smtClean="0">
                          <a:solidFill>
                            <a:schemeClr val="dk1"/>
                          </a:solidFill>
                          <a:effectLst/>
                          <a:latin typeface="+mn-lt"/>
                          <a:ea typeface="+mn-ea"/>
                          <a:cs typeface="+mn-cs"/>
                        </a:rPr>
                        <a:t>Remove the fact-value dichotomy</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spc="15" noProof="0" dirty="0" smtClean="0">
                          <a:solidFill>
                            <a:schemeClr val="dk1"/>
                          </a:solidFill>
                          <a:effectLst/>
                          <a:latin typeface="+mn-lt"/>
                          <a:ea typeface="+mn-ea"/>
                          <a:cs typeface="+mn-cs"/>
                        </a:rPr>
                        <a:t>Improve the</a:t>
                      </a:r>
                      <a:r>
                        <a:rPr lang="en-GB" sz="1200" kern="50" spc="15" baseline="0" noProof="0" dirty="0" smtClean="0">
                          <a:solidFill>
                            <a:schemeClr val="dk1"/>
                          </a:solidFill>
                          <a:effectLst/>
                          <a:latin typeface="+mn-lt"/>
                          <a:ea typeface="+mn-ea"/>
                          <a:cs typeface="+mn-cs"/>
                        </a:rPr>
                        <a:t> </a:t>
                      </a:r>
                      <a:r>
                        <a:rPr lang="en-GB" sz="1200" kern="50" spc="15" noProof="0" dirty="0" smtClean="0">
                          <a:solidFill>
                            <a:schemeClr val="dk1"/>
                          </a:solidFill>
                          <a:effectLst/>
                          <a:latin typeface="+mn-lt"/>
                          <a:ea typeface="+mn-ea"/>
                          <a:cs typeface="+mn-cs"/>
                        </a:rPr>
                        <a:t>theoretical foundations of transdisciplinary research</a:t>
                      </a:r>
                      <a:r>
                        <a:rPr lang="en-GB" sz="1200" kern="50" spc="15" baseline="0" noProof="0" dirty="0" smtClean="0">
                          <a:solidFill>
                            <a:schemeClr val="dk1"/>
                          </a:solidFill>
                          <a:effectLst/>
                          <a:latin typeface="+mn-lt"/>
                          <a:ea typeface="+mn-ea"/>
                          <a:cs typeface="+mn-cs"/>
                        </a:rPr>
                        <a:t> </a:t>
                      </a:r>
                      <a:r>
                        <a:rPr lang="en-GB" sz="1200" kern="50" spc="15" noProof="0" dirty="0" smtClean="0">
                          <a:solidFill>
                            <a:schemeClr val="dk1"/>
                          </a:solidFill>
                          <a:effectLst/>
                          <a:latin typeface="+mn-lt"/>
                          <a:ea typeface="+mn-ea"/>
                          <a:cs typeface="+mn-cs"/>
                        </a:rPr>
                        <a:t>and data collection methods</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en-GB" sz="1200" kern="50" spc="15" noProof="0" dirty="0" smtClean="0">
                          <a:solidFill>
                            <a:schemeClr val="dk1"/>
                          </a:solidFill>
                          <a:effectLst/>
                          <a:latin typeface="+mn-lt"/>
                          <a:ea typeface="+mn-ea"/>
                          <a:cs typeface="+mn-cs"/>
                        </a:rPr>
                        <a:t>Question one’s own values and world view (existential dimension)</a:t>
                      </a:r>
                    </a:p>
                    <a:p>
                      <a:pPr marL="637540" lvl="1" indent="-180340" algn="r" defTabSz="457200" rtl="0" eaLnBrk="1" latinLnBrk="0" hangingPunct="1">
                        <a:lnSpc>
                          <a:spcPct val="100000"/>
                        </a:lnSpc>
                        <a:spcAft>
                          <a:spcPts val="0"/>
                        </a:spcAft>
                      </a:pPr>
                      <a:r>
                        <a:rPr lang="en-GB" sz="1200" kern="50" spc="15" noProof="0" dirty="0" smtClean="0">
                          <a:solidFill>
                            <a:schemeClr val="dk1"/>
                          </a:solidFill>
                          <a:effectLst/>
                          <a:latin typeface="+mn-lt"/>
                          <a:ea typeface="+mn-ea"/>
                          <a:cs typeface="+mn-cs"/>
                        </a:rPr>
                        <a:t> </a:t>
                      </a:r>
                      <a:r>
                        <a:rPr lang="en-GB" sz="1200" i="1" kern="50" spc="15" noProof="0" dirty="0" smtClean="0">
                          <a:solidFill>
                            <a:srgbClr val="C00000"/>
                          </a:solidFill>
                          <a:effectLst/>
                          <a:latin typeface="+mn-lt"/>
                          <a:ea typeface="+mn-ea"/>
                          <a:cs typeface="+mn-cs"/>
                        </a:rPr>
                        <a:t>Type of teaching-leaning</a:t>
                      </a:r>
                      <a:r>
                        <a:rPr lang="en-GB" sz="1200" i="1" kern="50" spc="15" baseline="0" noProof="0" dirty="0" smtClean="0">
                          <a:solidFill>
                            <a:srgbClr val="C00000"/>
                          </a:solidFill>
                          <a:effectLst/>
                          <a:latin typeface="+mn-lt"/>
                          <a:ea typeface="+mn-ea"/>
                          <a:cs typeface="+mn-cs"/>
                        </a:rPr>
                        <a:t> </a:t>
                      </a:r>
                      <a:r>
                        <a:rPr lang="en-GB" sz="1200" i="1" kern="50" spc="15" noProof="0" dirty="0" smtClean="0">
                          <a:solidFill>
                            <a:srgbClr val="C00000"/>
                          </a:solidFill>
                          <a:effectLst/>
                          <a:latin typeface="+mn-lt"/>
                          <a:ea typeface="+mn-ea"/>
                          <a:cs typeface="+mn-cs"/>
                        </a:rPr>
                        <a:t>event: </a:t>
                      </a:r>
                      <a:r>
                        <a:rPr lang="en-GB" sz="1200" i="1" kern="50" spc="15" noProof="0" dirty="0" err="1" smtClean="0">
                          <a:solidFill>
                            <a:srgbClr val="C00000"/>
                          </a:solidFill>
                          <a:effectLst/>
                          <a:latin typeface="+mn-lt"/>
                          <a:ea typeface="+mn-ea"/>
                          <a:cs typeface="+mn-cs"/>
                        </a:rPr>
                        <a:t>e,g</a:t>
                      </a:r>
                      <a:r>
                        <a:rPr lang="en-GB" sz="1200" i="1" kern="50" spc="15" noProof="0" dirty="0" smtClean="0">
                          <a:solidFill>
                            <a:srgbClr val="C00000"/>
                          </a:solidFill>
                          <a:effectLst/>
                          <a:latin typeface="+mn-lt"/>
                          <a:ea typeface="+mn-ea"/>
                          <a:cs typeface="+mn-cs"/>
                        </a:rPr>
                        <a:t>. field course, excursion, internship, project</a:t>
                      </a:r>
                      <a:r>
                        <a:rPr lang="en-GB" sz="1200" i="1" kern="50" spc="15" baseline="0" noProof="0" dirty="0" smtClean="0">
                          <a:solidFill>
                            <a:srgbClr val="C00000"/>
                          </a:solidFill>
                          <a:effectLst/>
                          <a:latin typeface="+mn-lt"/>
                          <a:ea typeface="+mn-ea"/>
                          <a:cs typeface="+mn-cs"/>
                        </a:rPr>
                        <a:t> work</a:t>
                      </a:r>
                      <a:endParaRPr lang="en-GB" sz="1200" i="1" kern="50" spc="15" noProof="0" dirty="0">
                        <a:solidFill>
                          <a:srgbClr val="C00000"/>
                        </a:solidFill>
                        <a:effectLst/>
                        <a:highlight>
                          <a:srgbClr val="FFFF00"/>
                        </a:highlight>
                        <a:latin typeface="+mn-lt"/>
                        <a:ea typeface="+mn-ea"/>
                        <a:cs typeface="+mn-cs"/>
                      </a:endParaRPr>
                    </a:p>
                  </a:txBody>
                  <a:tcPr marL="48280" marR="48280" marT="0" marB="0">
                    <a:solidFill>
                      <a:schemeClr val="accent1">
                        <a:lumMod val="9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10641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dirty="0" smtClean="0">
                <a:solidFill>
                  <a:srgbClr val="336699"/>
                </a:solidFill>
                <a:cs typeface="Times New Roman" pitchFamily="18" charset="0"/>
              </a:rPr>
              <a:t>Teaching–learning arrangements</a:t>
            </a:r>
          </a:p>
          <a:p>
            <a:pPr eaLnBrk="1" hangingPunct="1"/>
            <a:r>
              <a:rPr lang="en-GB" altLang="en-US" sz="1800" dirty="0" smtClean="0">
                <a:solidFill>
                  <a:srgbClr val="336699"/>
                </a:solidFill>
                <a:cs typeface="Times New Roman" pitchFamily="18" charset="0"/>
              </a:rPr>
              <a:t>Developing SD-relevant competences through diversity</a:t>
            </a:r>
          </a:p>
          <a:p>
            <a:pPr eaLnBrk="1" hangingPunct="1"/>
            <a:endParaRPr lang="en-GB" altLang="en-US" sz="1800" dirty="0" smtClean="0">
              <a:solidFill>
                <a:srgbClr val="336699"/>
              </a:solidFill>
              <a:cs typeface="Times New Roman" pitchFamily="18" charset="0"/>
            </a:endParaRPr>
          </a:p>
          <a:p>
            <a:pPr eaLnBrk="1" hangingPunct="1"/>
            <a:r>
              <a:rPr lang="en-GB" altLang="en-US" b="1" dirty="0" smtClean="0">
                <a:solidFill>
                  <a:srgbClr val="336699"/>
                </a:solidFill>
                <a:cs typeface="Times New Roman" pitchFamily="18" charset="0"/>
              </a:rPr>
              <a:t> </a:t>
            </a:r>
            <a:endParaRPr lang="en-GB" altLang="en-US" b="1" dirty="0">
              <a:solidFill>
                <a:srgbClr val="336699"/>
              </a:solidFill>
            </a:endParaRPr>
          </a:p>
        </p:txBody>
      </p:sp>
      <p:sp>
        <p:nvSpPr>
          <p:cNvPr id="2" name="Slide Number Placeholder 1"/>
          <p:cNvSpPr>
            <a:spLocks noGrp="1"/>
          </p:cNvSpPr>
          <p:nvPr>
            <p:ph type="sldNum" sz="quarter" idx="12"/>
          </p:nvPr>
        </p:nvSpPr>
        <p:spPr/>
        <p:txBody>
          <a:bodyPr/>
          <a:lstStyle/>
          <a:p>
            <a:fld id="{5DCECA37-7FCC-45D4-BAD6-B8760F7664F4}" type="slidenum">
              <a:rPr lang="de-CH" smtClean="0"/>
              <a:pPr/>
              <a:t>22</a:t>
            </a:fld>
            <a:endParaRPr lang="de-CH" sz="1400"/>
          </a:p>
        </p:txBody>
      </p:sp>
      <p:sp>
        <p:nvSpPr>
          <p:cNvPr id="7" name="Rectangle 4"/>
          <p:cNvSpPr/>
          <p:nvPr/>
        </p:nvSpPr>
        <p:spPr>
          <a:xfrm>
            <a:off x="395536" y="1574790"/>
            <a:ext cx="8208912" cy="3816429"/>
          </a:xfrm>
          <a:prstGeom prst="rect">
            <a:avLst/>
          </a:prstGeom>
        </p:spPr>
        <p:txBody>
          <a:bodyPr wrap="square">
            <a:spAutoFit/>
          </a:bodyPr>
          <a:lstStyle/>
          <a:p>
            <a:pPr marL="285750" indent="-285750">
              <a:spcAft>
                <a:spcPts val="600"/>
              </a:spcAft>
              <a:buFont typeface="Wingdings" panose="05000000000000000000" pitchFamily="2" charset="2"/>
              <a:buChar char="Ø"/>
            </a:pPr>
            <a:r>
              <a:rPr lang="en-GB" sz="1800" dirty="0" smtClean="0"/>
              <a:t>Development of disciplinary knowledge and methodological competences can be achieved through courses of the kind usually taught at university level</a:t>
            </a:r>
          </a:p>
          <a:p>
            <a:pPr marL="285750" indent="-285750">
              <a:spcAft>
                <a:spcPts val="600"/>
              </a:spcAft>
              <a:buFont typeface="Wingdings" panose="05000000000000000000" pitchFamily="2" charset="2"/>
              <a:buChar char="Ø"/>
            </a:pPr>
            <a:r>
              <a:rPr lang="en-GB" sz="1800" kern="50" dirty="0" smtClean="0"/>
              <a:t>Development of SD-relevant inter- and transdisciplinary knowledge </a:t>
            </a:r>
            <a:br>
              <a:rPr lang="en-GB" sz="1800" kern="50" dirty="0" smtClean="0"/>
            </a:br>
            <a:r>
              <a:rPr lang="en-GB" sz="1800" kern="50" dirty="0" smtClean="0"/>
              <a:t>and methodological competences, as well as SD-relevant personal </a:t>
            </a:r>
            <a:br>
              <a:rPr lang="en-GB" sz="1800" kern="50" dirty="0" smtClean="0"/>
            </a:br>
            <a:r>
              <a:rPr lang="en-GB" sz="1800" kern="50" dirty="0" smtClean="0"/>
              <a:t>and social skills and the competence to act, requires courses </a:t>
            </a:r>
            <a:br>
              <a:rPr lang="en-GB" sz="1800" kern="50" dirty="0" smtClean="0"/>
            </a:br>
            <a:r>
              <a:rPr lang="en-GB" sz="1800" kern="50" dirty="0" smtClean="0"/>
              <a:t>or projects, that…</a:t>
            </a:r>
          </a:p>
          <a:p>
            <a:pPr marL="742950" lvl="1" indent="-285750">
              <a:spcAft>
                <a:spcPts val="600"/>
              </a:spcAft>
              <a:buFont typeface="Wingdings" panose="05000000000000000000" pitchFamily="2" charset="2"/>
              <a:buChar char="Ø"/>
            </a:pPr>
            <a:r>
              <a:rPr lang="en-GB" sz="1800" kern="50" dirty="0" smtClean="0"/>
              <a:t>… enable students to take a more active role,</a:t>
            </a:r>
          </a:p>
          <a:p>
            <a:pPr marL="742950" lvl="1" indent="-285750">
              <a:spcAft>
                <a:spcPts val="600"/>
              </a:spcAft>
              <a:buFont typeface="Wingdings" panose="05000000000000000000" pitchFamily="2" charset="2"/>
              <a:buChar char="Ø"/>
            </a:pPr>
            <a:r>
              <a:rPr lang="en-GB" sz="1800" kern="50" dirty="0" smtClean="0"/>
              <a:t>… bring together students from various disciplines,</a:t>
            </a:r>
          </a:p>
          <a:p>
            <a:pPr marL="742950" lvl="1" indent="-285750">
              <a:spcAft>
                <a:spcPts val="600"/>
              </a:spcAft>
              <a:buFont typeface="Wingdings" panose="05000000000000000000" pitchFamily="2" charset="2"/>
              <a:buChar char="Ø"/>
            </a:pPr>
            <a:r>
              <a:rPr lang="en-GB" sz="1800" kern="50" dirty="0" smtClean="0"/>
              <a:t>… allow students to interact with actors from practice.</a:t>
            </a:r>
          </a:p>
          <a:p>
            <a:pPr marL="285750" indent="-285750">
              <a:spcAft>
                <a:spcPts val="600"/>
              </a:spcAft>
              <a:buFont typeface="Wingdings" panose="05000000000000000000" pitchFamily="2" charset="2"/>
              <a:buChar char="Ø"/>
            </a:pPr>
            <a:endParaRPr lang="en-GB" sz="1600" dirty="0" smtClean="0"/>
          </a:p>
          <a:p>
            <a:pPr marL="285750" indent="-285750">
              <a:spcAft>
                <a:spcPts val="600"/>
              </a:spcAft>
              <a:buFont typeface="Wingdings" panose="05000000000000000000" pitchFamily="2" charset="2"/>
              <a:buChar char="Ø"/>
            </a:pPr>
            <a:endParaRPr lang="en-GB" sz="16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879526"/>
            <a:ext cx="5484910" cy="15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826" y="3068960"/>
            <a:ext cx="1449131"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dirty="0" err="1"/>
              <a:t>Graphic</a:t>
            </a:r>
            <a:r>
              <a:rPr lang="de-CH" sz="1200" dirty="0"/>
              <a:t>: 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Tree>
    <p:extLst>
      <p:ext uri="{BB962C8B-B14F-4D97-AF65-F5344CB8AC3E}">
        <p14:creationId xmlns:p14="http://schemas.microsoft.com/office/powerpoint/2010/main" val="2846379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dirty="0" smtClean="0">
                <a:solidFill>
                  <a:srgbClr val="336699"/>
                </a:solidFill>
                <a:cs typeface="Times New Roman" pitchFamily="18" charset="0"/>
              </a:rPr>
              <a:t>Teaching–Learning arrangements</a:t>
            </a:r>
          </a:p>
          <a:p>
            <a:pPr eaLnBrk="1" hangingPunct="1"/>
            <a:r>
              <a:rPr lang="en-GB" altLang="en-US" sz="1800" dirty="0" smtClean="0">
                <a:solidFill>
                  <a:srgbClr val="336699"/>
                </a:solidFill>
                <a:cs typeface="Times New Roman" pitchFamily="18" charset="0"/>
              </a:rPr>
              <a:t>Factors of improved learning – </a:t>
            </a:r>
            <a:r>
              <a:rPr lang="en-GB" altLang="en-US" sz="1800" dirty="0">
                <a:solidFill>
                  <a:srgbClr val="336699"/>
                </a:solidFill>
                <a:cs typeface="Times New Roman" pitchFamily="18" charset="0"/>
              </a:rPr>
              <a:t>the TAFEL principle</a:t>
            </a:r>
          </a:p>
          <a:p>
            <a:pPr eaLnBrk="1" hangingPunct="1"/>
            <a:endParaRPr lang="en-GB" altLang="en-US" sz="1800" dirty="0">
              <a:solidFill>
                <a:srgbClr val="336699"/>
              </a:solidFill>
              <a:cs typeface="Times New Roman" pitchFamily="18" charset="0"/>
            </a:endParaRPr>
          </a:p>
          <a:p>
            <a:pPr eaLnBrk="1" hangingPunct="1"/>
            <a:r>
              <a:rPr lang="en-GB" altLang="en-US" b="1" dirty="0" smtClean="0">
                <a:solidFill>
                  <a:srgbClr val="336699"/>
                </a:solidFill>
                <a:cs typeface="Times New Roman" pitchFamily="18" charset="0"/>
              </a:rPr>
              <a:t> </a:t>
            </a:r>
            <a:endParaRPr lang="en-GB" altLang="en-US" b="1" dirty="0">
              <a:solidFill>
                <a:srgbClr val="336699"/>
              </a:solidFill>
            </a:endParaRPr>
          </a:p>
        </p:txBody>
      </p:sp>
      <p:sp>
        <p:nvSpPr>
          <p:cNvPr id="2" name="Slide Number Placeholder 1"/>
          <p:cNvSpPr>
            <a:spLocks noGrp="1"/>
          </p:cNvSpPr>
          <p:nvPr>
            <p:ph type="sldNum" sz="quarter" idx="12"/>
          </p:nvPr>
        </p:nvSpPr>
        <p:spPr/>
        <p:txBody>
          <a:bodyPr/>
          <a:lstStyle/>
          <a:p>
            <a:fld id="{5DCECA37-7FCC-45D4-BAD6-B8760F7664F4}" type="slidenum">
              <a:rPr lang="en-GB" smtClean="0"/>
              <a:pPr/>
              <a:t>23</a:t>
            </a:fld>
            <a:endParaRPr lang="en-GB" sz="1400" dirty="0"/>
          </a:p>
        </p:txBody>
      </p:sp>
      <p:sp>
        <p:nvSpPr>
          <p:cNvPr id="5" name="Rectangle 4"/>
          <p:cNvSpPr/>
          <p:nvPr/>
        </p:nvSpPr>
        <p:spPr>
          <a:xfrm>
            <a:off x="395536" y="1608470"/>
            <a:ext cx="8352928" cy="3908762"/>
          </a:xfrm>
          <a:prstGeom prst="rect">
            <a:avLst/>
          </a:prstGeom>
        </p:spPr>
        <p:txBody>
          <a:bodyPr wrap="square">
            <a:spAutoFit/>
          </a:bodyPr>
          <a:lstStyle/>
          <a:p>
            <a:r>
              <a:rPr lang="en-GB" b="1" dirty="0" smtClean="0">
                <a:solidFill>
                  <a:srgbClr val="C00000"/>
                </a:solidFill>
              </a:rPr>
              <a:t>T</a:t>
            </a:r>
            <a:r>
              <a:rPr lang="en-GB" sz="1600" b="1" dirty="0" smtClean="0"/>
              <a:t>ransparent Expectations</a:t>
            </a:r>
          </a:p>
          <a:p>
            <a:pPr marL="285750" indent="-285750">
              <a:buFont typeface="Wingdings" panose="05000000000000000000" pitchFamily="2" charset="2"/>
              <a:buChar char="Ø"/>
            </a:pPr>
            <a:r>
              <a:rPr lang="en-GB" sz="1600" dirty="0" smtClean="0"/>
              <a:t>Communicate from the start what students are excepted to master after the course (Learning Outcomes) and the assessment criteria based on this </a:t>
            </a:r>
          </a:p>
          <a:p>
            <a:r>
              <a:rPr lang="en-GB" sz="1600" dirty="0" smtClean="0"/>
              <a:t> </a:t>
            </a:r>
          </a:p>
          <a:p>
            <a:r>
              <a:rPr lang="en-GB" b="1" dirty="0" smtClean="0">
                <a:solidFill>
                  <a:srgbClr val="C00000"/>
                </a:solidFill>
              </a:rPr>
              <a:t>A</a:t>
            </a:r>
            <a:r>
              <a:rPr lang="en-GB" sz="1600" b="1" dirty="0" smtClean="0"/>
              <a:t>ctivating teaching strategies</a:t>
            </a:r>
          </a:p>
          <a:p>
            <a:pPr marL="285750" indent="-285750">
              <a:buFont typeface="Wingdings" panose="05000000000000000000" pitchFamily="2" charset="2"/>
              <a:buChar char="Ø"/>
            </a:pPr>
            <a:r>
              <a:rPr lang="en-GB" sz="1600" dirty="0" smtClean="0"/>
              <a:t>Use of a broad spectrum of activating teaching and learning methods</a:t>
            </a:r>
          </a:p>
          <a:p>
            <a:pPr marL="285750" indent="-285750">
              <a:buFont typeface="Wingdings" panose="05000000000000000000" pitchFamily="2" charset="2"/>
              <a:buChar char="Ø"/>
            </a:pPr>
            <a:r>
              <a:rPr lang="en-GB" sz="1600" dirty="0" smtClean="0"/>
              <a:t>Students actively work on issues based on real-world problems</a:t>
            </a:r>
          </a:p>
          <a:p>
            <a:pPr marL="285750" indent="-285750">
              <a:buFont typeface="Wingdings" panose="05000000000000000000" pitchFamily="2" charset="2"/>
              <a:buChar char="Ø"/>
            </a:pPr>
            <a:r>
              <a:rPr lang="en-GB" sz="1600" dirty="0" smtClean="0"/>
              <a:t>Students examine how they learn and work (implementing meta-cognitive strategies)</a:t>
            </a:r>
          </a:p>
          <a:p>
            <a:r>
              <a:rPr lang="en-GB" sz="1600" dirty="0" smtClean="0"/>
              <a:t> </a:t>
            </a:r>
          </a:p>
          <a:p>
            <a:r>
              <a:rPr lang="en-GB" b="1" dirty="0" smtClean="0">
                <a:solidFill>
                  <a:srgbClr val="C00000"/>
                </a:solidFill>
              </a:rPr>
              <a:t>F</a:t>
            </a:r>
            <a:r>
              <a:rPr lang="en-GB" sz="1600" b="1" dirty="0" smtClean="0"/>
              <a:t>eedback, </a:t>
            </a:r>
            <a:r>
              <a:rPr lang="en-GB" b="1" dirty="0" smtClean="0">
                <a:solidFill>
                  <a:srgbClr val="C00000"/>
                </a:solidFill>
              </a:rPr>
              <a:t>E</a:t>
            </a:r>
            <a:r>
              <a:rPr lang="en-GB" sz="1600" b="1" dirty="0" smtClean="0"/>
              <a:t>valuation, </a:t>
            </a:r>
            <a:r>
              <a:rPr lang="en-GB" b="1" dirty="0" smtClean="0">
                <a:solidFill>
                  <a:srgbClr val="C00000"/>
                </a:solidFill>
              </a:rPr>
              <a:t>L</a:t>
            </a:r>
            <a:r>
              <a:rPr lang="en-GB" sz="1600" b="1" dirty="0" smtClean="0"/>
              <a:t>earning scenario</a:t>
            </a:r>
          </a:p>
          <a:p>
            <a:pPr marL="285750" indent="-285750">
              <a:buFont typeface="Wingdings" panose="05000000000000000000" pitchFamily="2" charset="2"/>
              <a:buChar char="Ø"/>
            </a:pPr>
            <a:r>
              <a:rPr lang="en-GB" sz="1600" dirty="0" smtClean="0"/>
              <a:t>Offer of prompt feedback on learning progress: information on students’ achievements and how they got there, rather than praise, criticism, or reward</a:t>
            </a:r>
          </a:p>
          <a:p>
            <a:pPr marL="285750" indent="-285750">
              <a:buFont typeface="Wingdings" panose="05000000000000000000" pitchFamily="2" charset="2"/>
              <a:buChar char="Ø"/>
            </a:pPr>
            <a:r>
              <a:rPr lang="en-GB" sz="1600" dirty="0" smtClean="0"/>
              <a:t>Use of different methods to obtain a picture of students’ current level of learning, and, if necessary, adjustment in teaching (adaptive teaching competence)</a:t>
            </a:r>
          </a:p>
        </p:txBody>
      </p:sp>
      <p:sp>
        <p:nvSpPr>
          <p:cNvPr id="4" name="Rechteck 3"/>
          <p:cNvSpPr/>
          <p:nvPr/>
        </p:nvSpPr>
        <p:spPr>
          <a:xfrm>
            <a:off x="117078" y="6525344"/>
            <a:ext cx="4572000" cy="276999"/>
          </a:xfrm>
          <a:prstGeom prst="rect">
            <a:avLst/>
          </a:prstGeom>
        </p:spPr>
        <p:txBody>
          <a:bodyPr>
            <a:spAutoFit/>
          </a:bodyPr>
          <a:lstStyle/>
          <a:p>
            <a:r>
              <a:rPr lang="en-GB" sz="1200" dirty="0" smtClean="0"/>
              <a:t>«Three claims for higher education» according to Hattie 2011</a:t>
            </a:r>
            <a:endParaRPr lang="en-GB" sz="1200" dirty="0"/>
          </a:p>
        </p:txBody>
      </p:sp>
    </p:spTree>
    <p:extLst>
      <p:ext uri="{BB962C8B-B14F-4D97-AF65-F5344CB8AC3E}">
        <p14:creationId xmlns:p14="http://schemas.microsoft.com/office/powerpoint/2010/main" val="3636822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24</a:t>
            </a:fld>
            <a:endParaRPr lang="de-CH" sz="1400"/>
          </a:p>
        </p:txBody>
      </p:sp>
      <p:graphicFrame>
        <p:nvGraphicFramePr>
          <p:cNvPr id="11" name="Table 10"/>
          <p:cNvGraphicFramePr>
            <a:graphicFrameLocks noGrp="1"/>
          </p:cNvGraphicFramePr>
          <p:nvPr>
            <p:extLst>
              <p:ext uri="{D42A27DB-BD31-4B8C-83A1-F6EECF244321}">
                <p14:modId xmlns:p14="http://schemas.microsoft.com/office/powerpoint/2010/main" val="557880554"/>
              </p:ext>
            </p:extLst>
          </p:nvPr>
        </p:nvGraphicFramePr>
        <p:xfrm>
          <a:off x="179512" y="1665312"/>
          <a:ext cx="8784976" cy="4572000"/>
        </p:xfrm>
        <a:graphic>
          <a:graphicData uri="http://schemas.openxmlformats.org/drawingml/2006/table">
            <a:tbl>
              <a:tblPr firstRow="1" firstCol="1" bandRow="1">
                <a:tableStyleId>{5C22544A-7EE6-4342-B048-85BDC9FD1C3A}</a:tableStyleId>
              </a:tblPr>
              <a:tblGrid>
                <a:gridCol w="8784976">
                  <a:extLst>
                    <a:ext uri="{9D8B030D-6E8A-4147-A177-3AD203B41FA5}">
                      <a16:colId xmlns:a16="http://schemas.microsoft.com/office/drawing/2014/main" val="20000"/>
                    </a:ext>
                  </a:extLst>
                </a:gridCol>
              </a:tblGrid>
              <a:tr h="4320480">
                <a:tc>
                  <a:txBody>
                    <a:bodyPr/>
                    <a:lstStyle/>
                    <a:p>
                      <a:pPr marL="342900" lvl="0" indent="-342900">
                        <a:spcAft>
                          <a:spcPts val="0"/>
                        </a:spcAft>
                        <a:buFont typeface="Wingdings" panose="05000000000000000000" pitchFamily="2" charset="2"/>
                        <a:buChar char="§"/>
                      </a:pPr>
                      <a:r>
                        <a:rPr lang="en-US" sz="1200" b="0" dirty="0" err="1">
                          <a:solidFill>
                            <a:schemeClr val="tx1"/>
                          </a:solidFill>
                          <a:effectLst/>
                          <a:latin typeface="+mn-lt"/>
                          <a:ea typeface="Calibri"/>
                          <a:cs typeface="Times New Roman"/>
                        </a:rPr>
                        <a:t>Erpenbeck</a:t>
                      </a:r>
                      <a:r>
                        <a:rPr lang="en-US" sz="1200" b="0" dirty="0">
                          <a:solidFill>
                            <a:schemeClr val="tx1"/>
                          </a:solidFill>
                          <a:effectLst/>
                          <a:latin typeface="+mn-lt"/>
                          <a:ea typeface="Calibri"/>
                          <a:cs typeface="Times New Roman"/>
                        </a:rPr>
                        <a:t> J. 2009. Was «</a:t>
                      </a:r>
                      <a:r>
                        <a:rPr lang="en-US" sz="1200" b="0" dirty="0" err="1">
                          <a:solidFill>
                            <a:schemeClr val="tx1"/>
                          </a:solidFill>
                          <a:effectLst/>
                          <a:latin typeface="+mn-lt"/>
                          <a:ea typeface="Calibri"/>
                          <a:cs typeface="Times New Roman"/>
                        </a:rPr>
                        <a:t>sind</a:t>
                      </a:r>
                      <a:r>
                        <a:rPr lang="en-US" sz="1200" b="0" dirty="0">
                          <a:solidFill>
                            <a:schemeClr val="tx1"/>
                          </a:solidFill>
                          <a:effectLst/>
                          <a:latin typeface="+mn-lt"/>
                          <a:ea typeface="Calibri"/>
                          <a:cs typeface="Times New Roman"/>
                        </a:rPr>
                        <a:t>» </a:t>
                      </a:r>
                      <a:r>
                        <a:rPr lang="en-US" sz="1200" b="0" dirty="0" err="1">
                          <a:solidFill>
                            <a:schemeClr val="tx1"/>
                          </a:solidFill>
                          <a:effectLst/>
                          <a:latin typeface="+mn-lt"/>
                          <a:ea typeface="Calibri"/>
                          <a:cs typeface="Times New Roman"/>
                        </a:rPr>
                        <a:t>Kompetenzen</a:t>
                      </a:r>
                      <a:r>
                        <a:rPr lang="en-US" sz="1200" b="0" dirty="0">
                          <a:solidFill>
                            <a:schemeClr val="tx1"/>
                          </a:solidFill>
                          <a:effectLst/>
                          <a:latin typeface="+mn-lt"/>
                          <a:ea typeface="Calibri"/>
                          <a:cs typeface="Times New Roman"/>
                        </a:rPr>
                        <a:t>? </a:t>
                      </a:r>
                      <a:r>
                        <a:rPr lang="en-US" sz="1200" b="0" i="1" dirty="0">
                          <a:solidFill>
                            <a:schemeClr val="tx1"/>
                          </a:solidFill>
                          <a:effectLst/>
                          <a:latin typeface="+mn-lt"/>
                          <a:ea typeface="Calibri"/>
                          <a:cs typeface="Times New Roman"/>
                        </a:rPr>
                        <a:t>In:</a:t>
                      </a:r>
                      <a:r>
                        <a:rPr lang="en-US" sz="1200" b="0" dirty="0">
                          <a:solidFill>
                            <a:schemeClr val="tx1"/>
                          </a:solidFill>
                          <a:effectLst/>
                          <a:latin typeface="+mn-lt"/>
                          <a:ea typeface="Calibri"/>
                          <a:cs typeface="Times New Roman"/>
                        </a:rPr>
                        <a:t> </a:t>
                      </a:r>
                      <a:r>
                        <a:rPr lang="en-US" sz="1200" b="0" dirty="0" err="1">
                          <a:solidFill>
                            <a:schemeClr val="tx1"/>
                          </a:solidFill>
                          <a:effectLst/>
                          <a:latin typeface="+mn-lt"/>
                          <a:ea typeface="Calibri"/>
                          <a:cs typeface="Times New Roman"/>
                        </a:rPr>
                        <a:t>Faix</a:t>
                      </a:r>
                      <a:r>
                        <a:rPr lang="en-US" sz="1200" b="0" dirty="0">
                          <a:solidFill>
                            <a:schemeClr val="tx1"/>
                          </a:solidFill>
                          <a:effectLst/>
                          <a:latin typeface="+mn-lt"/>
                          <a:ea typeface="Calibri"/>
                          <a:cs typeface="Times New Roman"/>
                        </a:rPr>
                        <a:t> WG, </a:t>
                      </a:r>
                      <a:r>
                        <a:rPr lang="en-US" sz="1200" b="0" dirty="0" err="1">
                          <a:solidFill>
                            <a:schemeClr val="tx1"/>
                          </a:solidFill>
                          <a:effectLst/>
                          <a:latin typeface="+mn-lt"/>
                          <a:ea typeface="Calibri"/>
                          <a:cs typeface="Times New Roman"/>
                        </a:rPr>
                        <a:t>hrsg</a:t>
                      </a:r>
                      <a:r>
                        <a:rPr lang="en-US" sz="1200" b="0" dirty="0">
                          <a:solidFill>
                            <a:schemeClr val="tx1"/>
                          </a:solidFill>
                          <a:effectLst/>
                          <a:latin typeface="+mn-lt"/>
                          <a:ea typeface="Calibri"/>
                          <a:cs typeface="Times New Roman"/>
                        </a:rPr>
                        <a:t>. </a:t>
                      </a:r>
                      <a:r>
                        <a:rPr lang="en-US" sz="1200" b="0" i="1" dirty="0" err="1">
                          <a:solidFill>
                            <a:schemeClr val="tx1"/>
                          </a:solidFill>
                          <a:effectLst/>
                          <a:latin typeface="+mn-lt"/>
                          <a:ea typeface="Calibri"/>
                          <a:cs typeface="Times New Roman"/>
                        </a:rPr>
                        <a:t>Kompetenz</a:t>
                      </a:r>
                      <a:r>
                        <a:rPr lang="en-US" sz="1200" b="0" i="1" dirty="0">
                          <a:solidFill>
                            <a:schemeClr val="tx1"/>
                          </a:solidFill>
                          <a:effectLst/>
                          <a:latin typeface="+mn-lt"/>
                          <a:ea typeface="Calibri"/>
                          <a:cs typeface="Times New Roman"/>
                        </a:rPr>
                        <a:t>. Festschrift Prof. Dr. John </a:t>
                      </a:r>
                      <a:r>
                        <a:rPr lang="en-US" sz="1200" b="0" i="1" dirty="0" err="1">
                          <a:solidFill>
                            <a:schemeClr val="tx1"/>
                          </a:solidFill>
                          <a:effectLst/>
                          <a:latin typeface="+mn-lt"/>
                          <a:ea typeface="Calibri"/>
                          <a:cs typeface="Times New Roman"/>
                        </a:rPr>
                        <a:t>Erpenbeck</a:t>
                      </a:r>
                      <a:r>
                        <a:rPr lang="en-US" sz="1200" b="0" i="1" dirty="0">
                          <a:solidFill>
                            <a:schemeClr val="tx1"/>
                          </a:solidFill>
                          <a:effectLst/>
                          <a:latin typeface="+mn-lt"/>
                          <a:ea typeface="Calibri"/>
                          <a:cs typeface="Times New Roman"/>
                        </a:rPr>
                        <a:t> </a:t>
                      </a:r>
                      <a:r>
                        <a:rPr lang="en-US" sz="1200" b="0" i="1" dirty="0" err="1">
                          <a:solidFill>
                            <a:schemeClr val="tx1"/>
                          </a:solidFill>
                          <a:effectLst/>
                          <a:latin typeface="+mn-lt"/>
                          <a:ea typeface="Calibri"/>
                          <a:cs typeface="Times New Roman"/>
                        </a:rPr>
                        <a:t>zum</a:t>
                      </a:r>
                      <a:r>
                        <a:rPr lang="en-US" sz="1200" b="0" i="1" dirty="0">
                          <a:solidFill>
                            <a:schemeClr val="tx1"/>
                          </a:solidFill>
                          <a:effectLst/>
                          <a:latin typeface="+mn-lt"/>
                          <a:ea typeface="Calibri"/>
                          <a:cs typeface="Times New Roman"/>
                        </a:rPr>
                        <a:t> 70. </a:t>
                      </a:r>
                      <a:r>
                        <a:rPr lang="en-US" sz="1200" b="0" i="1" dirty="0" err="1">
                          <a:solidFill>
                            <a:schemeClr val="tx1"/>
                          </a:solidFill>
                          <a:effectLst/>
                          <a:latin typeface="+mn-lt"/>
                          <a:ea typeface="Calibri"/>
                          <a:cs typeface="Times New Roman"/>
                        </a:rPr>
                        <a:t>Geburtstag</a:t>
                      </a:r>
                      <a:r>
                        <a:rPr lang="en-US" sz="1200" b="0" i="1" dirty="0">
                          <a:solidFill>
                            <a:schemeClr val="tx1"/>
                          </a:solidFill>
                          <a:effectLst/>
                          <a:latin typeface="+mn-lt"/>
                          <a:ea typeface="Calibri"/>
                          <a:cs typeface="Times New Roman"/>
                        </a:rPr>
                        <a:t>. </a:t>
                      </a:r>
                      <a:r>
                        <a:rPr lang="en-US" sz="1200" b="0" dirty="0">
                          <a:solidFill>
                            <a:schemeClr val="tx1"/>
                          </a:solidFill>
                          <a:effectLst/>
                          <a:latin typeface="+mn-lt"/>
                          <a:ea typeface="Calibri"/>
                          <a:cs typeface="Times New Roman"/>
                        </a:rPr>
                        <a:t>Stuttgart: </a:t>
                      </a:r>
                      <a:r>
                        <a:rPr lang="en-US" sz="1200" b="0" dirty="0" err="1">
                          <a:solidFill>
                            <a:schemeClr val="tx1"/>
                          </a:solidFill>
                          <a:effectLst/>
                          <a:latin typeface="+mn-lt"/>
                          <a:ea typeface="Calibri"/>
                          <a:cs typeface="Times New Roman"/>
                        </a:rPr>
                        <a:t>Steinbeis</a:t>
                      </a:r>
                      <a:r>
                        <a:rPr lang="en-US" sz="1200" b="0" dirty="0">
                          <a:solidFill>
                            <a:schemeClr val="tx1"/>
                          </a:solidFill>
                          <a:effectLst/>
                          <a:latin typeface="+mn-lt"/>
                          <a:ea typeface="Calibri"/>
                          <a:cs typeface="Times New Roman"/>
                        </a:rPr>
                        <a:t>-Edition, pp. 1–57.</a:t>
                      </a:r>
                    </a:p>
                    <a:p>
                      <a:pPr marL="342900" lvl="0" indent="-342900">
                        <a:spcAft>
                          <a:spcPts val="0"/>
                        </a:spcAft>
                        <a:buFont typeface="Wingdings" panose="05000000000000000000" pitchFamily="2" charset="2"/>
                        <a:buChar char="§"/>
                      </a:pPr>
                      <a:r>
                        <a:rPr lang="en-US" sz="1200" b="0" dirty="0">
                          <a:solidFill>
                            <a:schemeClr val="tx1"/>
                          </a:solidFill>
                          <a:effectLst/>
                          <a:latin typeface="+mn-lt"/>
                          <a:ea typeface="Calibri"/>
                          <a:cs typeface="Times New Roman"/>
                        </a:rPr>
                        <a:t>Hattie J. 2009. </a:t>
                      </a:r>
                      <a:r>
                        <a:rPr lang="en-US" sz="1200" b="0" i="1" dirty="0">
                          <a:solidFill>
                            <a:schemeClr val="tx1"/>
                          </a:solidFill>
                          <a:effectLst/>
                          <a:latin typeface="+mn-lt"/>
                          <a:ea typeface="Calibri"/>
                          <a:cs typeface="Times New Roman"/>
                        </a:rPr>
                        <a:t>Visible Learning: A Synthesis of Over 800 Meta-analyses Relating to Achievement. </a:t>
                      </a:r>
                      <a:r>
                        <a:rPr lang="en-US" sz="1200" b="0" dirty="0">
                          <a:solidFill>
                            <a:schemeClr val="tx1"/>
                          </a:solidFill>
                          <a:effectLst/>
                          <a:latin typeface="+mn-lt"/>
                          <a:ea typeface="Calibri"/>
                          <a:cs typeface="Times New Roman"/>
                        </a:rPr>
                        <a:t>London: Routledge.</a:t>
                      </a:r>
                    </a:p>
                    <a:p>
                      <a:pPr marL="342900" lvl="0" indent="-342900">
                        <a:spcAft>
                          <a:spcPts val="0"/>
                        </a:spcAft>
                        <a:buFont typeface="Wingdings" panose="05000000000000000000" pitchFamily="2" charset="2"/>
                        <a:buChar char="§"/>
                      </a:pPr>
                      <a:r>
                        <a:rPr lang="en-US" sz="1200" b="0" dirty="0">
                          <a:solidFill>
                            <a:schemeClr val="tx1"/>
                          </a:solidFill>
                          <a:effectLst/>
                          <a:latin typeface="+mn-lt"/>
                          <a:ea typeface="Calibri"/>
                          <a:cs typeface="Times New Roman"/>
                        </a:rPr>
                        <a:t>Hattie J. 2011. Which strategies best enhance teaching and learning in higher education? </a:t>
                      </a:r>
                      <a:r>
                        <a:rPr lang="en-US" sz="1200" b="0" i="1" dirty="0">
                          <a:solidFill>
                            <a:schemeClr val="tx1"/>
                          </a:solidFill>
                          <a:effectLst/>
                          <a:latin typeface="+mn-lt"/>
                          <a:ea typeface="Calibri"/>
                          <a:cs typeface="Times New Roman"/>
                        </a:rPr>
                        <a:t>In:</a:t>
                      </a:r>
                      <a:r>
                        <a:rPr lang="en-US" sz="1200" b="0" dirty="0">
                          <a:solidFill>
                            <a:schemeClr val="tx1"/>
                          </a:solidFill>
                          <a:effectLst/>
                          <a:latin typeface="+mn-lt"/>
                          <a:ea typeface="Calibri"/>
                          <a:cs typeface="Times New Roman"/>
                        </a:rPr>
                        <a:t> </a:t>
                      </a:r>
                      <a:r>
                        <a:rPr lang="en-US" sz="1200" b="0" dirty="0" err="1">
                          <a:solidFill>
                            <a:schemeClr val="tx1"/>
                          </a:solidFill>
                          <a:effectLst/>
                          <a:latin typeface="+mn-lt"/>
                          <a:ea typeface="Calibri"/>
                          <a:cs typeface="Times New Roman"/>
                        </a:rPr>
                        <a:t>Mashek</a:t>
                      </a:r>
                      <a:r>
                        <a:rPr lang="en-US" sz="1200" b="0" dirty="0">
                          <a:solidFill>
                            <a:schemeClr val="tx1"/>
                          </a:solidFill>
                          <a:effectLst/>
                          <a:latin typeface="+mn-lt"/>
                          <a:ea typeface="Calibri"/>
                          <a:cs typeface="Times New Roman"/>
                        </a:rPr>
                        <a:t> D, Hammer EY, </a:t>
                      </a:r>
                      <a:r>
                        <a:rPr lang="en-US" sz="1200" b="0" dirty="0" err="1">
                          <a:solidFill>
                            <a:schemeClr val="tx1"/>
                          </a:solidFill>
                          <a:effectLst/>
                          <a:latin typeface="+mn-lt"/>
                          <a:ea typeface="Calibri"/>
                          <a:cs typeface="Times New Roman"/>
                        </a:rPr>
                        <a:t>hrsg</a:t>
                      </a:r>
                      <a:r>
                        <a:rPr lang="en-US" sz="1200" b="0" dirty="0">
                          <a:solidFill>
                            <a:schemeClr val="tx1"/>
                          </a:solidFill>
                          <a:effectLst/>
                          <a:latin typeface="+mn-lt"/>
                          <a:ea typeface="Calibri"/>
                          <a:cs typeface="Times New Roman"/>
                        </a:rPr>
                        <a:t>. </a:t>
                      </a:r>
                      <a:r>
                        <a:rPr lang="en-US" sz="1200" b="0" i="1" dirty="0">
                          <a:solidFill>
                            <a:schemeClr val="tx1"/>
                          </a:solidFill>
                          <a:effectLst/>
                          <a:latin typeface="+mn-lt"/>
                          <a:ea typeface="Calibri"/>
                          <a:cs typeface="Times New Roman"/>
                        </a:rPr>
                        <a:t>Empirical Research in Teaching and Learning. </a:t>
                      </a:r>
                      <a:r>
                        <a:rPr lang="en-US" sz="1200" b="0" dirty="0">
                          <a:solidFill>
                            <a:schemeClr val="tx1"/>
                          </a:solidFill>
                          <a:effectLst/>
                          <a:latin typeface="+mn-lt"/>
                          <a:ea typeface="Calibri"/>
                          <a:cs typeface="Times New Roman"/>
                        </a:rPr>
                        <a:t>Oxford: Wiley-Blackwell, pp. 130–142.</a:t>
                      </a:r>
                    </a:p>
                    <a:p>
                      <a:pPr marL="342900" lvl="0" indent="-342900">
                        <a:spcAft>
                          <a:spcPts val="0"/>
                        </a:spcAft>
                        <a:buFont typeface="Wingdings" panose="05000000000000000000" pitchFamily="2" charset="2"/>
                        <a:buChar char="§"/>
                      </a:pPr>
                      <a:r>
                        <a:rPr lang="de-CH" sz="1200" b="0" dirty="0" err="1">
                          <a:solidFill>
                            <a:schemeClr val="tx1"/>
                          </a:solidFill>
                          <a:effectLst/>
                          <a:latin typeface="+mn-lt"/>
                          <a:ea typeface="Calibri"/>
                          <a:cs typeface="Times New Roman"/>
                        </a:rPr>
                        <a:t>Haversath</a:t>
                      </a:r>
                      <a:r>
                        <a:rPr lang="de-CH" sz="1200" b="0" dirty="0">
                          <a:solidFill>
                            <a:schemeClr val="tx1"/>
                          </a:solidFill>
                          <a:effectLst/>
                          <a:latin typeface="+mn-lt"/>
                          <a:ea typeface="Calibri"/>
                          <a:cs typeface="Times New Roman"/>
                        </a:rPr>
                        <a:t> JB. 2012. </a:t>
                      </a:r>
                      <a:r>
                        <a:rPr lang="de-CH" sz="1200" b="0" i="1" dirty="0">
                          <a:solidFill>
                            <a:schemeClr val="tx1"/>
                          </a:solidFill>
                          <a:effectLst/>
                          <a:latin typeface="+mn-lt"/>
                          <a:ea typeface="Calibri"/>
                          <a:cs typeface="Times New Roman"/>
                        </a:rPr>
                        <a:t>Geographiedidaktik: Theorie-Themen-Forschung. </a:t>
                      </a:r>
                      <a:r>
                        <a:rPr lang="de-CH" sz="1200" b="0" dirty="0">
                          <a:solidFill>
                            <a:schemeClr val="tx1"/>
                          </a:solidFill>
                          <a:effectLst/>
                          <a:latin typeface="+mn-lt"/>
                          <a:ea typeface="Calibri"/>
                          <a:cs typeface="Times New Roman"/>
                        </a:rPr>
                        <a:t>Braunschweig: Westermann Verlag.</a:t>
                      </a:r>
                    </a:p>
                    <a:p>
                      <a:pPr marL="342900" lvl="0" indent="-342900">
                        <a:spcAft>
                          <a:spcPts val="0"/>
                        </a:spcAft>
                        <a:buFont typeface="Wingdings" panose="05000000000000000000" pitchFamily="2" charset="2"/>
                        <a:buChar char="§"/>
                      </a:pPr>
                      <a:r>
                        <a:rPr lang="de-CH" sz="1200" b="0" dirty="0">
                          <a:solidFill>
                            <a:schemeClr val="tx1"/>
                          </a:solidFill>
                          <a:effectLst/>
                          <a:latin typeface="+mn-lt"/>
                          <a:ea typeface="Calibri"/>
                          <a:cs typeface="Times New Roman"/>
                        </a:rPr>
                        <a:t>JQI [Joint Quality Initiative]. 2004. </a:t>
                      </a:r>
                      <a:r>
                        <a:rPr lang="de-CH" sz="1200" b="0" i="1" dirty="0">
                          <a:solidFill>
                            <a:schemeClr val="tx1"/>
                          </a:solidFill>
                          <a:effectLst/>
                          <a:latin typeface="+mn-lt"/>
                          <a:ea typeface="Calibri"/>
                          <a:cs typeface="Times New Roman"/>
                        </a:rPr>
                        <a:t>Gemeinsame “Dublin </a:t>
                      </a:r>
                      <a:r>
                        <a:rPr lang="de-CH" sz="1200" b="0" i="1" dirty="0" err="1">
                          <a:solidFill>
                            <a:schemeClr val="tx1"/>
                          </a:solidFill>
                          <a:effectLst/>
                          <a:latin typeface="+mn-lt"/>
                          <a:ea typeface="Calibri"/>
                          <a:cs typeface="Times New Roman"/>
                        </a:rPr>
                        <a:t>Descriptors</a:t>
                      </a:r>
                      <a:r>
                        <a:rPr lang="de-CH" sz="1200" b="0" i="1" dirty="0">
                          <a:solidFill>
                            <a:schemeClr val="tx1"/>
                          </a:solidFill>
                          <a:effectLst/>
                          <a:latin typeface="+mn-lt"/>
                          <a:ea typeface="Calibri"/>
                          <a:cs typeface="Times New Roman"/>
                        </a:rPr>
                        <a:t>” für Bachelor-, Master- und Promotionsabschlüsse. Entwurf 1.31</a:t>
                      </a:r>
                      <a:r>
                        <a:rPr lang="de-CH" sz="1200" b="0" dirty="0">
                          <a:solidFill>
                            <a:schemeClr val="tx1"/>
                          </a:solidFill>
                          <a:effectLst/>
                          <a:latin typeface="+mn-lt"/>
                          <a:ea typeface="Calibri"/>
                          <a:cs typeface="Times New Roman"/>
                        </a:rPr>
                        <a:t> Arbeitspapier auf der JQI Tagung in Dublin am 23.3.2004. Dublin: JQI.</a:t>
                      </a:r>
                    </a:p>
                    <a:p>
                      <a:pPr marL="342900" lvl="0" indent="-342900">
                        <a:spcAft>
                          <a:spcPts val="0"/>
                        </a:spcAft>
                        <a:buFont typeface="Wingdings" panose="05000000000000000000" pitchFamily="2" charset="2"/>
                        <a:buChar char="§"/>
                      </a:pPr>
                      <a:r>
                        <a:rPr lang="de-CH" sz="1200" b="0" dirty="0">
                          <a:solidFill>
                            <a:schemeClr val="tx1"/>
                          </a:solidFill>
                          <a:effectLst/>
                          <a:latin typeface="+mn-lt"/>
                          <a:ea typeface="Calibri"/>
                          <a:cs typeface="Times New Roman"/>
                        </a:rPr>
                        <a:t>Klafki W. 2003. Allgemeinbildung heute – Sinndimensionen einer gegenwarts-und zukunftsorientierten Bildungskonzeption. In: Berg HC, hrsg. </a:t>
                      </a:r>
                      <a:r>
                        <a:rPr lang="de-CH" sz="1200" b="0" i="1" dirty="0">
                          <a:solidFill>
                            <a:schemeClr val="tx1"/>
                          </a:solidFill>
                          <a:effectLst/>
                          <a:latin typeface="+mn-lt"/>
                          <a:ea typeface="Calibri"/>
                          <a:cs typeface="Times New Roman"/>
                        </a:rPr>
                        <a:t>Schulmanagement. Handbuch. </a:t>
                      </a:r>
                      <a:r>
                        <a:rPr lang="de-CH" sz="1200" b="0" dirty="0">
                          <a:solidFill>
                            <a:schemeClr val="tx1"/>
                          </a:solidFill>
                          <a:effectLst/>
                          <a:latin typeface="+mn-lt"/>
                          <a:ea typeface="Calibri"/>
                          <a:cs typeface="Times New Roman"/>
                        </a:rPr>
                        <a:t>Bern: </a:t>
                      </a:r>
                      <a:r>
                        <a:rPr lang="de-CH" sz="1200" b="0" dirty="0" err="1">
                          <a:solidFill>
                            <a:schemeClr val="tx1"/>
                          </a:solidFill>
                          <a:effectLst/>
                          <a:latin typeface="+mn-lt"/>
                          <a:ea typeface="Calibri"/>
                          <a:cs typeface="Times New Roman"/>
                        </a:rPr>
                        <a:t>hep</a:t>
                      </a:r>
                      <a:r>
                        <a:rPr lang="de-CH" sz="1200" b="0" dirty="0">
                          <a:solidFill>
                            <a:schemeClr val="tx1"/>
                          </a:solidFill>
                          <a:effectLst/>
                          <a:latin typeface="+mn-lt"/>
                          <a:ea typeface="Calibri"/>
                          <a:cs typeface="Times New Roman"/>
                        </a:rPr>
                        <a:t> Verlag, pp. 11–28.</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Pohl C, Hirsch </a:t>
                      </a:r>
                      <a:r>
                        <a:rPr lang="de-CH" sz="1200" b="0" dirty="0" err="1" smtClean="0">
                          <a:solidFill>
                            <a:schemeClr val="tx1"/>
                          </a:solidFill>
                          <a:effectLst/>
                          <a:latin typeface="+mn-lt"/>
                          <a:ea typeface="Calibri"/>
                          <a:cs typeface="Times New Roman"/>
                        </a:rPr>
                        <a:t>Hadorn</a:t>
                      </a:r>
                      <a:r>
                        <a:rPr lang="de-CH" sz="1200" b="0" dirty="0" smtClean="0">
                          <a:solidFill>
                            <a:schemeClr val="tx1"/>
                          </a:solidFill>
                          <a:effectLst/>
                          <a:latin typeface="+mn-lt"/>
                          <a:ea typeface="Calibri"/>
                          <a:cs typeface="Times New Roman"/>
                        </a:rPr>
                        <a:t> G. 2007. </a:t>
                      </a:r>
                      <a:r>
                        <a:rPr lang="de-CH" sz="1200" b="0" dirty="0" err="1" smtClean="0">
                          <a:solidFill>
                            <a:schemeClr val="tx1"/>
                          </a:solidFill>
                          <a:effectLst/>
                          <a:latin typeface="+mn-lt"/>
                          <a:ea typeface="Calibri"/>
                          <a:cs typeface="Times New Roman"/>
                        </a:rPr>
                        <a:t>Principles</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for</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Designing</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Transdisciplinary</a:t>
                      </a:r>
                      <a:r>
                        <a:rPr lang="de-CH" sz="1200" b="0" dirty="0" smtClean="0">
                          <a:solidFill>
                            <a:schemeClr val="tx1"/>
                          </a:solidFill>
                          <a:effectLst/>
                          <a:latin typeface="+mn-lt"/>
                          <a:ea typeface="Calibri"/>
                          <a:cs typeface="Times New Roman"/>
                        </a:rPr>
                        <a:t> Research. </a:t>
                      </a:r>
                      <a:r>
                        <a:rPr lang="de-CH" sz="1200" b="0" dirty="0" err="1" smtClean="0">
                          <a:solidFill>
                            <a:schemeClr val="tx1"/>
                          </a:solidFill>
                          <a:effectLst/>
                          <a:latin typeface="+mn-lt"/>
                          <a:ea typeface="Calibri"/>
                          <a:cs typeface="Times New Roman"/>
                        </a:rPr>
                        <a:t>Translated</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by</a:t>
                      </a:r>
                      <a:r>
                        <a:rPr lang="de-CH" sz="1200" b="0" dirty="0" smtClean="0">
                          <a:solidFill>
                            <a:schemeClr val="tx1"/>
                          </a:solidFill>
                          <a:effectLst/>
                          <a:latin typeface="+mn-lt"/>
                          <a:ea typeface="Calibri"/>
                          <a:cs typeface="Times New Roman"/>
                        </a:rPr>
                        <a:t> AB Zimmermann. </a:t>
                      </a:r>
                      <a:r>
                        <a:rPr lang="de-CH" sz="1200" b="0" dirty="0" err="1" smtClean="0">
                          <a:solidFill>
                            <a:schemeClr val="tx1"/>
                          </a:solidFill>
                          <a:effectLst/>
                          <a:latin typeface="+mn-lt"/>
                          <a:ea typeface="Calibri"/>
                          <a:cs typeface="Times New Roman"/>
                        </a:rPr>
                        <a:t>Munich</a:t>
                      </a:r>
                      <a:r>
                        <a:rPr lang="de-CH" sz="1200" b="0" dirty="0" smtClean="0">
                          <a:solidFill>
                            <a:schemeClr val="tx1"/>
                          </a:solidFill>
                          <a:effectLst/>
                          <a:latin typeface="+mn-lt"/>
                          <a:ea typeface="Calibri"/>
                          <a:cs typeface="Times New Roman"/>
                        </a:rPr>
                        <a:t>, Germany: </a:t>
                      </a:r>
                      <a:r>
                        <a:rPr lang="de-CH" sz="1200" b="0" dirty="0" err="1" smtClean="0">
                          <a:solidFill>
                            <a:schemeClr val="tx1"/>
                          </a:solidFill>
                          <a:effectLst/>
                          <a:latin typeface="+mn-lt"/>
                          <a:ea typeface="Calibri"/>
                          <a:cs typeface="Times New Roman"/>
                        </a:rPr>
                        <a:t>oekom</a:t>
                      </a:r>
                      <a:r>
                        <a:rPr lang="de-CH" sz="1200" b="0" dirty="0" smtClean="0">
                          <a:solidFill>
                            <a:schemeClr val="tx1"/>
                          </a:solidFill>
                          <a:effectLst/>
                          <a:latin typeface="+mn-lt"/>
                          <a:ea typeface="Calibri"/>
                          <a:cs typeface="Times New Roman"/>
                        </a:rPr>
                        <a:t>.</a:t>
                      </a:r>
                      <a:endParaRPr lang="de-CH" sz="1200" b="0" dirty="0">
                        <a:solidFill>
                          <a:schemeClr val="tx1"/>
                        </a:solidFill>
                        <a:effectLst/>
                        <a:latin typeface="+mn-lt"/>
                        <a:ea typeface="Calibri"/>
                        <a:cs typeface="Times New Roman"/>
                      </a:endParaRPr>
                    </a:p>
                    <a:p>
                      <a:pPr marL="342900" lvl="0" indent="-342900">
                        <a:spcAft>
                          <a:spcPts val="0"/>
                        </a:spcAft>
                        <a:buFont typeface="Wingdings" panose="05000000000000000000" pitchFamily="2" charset="2"/>
                        <a:buChar char="§"/>
                      </a:pPr>
                      <a:r>
                        <a:rPr lang="en-US" sz="1200" b="0" dirty="0" err="1">
                          <a:solidFill>
                            <a:schemeClr val="tx1"/>
                          </a:solidFill>
                          <a:effectLst/>
                          <a:latin typeface="+mn-lt"/>
                          <a:ea typeface="Calibri"/>
                          <a:cs typeface="Times New Roman"/>
                        </a:rPr>
                        <a:t>Proclim</a:t>
                      </a:r>
                      <a:r>
                        <a:rPr lang="en-US" sz="1200" b="0" dirty="0">
                          <a:solidFill>
                            <a:schemeClr val="tx1"/>
                          </a:solidFill>
                          <a:effectLst/>
                          <a:latin typeface="+mn-lt"/>
                          <a:ea typeface="Calibri"/>
                          <a:cs typeface="Times New Roman"/>
                        </a:rPr>
                        <a:t>/CASS [</a:t>
                      </a:r>
                      <a:r>
                        <a:rPr lang="en-US" sz="1200" b="0" dirty="0" err="1">
                          <a:solidFill>
                            <a:schemeClr val="tx1"/>
                          </a:solidFill>
                          <a:effectLst/>
                          <a:latin typeface="+mn-lt"/>
                          <a:ea typeface="Calibri"/>
                          <a:cs typeface="Times New Roman"/>
                        </a:rPr>
                        <a:t>Konferenz</a:t>
                      </a:r>
                      <a:r>
                        <a:rPr lang="en-US" sz="1200" b="0" dirty="0">
                          <a:solidFill>
                            <a:schemeClr val="tx1"/>
                          </a:solidFill>
                          <a:effectLst/>
                          <a:latin typeface="+mn-lt"/>
                          <a:ea typeface="Calibri"/>
                          <a:cs typeface="Times New Roman"/>
                        </a:rPr>
                        <a:t> der </a:t>
                      </a:r>
                      <a:r>
                        <a:rPr lang="en-US" sz="1200" b="0" dirty="0" err="1">
                          <a:solidFill>
                            <a:schemeClr val="tx1"/>
                          </a:solidFill>
                          <a:effectLst/>
                          <a:latin typeface="+mn-lt"/>
                          <a:ea typeface="Calibri"/>
                          <a:cs typeface="Times New Roman"/>
                        </a:rPr>
                        <a:t>Schweizerischen</a:t>
                      </a:r>
                      <a:r>
                        <a:rPr lang="en-US" sz="1200" b="0" dirty="0">
                          <a:solidFill>
                            <a:schemeClr val="tx1"/>
                          </a:solidFill>
                          <a:effectLst/>
                          <a:latin typeface="+mn-lt"/>
                          <a:ea typeface="Calibri"/>
                          <a:cs typeface="Times New Roman"/>
                        </a:rPr>
                        <a:t> </a:t>
                      </a:r>
                      <a:r>
                        <a:rPr lang="en-US" sz="1200" b="0" dirty="0" err="1">
                          <a:solidFill>
                            <a:schemeClr val="tx1"/>
                          </a:solidFill>
                          <a:effectLst/>
                          <a:latin typeface="+mn-lt"/>
                          <a:ea typeface="Calibri"/>
                          <a:cs typeface="Times New Roman"/>
                        </a:rPr>
                        <a:t>Wissenschaftlichen</a:t>
                      </a:r>
                      <a:r>
                        <a:rPr lang="en-US" sz="1200" b="0" dirty="0">
                          <a:solidFill>
                            <a:schemeClr val="tx1"/>
                          </a:solidFill>
                          <a:effectLst/>
                          <a:latin typeface="+mn-lt"/>
                          <a:ea typeface="Calibri"/>
                          <a:cs typeface="Times New Roman"/>
                        </a:rPr>
                        <a:t> </a:t>
                      </a:r>
                      <a:r>
                        <a:rPr lang="en-US" sz="1200" b="0" dirty="0" err="1">
                          <a:solidFill>
                            <a:schemeClr val="tx1"/>
                          </a:solidFill>
                          <a:effectLst/>
                          <a:latin typeface="+mn-lt"/>
                          <a:ea typeface="Calibri"/>
                          <a:cs typeface="Times New Roman"/>
                        </a:rPr>
                        <a:t>Akademien</a:t>
                      </a:r>
                      <a:r>
                        <a:rPr lang="en-US" sz="1200" b="0" dirty="0">
                          <a:solidFill>
                            <a:schemeClr val="tx1"/>
                          </a:solidFill>
                          <a:effectLst/>
                          <a:latin typeface="+mn-lt"/>
                          <a:ea typeface="Calibri"/>
                          <a:cs typeface="Times New Roman"/>
                        </a:rPr>
                        <a:t>]. 1997. </a:t>
                      </a:r>
                      <a:r>
                        <a:rPr lang="en-US" sz="1200" b="0" i="1" dirty="0" err="1">
                          <a:solidFill>
                            <a:schemeClr val="tx1"/>
                          </a:solidFill>
                          <a:effectLst/>
                          <a:latin typeface="+mn-lt"/>
                          <a:ea typeface="Calibri"/>
                          <a:cs typeface="Times New Roman"/>
                        </a:rPr>
                        <a:t>Visionen</a:t>
                      </a:r>
                      <a:r>
                        <a:rPr lang="en-US" sz="1200" b="0" i="1" dirty="0">
                          <a:solidFill>
                            <a:schemeClr val="tx1"/>
                          </a:solidFill>
                          <a:effectLst/>
                          <a:latin typeface="+mn-lt"/>
                          <a:ea typeface="Calibri"/>
                          <a:cs typeface="Times New Roman"/>
                        </a:rPr>
                        <a:t> der </a:t>
                      </a:r>
                      <a:r>
                        <a:rPr lang="en-US" sz="1200" b="0" i="1" dirty="0" err="1">
                          <a:solidFill>
                            <a:schemeClr val="tx1"/>
                          </a:solidFill>
                          <a:effectLst/>
                          <a:latin typeface="+mn-lt"/>
                          <a:ea typeface="Calibri"/>
                          <a:cs typeface="Times New Roman"/>
                        </a:rPr>
                        <a:t>Forschenden</a:t>
                      </a:r>
                      <a:r>
                        <a:rPr lang="en-US" sz="1200" b="0" i="1" dirty="0">
                          <a:solidFill>
                            <a:schemeClr val="tx1"/>
                          </a:solidFill>
                          <a:effectLst/>
                          <a:latin typeface="+mn-lt"/>
                          <a:ea typeface="Calibri"/>
                          <a:cs typeface="Times New Roman"/>
                        </a:rPr>
                        <a:t>: </a:t>
                      </a:r>
                      <a:r>
                        <a:rPr lang="en-US" sz="1200" b="0" i="1" dirty="0" err="1">
                          <a:solidFill>
                            <a:schemeClr val="tx1"/>
                          </a:solidFill>
                          <a:effectLst/>
                          <a:latin typeface="+mn-lt"/>
                          <a:ea typeface="Calibri"/>
                          <a:cs typeface="Times New Roman"/>
                        </a:rPr>
                        <a:t>Forschung</a:t>
                      </a:r>
                      <a:r>
                        <a:rPr lang="en-US" sz="1200" b="0" i="1" dirty="0">
                          <a:solidFill>
                            <a:schemeClr val="tx1"/>
                          </a:solidFill>
                          <a:effectLst/>
                          <a:latin typeface="+mn-lt"/>
                          <a:ea typeface="Calibri"/>
                          <a:cs typeface="Times New Roman"/>
                        </a:rPr>
                        <a:t> </a:t>
                      </a:r>
                      <a:r>
                        <a:rPr lang="en-US" sz="1200" b="0" i="1" dirty="0" err="1">
                          <a:solidFill>
                            <a:schemeClr val="tx1"/>
                          </a:solidFill>
                          <a:effectLst/>
                          <a:latin typeface="+mn-lt"/>
                          <a:ea typeface="Calibri"/>
                          <a:cs typeface="Times New Roman"/>
                        </a:rPr>
                        <a:t>zu</a:t>
                      </a:r>
                      <a:r>
                        <a:rPr lang="en-US" sz="1200" b="0" i="1" dirty="0">
                          <a:solidFill>
                            <a:schemeClr val="tx1"/>
                          </a:solidFill>
                          <a:effectLst/>
                          <a:latin typeface="+mn-lt"/>
                          <a:ea typeface="Calibri"/>
                          <a:cs typeface="Times New Roman"/>
                        </a:rPr>
                        <a:t> </a:t>
                      </a:r>
                      <a:r>
                        <a:rPr lang="en-US" sz="1200" b="0" i="1" dirty="0" err="1">
                          <a:solidFill>
                            <a:schemeClr val="tx1"/>
                          </a:solidFill>
                          <a:effectLst/>
                          <a:latin typeface="+mn-lt"/>
                          <a:ea typeface="Calibri"/>
                          <a:cs typeface="Times New Roman"/>
                        </a:rPr>
                        <a:t>Nachhaltigkeit</a:t>
                      </a:r>
                      <a:r>
                        <a:rPr lang="en-US" sz="1200" b="0" i="1" dirty="0">
                          <a:solidFill>
                            <a:schemeClr val="tx1"/>
                          </a:solidFill>
                          <a:effectLst/>
                          <a:latin typeface="+mn-lt"/>
                          <a:ea typeface="Calibri"/>
                          <a:cs typeface="Times New Roman"/>
                        </a:rPr>
                        <a:t> und </a:t>
                      </a:r>
                      <a:r>
                        <a:rPr lang="en-US" sz="1200" b="0" i="1" dirty="0" err="1">
                          <a:solidFill>
                            <a:schemeClr val="tx1"/>
                          </a:solidFill>
                          <a:effectLst/>
                          <a:latin typeface="+mn-lt"/>
                          <a:ea typeface="Calibri"/>
                          <a:cs typeface="Times New Roman"/>
                        </a:rPr>
                        <a:t>Globalem</a:t>
                      </a:r>
                      <a:r>
                        <a:rPr lang="en-US" sz="1200" b="0" i="1" dirty="0">
                          <a:solidFill>
                            <a:schemeClr val="tx1"/>
                          </a:solidFill>
                          <a:effectLst/>
                          <a:latin typeface="+mn-lt"/>
                          <a:ea typeface="Calibri"/>
                          <a:cs typeface="Times New Roman"/>
                        </a:rPr>
                        <a:t> </a:t>
                      </a:r>
                      <a:r>
                        <a:rPr lang="en-US" sz="1200" b="0" i="1" dirty="0" err="1">
                          <a:solidFill>
                            <a:schemeClr val="tx1"/>
                          </a:solidFill>
                          <a:effectLst/>
                          <a:latin typeface="+mn-lt"/>
                          <a:ea typeface="Calibri"/>
                          <a:cs typeface="Times New Roman"/>
                        </a:rPr>
                        <a:t>Wandel</a:t>
                      </a:r>
                      <a:r>
                        <a:rPr lang="en-US" sz="1200" b="0" i="1" dirty="0">
                          <a:solidFill>
                            <a:schemeClr val="tx1"/>
                          </a:solidFill>
                          <a:effectLst/>
                          <a:latin typeface="+mn-lt"/>
                          <a:ea typeface="Calibri"/>
                          <a:cs typeface="Times New Roman"/>
                        </a:rPr>
                        <a:t> – </a:t>
                      </a:r>
                      <a:r>
                        <a:rPr lang="en-US" sz="1200" b="0" i="1" dirty="0" err="1">
                          <a:solidFill>
                            <a:schemeClr val="tx1"/>
                          </a:solidFill>
                          <a:effectLst/>
                          <a:latin typeface="+mn-lt"/>
                          <a:ea typeface="Calibri"/>
                          <a:cs typeface="Times New Roman"/>
                        </a:rPr>
                        <a:t>Wissenschaftspolitische</a:t>
                      </a:r>
                      <a:r>
                        <a:rPr lang="en-US" sz="1200" b="0" i="1" dirty="0">
                          <a:solidFill>
                            <a:schemeClr val="tx1"/>
                          </a:solidFill>
                          <a:effectLst/>
                          <a:latin typeface="+mn-lt"/>
                          <a:ea typeface="Calibri"/>
                          <a:cs typeface="Times New Roman"/>
                        </a:rPr>
                        <a:t> </a:t>
                      </a:r>
                      <a:r>
                        <a:rPr lang="en-US" sz="1200" b="0" i="1" dirty="0" err="1">
                          <a:solidFill>
                            <a:schemeClr val="tx1"/>
                          </a:solidFill>
                          <a:effectLst/>
                          <a:latin typeface="+mn-lt"/>
                          <a:ea typeface="Calibri"/>
                          <a:cs typeface="Times New Roman"/>
                        </a:rPr>
                        <a:t>Visionen</a:t>
                      </a:r>
                      <a:r>
                        <a:rPr lang="en-US" sz="1200" b="0" i="1" dirty="0">
                          <a:solidFill>
                            <a:schemeClr val="tx1"/>
                          </a:solidFill>
                          <a:effectLst/>
                          <a:latin typeface="+mn-lt"/>
                          <a:ea typeface="Calibri"/>
                          <a:cs typeface="Times New Roman"/>
                        </a:rPr>
                        <a:t> der </a:t>
                      </a:r>
                      <a:r>
                        <a:rPr lang="en-US" sz="1200" b="0" i="1" dirty="0" err="1">
                          <a:solidFill>
                            <a:schemeClr val="tx1"/>
                          </a:solidFill>
                          <a:effectLst/>
                          <a:latin typeface="+mn-lt"/>
                          <a:ea typeface="Calibri"/>
                          <a:cs typeface="Times New Roman"/>
                        </a:rPr>
                        <a:t>Schweizer</a:t>
                      </a:r>
                      <a:r>
                        <a:rPr lang="en-US" sz="1200" b="0" i="1" dirty="0">
                          <a:solidFill>
                            <a:schemeClr val="tx1"/>
                          </a:solidFill>
                          <a:effectLst/>
                          <a:latin typeface="+mn-lt"/>
                          <a:ea typeface="Calibri"/>
                          <a:cs typeface="Times New Roman"/>
                        </a:rPr>
                        <a:t> </a:t>
                      </a:r>
                      <a:r>
                        <a:rPr lang="en-US" sz="1200" b="0" i="1" dirty="0" err="1">
                          <a:solidFill>
                            <a:schemeClr val="tx1"/>
                          </a:solidFill>
                          <a:effectLst/>
                          <a:latin typeface="+mn-lt"/>
                          <a:ea typeface="Calibri"/>
                          <a:cs typeface="Times New Roman"/>
                        </a:rPr>
                        <a:t>Forschenden</a:t>
                      </a:r>
                      <a:r>
                        <a:rPr lang="en-US" sz="1200" b="0" i="1" dirty="0">
                          <a:solidFill>
                            <a:schemeClr val="tx1"/>
                          </a:solidFill>
                          <a:effectLst/>
                          <a:latin typeface="+mn-lt"/>
                          <a:ea typeface="Calibri"/>
                          <a:cs typeface="Times New Roman"/>
                        </a:rPr>
                        <a:t>. </a:t>
                      </a:r>
                      <a:r>
                        <a:rPr lang="en-US" sz="1200" b="0" dirty="0">
                          <a:solidFill>
                            <a:schemeClr val="tx1"/>
                          </a:solidFill>
                          <a:effectLst/>
                          <a:latin typeface="+mn-lt"/>
                          <a:ea typeface="Calibri"/>
                          <a:cs typeface="Times New Roman"/>
                        </a:rPr>
                        <a:t>Bern: </a:t>
                      </a:r>
                      <a:r>
                        <a:rPr lang="en-US" sz="1200" b="0" dirty="0" err="1">
                          <a:solidFill>
                            <a:schemeClr val="tx1"/>
                          </a:solidFill>
                          <a:effectLst/>
                          <a:latin typeface="+mn-lt"/>
                          <a:ea typeface="Calibri"/>
                          <a:cs typeface="Times New Roman"/>
                        </a:rPr>
                        <a:t>ProClim</a:t>
                      </a:r>
                      <a:r>
                        <a:rPr lang="en-US" sz="1200" b="0" dirty="0">
                          <a:solidFill>
                            <a:schemeClr val="tx1"/>
                          </a:solidFill>
                          <a:effectLst/>
                          <a:latin typeface="+mn-lt"/>
                          <a:ea typeface="Calibri"/>
                          <a:cs typeface="Times New Roman"/>
                        </a:rPr>
                        <a:t>, Forum </a:t>
                      </a:r>
                      <a:r>
                        <a:rPr lang="en-US" sz="1200" b="0" dirty="0" err="1">
                          <a:solidFill>
                            <a:schemeClr val="tx1"/>
                          </a:solidFill>
                          <a:effectLst/>
                          <a:latin typeface="+mn-lt"/>
                          <a:ea typeface="Calibri"/>
                          <a:cs typeface="Times New Roman"/>
                        </a:rPr>
                        <a:t>für</a:t>
                      </a:r>
                      <a:r>
                        <a:rPr lang="en-US" sz="1200" b="0" dirty="0">
                          <a:solidFill>
                            <a:schemeClr val="tx1"/>
                          </a:solidFill>
                          <a:effectLst/>
                          <a:latin typeface="+mn-lt"/>
                          <a:ea typeface="Calibri"/>
                          <a:cs typeface="Times New Roman"/>
                        </a:rPr>
                        <a:t> </a:t>
                      </a:r>
                      <a:r>
                        <a:rPr lang="en-US" sz="1200" b="0" dirty="0" err="1">
                          <a:solidFill>
                            <a:schemeClr val="tx1"/>
                          </a:solidFill>
                          <a:effectLst/>
                          <a:latin typeface="+mn-lt"/>
                          <a:ea typeface="Calibri"/>
                          <a:cs typeface="Times New Roman"/>
                        </a:rPr>
                        <a:t>Klima</a:t>
                      </a:r>
                      <a:r>
                        <a:rPr lang="en-US" sz="1200" b="0" dirty="0">
                          <a:solidFill>
                            <a:schemeClr val="tx1"/>
                          </a:solidFill>
                          <a:effectLst/>
                          <a:latin typeface="+mn-lt"/>
                          <a:ea typeface="Calibri"/>
                          <a:cs typeface="Times New Roman"/>
                        </a:rPr>
                        <a:t> und Global Change, </a:t>
                      </a:r>
                      <a:r>
                        <a:rPr lang="en-US" sz="1200" b="0" dirty="0" err="1">
                          <a:solidFill>
                            <a:schemeClr val="tx1"/>
                          </a:solidFill>
                          <a:effectLst/>
                          <a:latin typeface="+mn-lt"/>
                          <a:ea typeface="Calibri"/>
                          <a:cs typeface="Times New Roman"/>
                        </a:rPr>
                        <a:t>Schweizerische</a:t>
                      </a:r>
                      <a:r>
                        <a:rPr lang="en-US" sz="1200" b="0" dirty="0">
                          <a:solidFill>
                            <a:schemeClr val="tx1"/>
                          </a:solidFill>
                          <a:effectLst/>
                          <a:latin typeface="+mn-lt"/>
                          <a:ea typeface="Calibri"/>
                          <a:cs typeface="Times New Roman"/>
                        </a:rPr>
                        <a:t> </a:t>
                      </a:r>
                      <a:r>
                        <a:rPr lang="en-US" sz="1200" b="0" dirty="0" err="1">
                          <a:solidFill>
                            <a:schemeClr val="tx1"/>
                          </a:solidFill>
                          <a:effectLst/>
                          <a:latin typeface="+mn-lt"/>
                          <a:ea typeface="Calibri"/>
                          <a:cs typeface="Times New Roman"/>
                        </a:rPr>
                        <a:t>Akademie</a:t>
                      </a:r>
                      <a:r>
                        <a:rPr lang="en-US" sz="1200" b="0" dirty="0">
                          <a:solidFill>
                            <a:schemeClr val="tx1"/>
                          </a:solidFill>
                          <a:effectLst/>
                          <a:latin typeface="+mn-lt"/>
                          <a:ea typeface="Calibri"/>
                          <a:cs typeface="Times New Roman"/>
                        </a:rPr>
                        <a:t> der </a:t>
                      </a:r>
                      <a:r>
                        <a:rPr lang="en-US" sz="1200" b="0" dirty="0" err="1">
                          <a:solidFill>
                            <a:schemeClr val="tx1"/>
                          </a:solidFill>
                          <a:effectLst/>
                          <a:latin typeface="+mn-lt"/>
                          <a:ea typeface="Calibri"/>
                          <a:cs typeface="Times New Roman"/>
                        </a:rPr>
                        <a:t>Naturwissenschaften</a:t>
                      </a:r>
                      <a:r>
                        <a:rPr lang="en-US" sz="1200" b="0" dirty="0">
                          <a:solidFill>
                            <a:schemeClr val="tx1"/>
                          </a:solidFill>
                          <a:effectLst/>
                          <a:latin typeface="+mn-lt"/>
                          <a:ea typeface="Calibri"/>
                          <a:cs typeface="Times New Roman"/>
                        </a:rPr>
                        <a:t>.</a:t>
                      </a:r>
                    </a:p>
                    <a:p>
                      <a:pPr marL="342900" lvl="0" indent="-342900">
                        <a:spcAft>
                          <a:spcPts val="0"/>
                        </a:spcAft>
                        <a:buFont typeface="Wingdings" panose="05000000000000000000" pitchFamily="2" charset="2"/>
                        <a:buChar char="§"/>
                      </a:pPr>
                      <a:r>
                        <a:rPr lang="en-US" sz="1200" b="0" dirty="0" err="1">
                          <a:solidFill>
                            <a:schemeClr val="tx1"/>
                          </a:solidFill>
                          <a:effectLst/>
                          <a:latin typeface="+mn-lt"/>
                          <a:ea typeface="Calibri"/>
                          <a:cs typeface="Times New Roman"/>
                        </a:rPr>
                        <a:t>Raworth</a:t>
                      </a:r>
                      <a:r>
                        <a:rPr lang="en-US" sz="1200" b="0" dirty="0">
                          <a:solidFill>
                            <a:schemeClr val="tx1"/>
                          </a:solidFill>
                          <a:effectLst/>
                          <a:latin typeface="+mn-lt"/>
                          <a:ea typeface="Calibri"/>
                          <a:cs typeface="Times New Roman"/>
                        </a:rPr>
                        <a:t> K. 2012. </a:t>
                      </a:r>
                      <a:r>
                        <a:rPr lang="en-US" sz="1200" b="0" i="1" dirty="0">
                          <a:solidFill>
                            <a:schemeClr val="tx1"/>
                          </a:solidFill>
                          <a:effectLst/>
                          <a:latin typeface="+mn-lt"/>
                          <a:ea typeface="Calibri"/>
                          <a:cs typeface="Times New Roman"/>
                        </a:rPr>
                        <a:t>A Safe and Just Space for Humanity. Can We Live Within the Doughnut? </a:t>
                      </a:r>
                      <a:r>
                        <a:rPr lang="en-US" sz="1200" b="0" dirty="0">
                          <a:solidFill>
                            <a:schemeClr val="tx1"/>
                          </a:solidFill>
                          <a:effectLst/>
                          <a:latin typeface="+mn-lt"/>
                          <a:ea typeface="Calibri"/>
                          <a:cs typeface="Times New Roman"/>
                        </a:rPr>
                        <a:t>Cowley, Oxford: Oxfam. https://www.oxfam.org/sites/www.oxfam.org/files/file_attachments/dp-a-safe-and-just-space-for-humanity-130212-en_5.pdf; 20.04.2016.</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dirty="0" err="1" smtClean="0">
                          <a:solidFill>
                            <a:schemeClr val="tx1"/>
                          </a:solidFill>
                          <a:effectLst/>
                          <a:latin typeface="+mn-lt"/>
                          <a:ea typeface="Calibri"/>
                          <a:cs typeface="Times New Roman"/>
                        </a:rPr>
                        <a:t>Rawoth</a:t>
                      </a:r>
                      <a:r>
                        <a:rPr lang="en-US" sz="1200" b="0" dirty="0" smtClean="0">
                          <a:solidFill>
                            <a:schemeClr val="tx1"/>
                          </a:solidFill>
                          <a:effectLst/>
                          <a:latin typeface="+mn-lt"/>
                          <a:ea typeface="Calibri"/>
                          <a:cs typeface="Times New Roman"/>
                        </a:rPr>
                        <a:t> K. 2017. What on Earth is the Doughnut?… </a:t>
                      </a:r>
                      <a:r>
                        <a:rPr lang="en-US" sz="1200" b="0" i="1" dirty="0" smtClean="0">
                          <a:solidFill>
                            <a:schemeClr val="tx1"/>
                          </a:solidFill>
                          <a:effectLst/>
                          <a:latin typeface="+mn-lt"/>
                          <a:ea typeface="Calibri"/>
                          <a:cs typeface="Times New Roman"/>
                        </a:rPr>
                        <a:t>Exploring Doughnut Economics. </a:t>
                      </a:r>
                      <a:r>
                        <a:rPr lang="en-US" sz="1200" b="0" dirty="0" smtClean="0">
                          <a:solidFill>
                            <a:schemeClr val="tx1"/>
                          </a:solidFill>
                          <a:effectLst/>
                          <a:latin typeface="+mn-lt"/>
                          <a:ea typeface="Calibri"/>
                          <a:cs typeface="Times New Roman"/>
                          <a:hlinkClick r:id="rId2"/>
                        </a:rPr>
                        <a:t>https://www.kateraworth.com/doughnut/</a:t>
                      </a:r>
                      <a:r>
                        <a:rPr lang="en-US" sz="1200" b="0" dirty="0" smtClean="0">
                          <a:solidFill>
                            <a:schemeClr val="tx1"/>
                          </a:solidFill>
                          <a:effectLst/>
                          <a:latin typeface="+mn-lt"/>
                          <a:ea typeface="Calibri"/>
                          <a:cs typeface="Times New Roman"/>
                        </a:rPr>
                        <a:t>; 27.08.2017.</a:t>
                      </a:r>
                      <a:endParaRPr lang="de-CH" sz="1200" b="0" smtClean="0">
                        <a:solidFill>
                          <a:schemeClr val="tx1"/>
                        </a:solidFill>
                        <a:effectLst/>
                        <a:latin typeface="+mn-lt"/>
                        <a:ea typeface="Calibri"/>
                        <a:cs typeface="Times New Roman"/>
                      </a:endParaRPr>
                    </a:p>
                    <a:p>
                      <a:pPr marL="342900" lvl="0" indent="-342900">
                        <a:spcAft>
                          <a:spcPts val="0"/>
                        </a:spcAft>
                        <a:buFont typeface="Wingdings" panose="05000000000000000000" pitchFamily="2" charset="2"/>
                        <a:buChar char="§"/>
                      </a:pPr>
                      <a:r>
                        <a:rPr lang="en-US" sz="1200" b="0" smtClean="0">
                          <a:solidFill>
                            <a:schemeClr val="tx1"/>
                          </a:solidFill>
                          <a:effectLst/>
                          <a:latin typeface="+mn-lt"/>
                          <a:ea typeface="Calibri"/>
                          <a:cs typeface="Times New Roman"/>
                        </a:rPr>
                        <a:t>Rockström </a:t>
                      </a:r>
                      <a:r>
                        <a:rPr lang="en-US" sz="1200" b="0" dirty="0">
                          <a:solidFill>
                            <a:schemeClr val="tx1"/>
                          </a:solidFill>
                          <a:effectLst/>
                          <a:latin typeface="+mn-lt"/>
                          <a:ea typeface="Calibri"/>
                          <a:cs typeface="Times New Roman"/>
                        </a:rPr>
                        <a:t>J, Steffen W, </a:t>
                      </a:r>
                      <a:r>
                        <a:rPr lang="en-US" sz="1200" b="0" dirty="0" err="1">
                          <a:solidFill>
                            <a:schemeClr val="tx1"/>
                          </a:solidFill>
                          <a:effectLst/>
                          <a:latin typeface="+mn-lt"/>
                          <a:ea typeface="Calibri"/>
                          <a:cs typeface="Times New Roman"/>
                        </a:rPr>
                        <a:t>Noone</a:t>
                      </a:r>
                      <a:r>
                        <a:rPr lang="en-US" sz="1200" b="0" dirty="0">
                          <a:solidFill>
                            <a:schemeClr val="tx1"/>
                          </a:solidFill>
                          <a:effectLst/>
                          <a:latin typeface="+mn-lt"/>
                          <a:ea typeface="Calibri"/>
                          <a:cs typeface="Times New Roman"/>
                        </a:rPr>
                        <a:t> K, </a:t>
                      </a:r>
                      <a:r>
                        <a:rPr lang="en-US" sz="1200" b="0" dirty="0" err="1">
                          <a:solidFill>
                            <a:schemeClr val="tx1"/>
                          </a:solidFill>
                          <a:effectLst/>
                          <a:latin typeface="+mn-lt"/>
                          <a:ea typeface="Calibri"/>
                          <a:cs typeface="Times New Roman"/>
                        </a:rPr>
                        <a:t>Persson</a:t>
                      </a:r>
                      <a:r>
                        <a:rPr lang="en-US" sz="1200" b="0" dirty="0">
                          <a:solidFill>
                            <a:schemeClr val="tx1"/>
                          </a:solidFill>
                          <a:effectLst/>
                          <a:latin typeface="+mn-lt"/>
                          <a:ea typeface="Calibri"/>
                          <a:cs typeface="Times New Roman"/>
                        </a:rPr>
                        <a:t> A, Chapin FS, </a:t>
                      </a:r>
                      <a:r>
                        <a:rPr lang="en-US" sz="1200" b="0" dirty="0" err="1">
                          <a:solidFill>
                            <a:schemeClr val="tx1"/>
                          </a:solidFill>
                          <a:effectLst/>
                          <a:latin typeface="+mn-lt"/>
                          <a:ea typeface="Calibri"/>
                          <a:cs typeface="Times New Roman"/>
                        </a:rPr>
                        <a:t>Lambin</a:t>
                      </a:r>
                      <a:r>
                        <a:rPr lang="en-US" sz="1200" b="0" dirty="0">
                          <a:solidFill>
                            <a:schemeClr val="tx1"/>
                          </a:solidFill>
                          <a:effectLst/>
                          <a:latin typeface="+mn-lt"/>
                          <a:ea typeface="Calibri"/>
                          <a:cs typeface="Times New Roman"/>
                        </a:rPr>
                        <a:t> EF, </a:t>
                      </a:r>
                      <a:r>
                        <a:rPr lang="en-US" sz="1200" b="0" dirty="0" err="1">
                          <a:solidFill>
                            <a:schemeClr val="tx1"/>
                          </a:solidFill>
                          <a:effectLst/>
                          <a:latin typeface="+mn-lt"/>
                          <a:ea typeface="Calibri"/>
                          <a:cs typeface="Times New Roman"/>
                        </a:rPr>
                        <a:t>Lenton</a:t>
                      </a:r>
                      <a:r>
                        <a:rPr lang="en-US" sz="1200" b="0" dirty="0">
                          <a:solidFill>
                            <a:schemeClr val="tx1"/>
                          </a:solidFill>
                          <a:effectLst/>
                          <a:latin typeface="+mn-lt"/>
                          <a:ea typeface="Calibri"/>
                          <a:cs typeface="Times New Roman"/>
                        </a:rPr>
                        <a:t> TM, </a:t>
                      </a:r>
                      <a:r>
                        <a:rPr lang="en-US" sz="1200" b="0" dirty="0" err="1">
                          <a:solidFill>
                            <a:schemeClr val="tx1"/>
                          </a:solidFill>
                          <a:effectLst/>
                          <a:latin typeface="+mn-lt"/>
                          <a:ea typeface="Calibri"/>
                          <a:cs typeface="Times New Roman"/>
                        </a:rPr>
                        <a:t>Scheffer</a:t>
                      </a:r>
                      <a:r>
                        <a:rPr lang="en-US" sz="1200" b="0" dirty="0">
                          <a:solidFill>
                            <a:schemeClr val="tx1"/>
                          </a:solidFill>
                          <a:effectLst/>
                          <a:latin typeface="+mn-lt"/>
                          <a:ea typeface="Calibri"/>
                          <a:cs typeface="Times New Roman"/>
                        </a:rPr>
                        <a:t> M, </a:t>
                      </a:r>
                      <a:r>
                        <a:rPr lang="en-US" sz="1200" b="0" dirty="0" err="1">
                          <a:solidFill>
                            <a:schemeClr val="tx1"/>
                          </a:solidFill>
                          <a:effectLst/>
                          <a:latin typeface="+mn-lt"/>
                          <a:ea typeface="Calibri"/>
                          <a:cs typeface="Times New Roman"/>
                        </a:rPr>
                        <a:t>Folke</a:t>
                      </a:r>
                      <a:r>
                        <a:rPr lang="en-US" sz="1200" b="0" dirty="0">
                          <a:solidFill>
                            <a:schemeClr val="tx1"/>
                          </a:solidFill>
                          <a:effectLst/>
                          <a:latin typeface="+mn-lt"/>
                          <a:ea typeface="Calibri"/>
                          <a:cs typeface="Times New Roman"/>
                        </a:rPr>
                        <a:t> C, </a:t>
                      </a:r>
                      <a:r>
                        <a:rPr lang="en-US" sz="1200" b="0" dirty="0" err="1">
                          <a:solidFill>
                            <a:schemeClr val="tx1"/>
                          </a:solidFill>
                          <a:effectLst/>
                          <a:latin typeface="+mn-lt"/>
                          <a:ea typeface="Calibri"/>
                          <a:cs typeface="Times New Roman"/>
                        </a:rPr>
                        <a:t>Schellnhuber</a:t>
                      </a:r>
                      <a:r>
                        <a:rPr lang="en-US" sz="1200" b="0" dirty="0">
                          <a:solidFill>
                            <a:schemeClr val="tx1"/>
                          </a:solidFill>
                          <a:effectLst/>
                          <a:latin typeface="+mn-lt"/>
                          <a:ea typeface="Calibri"/>
                          <a:cs typeface="Times New Roman"/>
                        </a:rPr>
                        <a:t> HJ et al. 2009. A safe operating space for humanity. </a:t>
                      </a:r>
                      <a:r>
                        <a:rPr lang="en-US" sz="1200" b="0" i="1" dirty="0">
                          <a:solidFill>
                            <a:schemeClr val="tx1"/>
                          </a:solidFill>
                          <a:effectLst/>
                          <a:latin typeface="+mn-lt"/>
                          <a:ea typeface="Calibri"/>
                          <a:cs typeface="Times New Roman"/>
                        </a:rPr>
                        <a:t>Nature</a:t>
                      </a:r>
                      <a:r>
                        <a:rPr lang="en-US" sz="1200" b="0" dirty="0">
                          <a:solidFill>
                            <a:schemeClr val="tx1"/>
                          </a:solidFill>
                          <a:effectLst/>
                          <a:latin typeface="+mn-lt"/>
                          <a:ea typeface="Calibri"/>
                          <a:cs typeface="Times New Roman"/>
                        </a:rPr>
                        <a:t> 461(7263):472–475.</a:t>
                      </a:r>
                    </a:p>
                    <a:p>
                      <a:pPr marL="342900" lvl="0" indent="-342900">
                        <a:spcAft>
                          <a:spcPts val="0"/>
                        </a:spcAft>
                        <a:buFont typeface="Wingdings" panose="05000000000000000000" pitchFamily="2" charset="2"/>
                        <a:buChar char="§"/>
                      </a:pPr>
                      <a:r>
                        <a:rPr lang="en-US" sz="1200" b="0" dirty="0" err="1">
                          <a:solidFill>
                            <a:schemeClr val="tx1"/>
                          </a:solidFill>
                          <a:effectLst/>
                          <a:latin typeface="+mn-lt"/>
                          <a:ea typeface="Calibri"/>
                          <a:cs typeface="Times New Roman"/>
                        </a:rPr>
                        <a:t>Rychen</a:t>
                      </a:r>
                      <a:r>
                        <a:rPr lang="en-US" sz="1200" b="0" dirty="0">
                          <a:solidFill>
                            <a:schemeClr val="tx1"/>
                          </a:solidFill>
                          <a:effectLst/>
                          <a:latin typeface="+mn-lt"/>
                          <a:ea typeface="Calibri"/>
                          <a:cs typeface="Times New Roman"/>
                        </a:rPr>
                        <a:t> DS, </a:t>
                      </a:r>
                      <a:r>
                        <a:rPr lang="en-US" sz="1200" b="0" dirty="0" err="1">
                          <a:solidFill>
                            <a:schemeClr val="tx1"/>
                          </a:solidFill>
                          <a:effectLst/>
                          <a:latin typeface="+mn-lt"/>
                          <a:ea typeface="Calibri"/>
                          <a:cs typeface="Times New Roman"/>
                        </a:rPr>
                        <a:t>Salganik</a:t>
                      </a:r>
                      <a:r>
                        <a:rPr lang="en-US" sz="1200" b="0" dirty="0">
                          <a:solidFill>
                            <a:schemeClr val="tx1"/>
                          </a:solidFill>
                          <a:effectLst/>
                          <a:latin typeface="+mn-lt"/>
                          <a:ea typeface="Calibri"/>
                          <a:cs typeface="Times New Roman"/>
                        </a:rPr>
                        <a:t> LH, </a:t>
                      </a:r>
                      <a:r>
                        <a:rPr lang="en-US" sz="1200" b="0" dirty="0" err="1">
                          <a:solidFill>
                            <a:schemeClr val="tx1"/>
                          </a:solidFill>
                          <a:effectLst/>
                          <a:latin typeface="+mn-lt"/>
                          <a:ea typeface="Calibri"/>
                          <a:cs typeface="Times New Roman"/>
                        </a:rPr>
                        <a:t>hrsg</a:t>
                      </a:r>
                      <a:r>
                        <a:rPr lang="en-US" sz="1200" b="0" dirty="0">
                          <a:solidFill>
                            <a:schemeClr val="tx1"/>
                          </a:solidFill>
                          <a:effectLst/>
                          <a:latin typeface="+mn-lt"/>
                          <a:ea typeface="Calibri"/>
                          <a:cs typeface="Times New Roman"/>
                        </a:rPr>
                        <a:t>. 2003. </a:t>
                      </a:r>
                      <a:r>
                        <a:rPr lang="en-US" sz="1200" b="0" i="1" dirty="0">
                          <a:solidFill>
                            <a:schemeClr val="tx1"/>
                          </a:solidFill>
                          <a:effectLst/>
                          <a:latin typeface="+mn-lt"/>
                          <a:ea typeface="Calibri"/>
                          <a:cs typeface="Times New Roman"/>
                        </a:rPr>
                        <a:t>Key Competencies for a Successful Life and Well-functioning Society. </a:t>
                      </a:r>
                      <a:r>
                        <a:rPr lang="en-US" sz="1200" b="0" dirty="0">
                          <a:solidFill>
                            <a:schemeClr val="tx1"/>
                          </a:solidFill>
                          <a:effectLst/>
                          <a:latin typeface="+mn-lt"/>
                          <a:ea typeface="Calibri"/>
                          <a:cs typeface="Times New Roman"/>
                        </a:rPr>
                        <a:t>Cambridge, MA: </a:t>
                      </a:r>
                      <a:r>
                        <a:rPr lang="en-US" sz="1200" b="0" dirty="0" err="1">
                          <a:solidFill>
                            <a:schemeClr val="tx1"/>
                          </a:solidFill>
                          <a:effectLst/>
                          <a:latin typeface="+mn-lt"/>
                          <a:ea typeface="Calibri"/>
                          <a:cs typeface="Times New Roman"/>
                        </a:rPr>
                        <a:t>Hogrefe</a:t>
                      </a:r>
                      <a:r>
                        <a:rPr lang="en-US" sz="1200" b="0" dirty="0">
                          <a:solidFill>
                            <a:schemeClr val="tx1"/>
                          </a:solidFill>
                          <a:effectLst/>
                          <a:latin typeface="+mn-lt"/>
                          <a:ea typeface="Calibri"/>
                          <a:cs typeface="Times New Roman"/>
                        </a:rPr>
                        <a:t> Publishing.</a:t>
                      </a:r>
                    </a:p>
                    <a:p>
                      <a:pPr marL="342900" lvl="0" indent="-342900">
                        <a:spcAft>
                          <a:spcPts val="0"/>
                        </a:spcAft>
                        <a:buFont typeface="Wingdings" panose="05000000000000000000" pitchFamily="2" charset="2"/>
                        <a:buChar char="§"/>
                      </a:pPr>
                      <a:r>
                        <a:rPr lang="en-US" sz="1200" b="0" dirty="0" err="1">
                          <a:solidFill>
                            <a:schemeClr val="tx1"/>
                          </a:solidFill>
                          <a:effectLst/>
                          <a:latin typeface="+mn-lt"/>
                          <a:ea typeface="Calibri"/>
                          <a:cs typeface="Times New Roman"/>
                        </a:rPr>
                        <a:t>Schubiger</a:t>
                      </a:r>
                      <a:r>
                        <a:rPr lang="en-US" sz="1200" b="0" dirty="0">
                          <a:solidFill>
                            <a:schemeClr val="tx1"/>
                          </a:solidFill>
                          <a:effectLst/>
                          <a:latin typeface="+mn-lt"/>
                          <a:ea typeface="Calibri"/>
                          <a:cs typeface="Times New Roman"/>
                        </a:rPr>
                        <a:t> A. 2013. </a:t>
                      </a:r>
                      <a:r>
                        <a:rPr lang="en-US" sz="1200" b="0" i="1" dirty="0" err="1">
                          <a:solidFill>
                            <a:schemeClr val="tx1"/>
                          </a:solidFill>
                          <a:effectLst/>
                          <a:latin typeface="+mn-lt"/>
                          <a:ea typeface="Calibri"/>
                          <a:cs typeface="Times New Roman"/>
                        </a:rPr>
                        <a:t>Lehren</a:t>
                      </a:r>
                      <a:r>
                        <a:rPr lang="en-US" sz="1200" b="0" i="1" dirty="0">
                          <a:solidFill>
                            <a:schemeClr val="tx1"/>
                          </a:solidFill>
                          <a:effectLst/>
                          <a:latin typeface="+mn-lt"/>
                          <a:ea typeface="Calibri"/>
                          <a:cs typeface="Times New Roman"/>
                        </a:rPr>
                        <a:t> und </a:t>
                      </a:r>
                      <a:r>
                        <a:rPr lang="en-US" sz="1200" b="0" i="1" dirty="0" err="1">
                          <a:solidFill>
                            <a:schemeClr val="tx1"/>
                          </a:solidFill>
                          <a:effectLst/>
                          <a:latin typeface="+mn-lt"/>
                          <a:ea typeface="Calibri"/>
                          <a:cs typeface="Times New Roman"/>
                        </a:rPr>
                        <a:t>Lernen</a:t>
                      </a:r>
                      <a:r>
                        <a:rPr lang="en-US" sz="1200" b="0" i="1" dirty="0">
                          <a:solidFill>
                            <a:schemeClr val="tx1"/>
                          </a:solidFill>
                          <a:effectLst/>
                          <a:latin typeface="+mn-lt"/>
                          <a:ea typeface="Calibri"/>
                          <a:cs typeface="Times New Roman"/>
                        </a:rPr>
                        <a:t>.</a:t>
                      </a:r>
                      <a:r>
                        <a:rPr lang="en-US" sz="1200" b="0" dirty="0">
                          <a:solidFill>
                            <a:schemeClr val="tx1"/>
                          </a:solidFill>
                          <a:effectLst/>
                          <a:latin typeface="+mn-lt"/>
                          <a:ea typeface="Calibri"/>
                          <a:cs typeface="Times New Roman"/>
                        </a:rPr>
                        <a:t> Bern: </a:t>
                      </a:r>
                      <a:r>
                        <a:rPr lang="en-US" sz="1200" b="0" dirty="0" err="1">
                          <a:solidFill>
                            <a:schemeClr val="tx1"/>
                          </a:solidFill>
                          <a:effectLst/>
                          <a:latin typeface="+mn-lt"/>
                          <a:ea typeface="Calibri"/>
                          <a:cs typeface="Times New Roman"/>
                        </a:rPr>
                        <a:t>hep</a:t>
                      </a:r>
                      <a:r>
                        <a:rPr lang="en-US" sz="1200" b="0" dirty="0">
                          <a:solidFill>
                            <a:schemeClr val="tx1"/>
                          </a:solidFill>
                          <a:effectLst/>
                          <a:latin typeface="+mn-lt"/>
                          <a:ea typeface="Calibri"/>
                          <a:cs typeface="Times New Roman"/>
                        </a:rPr>
                        <a:t> </a:t>
                      </a:r>
                      <a:r>
                        <a:rPr lang="en-US" sz="1200" b="0" dirty="0" err="1">
                          <a:solidFill>
                            <a:schemeClr val="tx1"/>
                          </a:solidFill>
                          <a:effectLst/>
                          <a:latin typeface="+mn-lt"/>
                          <a:ea typeface="Calibri"/>
                          <a:cs typeface="Times New Roman"/>
                        </a:rPr>
                        <a:t>Verlag</a:t>
                      </a:r>
                      <a:r>
                        <a:rPr lang="en-US" sz="1200" b="0" dirty="0" smtClean="0">
                          <a:solidFill>
                            <a:schemeClr val="tx1"/>
                          </a:solidFill>
                          <a:effectLst/>
                          <a:latin typeface="+mn-lt"/>
                          <a:ea typeface="Calibri"/>
                          <a:cs typeface="Times New Roman"/>
                        </a:rPr>
                        <a:t>.</a:t>
                      </a:r>
                      <a:endParaRPr lang="en-US" sz="1200" b="0" dirty="0">
                        <a:solidFill>
                          <a:schemeClr val="tx1"/>
                        </a:solidFill>
                        <a:effectLst/>
                        <a:latin typeface="+mn-lt"/>
                        <a:ea typeface="Calibri"/>
                        <a:cs typeface="Times New Roman"/>
                      </a:endParaRPr>
                    </a:p>
                  </a:txBody>
                  <a:tcPr marL="43259" marR="43259" marT="0" marB="0">
                    <a:solidFill>
                      <a:schemeClr val="bg1"/>
                    </a:solidFill>
                  </a:tcPr>
                </a:tc>
                <a:extLst>
                  <a:ext uri="{0D108BD9-81ED-4DB2-BD59-A6C34878D82A}">
                    <a16:rowId xmlns:a16="http://schemas.microsoft.com/office/drawing/2014/main" val="10000"/>
                  </a:ext>
                </a:extLst>
              </a:tr>
            </a:tbl>
          </a:graphicData>
        </a:graphic>
      </p:graphicFrame>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a:solidFill>
                  <a:srgbClr val="336699"/>
                </a:solidFill>
                <a:cs typeface="Times New Roman" pitchFamily="18" charset="0"/>
              </a:rPr>
              <a:t>References</a:t>
            </a:r>
          </a:p>
        </p:txBody>
      </p:sp>
    </p:spTree>
    <p:extLst>
      <p:ext uri="{BB962C8B-B14F-4D97-AF65-F5344CB8AC3E}">
        <p14:creationId xmlns:p14="http://schemas.microsoft.com/office/powerpoint/2010/main" val="2131593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25</a:t>
            </a:fld>
            <a:endParaRPr lang="de-CH" sz="1400"/>
          </a:p>
        </p:txBody>
      </p:sp>
      <p:graphicFrame>
        <p:nvGraphicFramePr>
          <p:cNvPr id="11" name="Table 10"/>
          <p:cNvGraphicFramePr>
            <a:graphicFrameLocks noGrp="1"/>
          </p:cNvGraphicFramePr>
          <p:nvPr>
            <p:extLst>
              <p:ext uri="{D42A27DB-BD31-4B8C-83A1-F6EECF244321}">
                <p14:modId xmlns:p14="http://schemas.microsoft.com/office/powerpoint/2010/main" val="2202895010"/>
              </p:ext>
            </p:extLst>
          </p:nvPr>
        </p:nvGraphicFramePr>
        <p:xfrm>
          <a:off x="179512" y="1665312"/>
          <a:ext cx="8784976" cy="4572000"/>
        </p:xfrm>
        <a:graphic>
          <a:graphicData uri="http://schemas.openxmlformats.org/drawingml/2006/table">
            <a:tbl>
              <a:tblPr firstRow="1" firstCol="1" bandRow="1">
                <a:tableStyleId>{5C22544A-7EE6-4342-B048-85BDC9FD1C3A}</a:tableStyleId>
              </a:tblPr>
              <a:tblGrid>
                <a:gridCol w="8784976">
                  <a:extLst>
                    <a:ext uri="{9D8B030D-6E8A-4147-A177-3AD203B41FA5}">
                      <a16:colId xmlns:a16="http://schemas.microsoft.com/office/drawing/2014/main" val="20000"/>
                    </a:ext>
                  </a:extLst>
                </a:gridCol>
              </a:tblGrid>
              <a:tr h="2808312">
                <a:tc>
                  <a:txBody>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CH" sz="1200" b="0" dirty="0" smtClean="0">
                          <a:solidFill>
                            <a:schemeClr val="tx1"/>
                          </a:solidFill>
                          <a:effectLst/>
                          <a:latin typeface="+mn-lt"/>
                          <a:ea typeface="Calibri"/>
                          <a:cs typeface="Times New Roman"/>
                        </a:rPr>
                        <a:t>Schweizerischer Bundesrat. 2016. </a:t>
                      </a:r>
                      <a:r>
                        <a:rPr lang="de-CH" sz="1200" b="0" i="1" dirty="0" smtClean="0">
                          <a:solidFill>
                            <a:schemeClr val="tx1"/>
                          </a:solidFill>
                          <a:effectLst/>
                          <a:latin typeface="+mn-lt"/>
                          <a:ea typeface="Calibri"/>
                          <a:cs typeface="Times New Roman"/>
                        </a:rPr>
                        <a:t>Strategie Nachhaltige Entwicklung 2016-2019. </a:t>
                      </a:r>
                      <a:r>
                        <a:rPr lang="de-CH" sz="1200" b="0" dirty="0" smtClean="0">
                          <a:solidFill>
                            <a:schemeClr val="tx1"/>
                          </a:solidFill>
                          <a:effectLst/>
                          <a:latin typeface="+mn-lt"/>
                          <a:ea typeface="Calibri"/>
                          <a:cs typeface="Times New Roman"/>
                        </a:rPr>
                        <a:t>Bern: Schweizerischer Bundesrat. http://www.are.admin.ch/themen/nachhaltig/00262/00528/index.html?lang=de&amp;download=NHzLpZeg7t,lnp6I0NTU042l2Z6ln1acy4Zn4Z2qZpnO2Yuq2Z6gpJCEe393e2ym162epYbg2c_JjKbNoKSn6A--; 12.05.2016.</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Schweizerische </a:t>
                      </a:r>
                      <a:r>
                        <a:rPr lang="de-CH" sz="1200" b="0" dirty="0">
                          <a:solidFill>
                            <a:schemeClr val="tx1"/>
                          </a:solidFill>
                          <a:effectLst/>
                          <a:latin typeface="+mn-lt"/>
                          <a:ea typeface="Calibri"/>
                          <a:cs typeface="Times New Roman"/>
                        </a:rPr>
                        <a:t>Eidgenossenschaft. 2016. </a:t>
                      </a:r>
                      <a:r>
                        <a:rPr lang="de-CH" sz="1200" b="0" i="1" dirty="0">
                          <a:solidFill>
                            <a:schemeClr val="tx1"/>
                          </a:solidFill>
                          <a:effectLst/>
                          <a:latin typeface="+mn-lt"/>
                          <a:ea typeface="Calibri"/>
                          <a:cs typeface="Times New Roman"/>
                        </a:rPr>
                        <a:t>Die 17 Ziele für nachhaltige Entwicklung.</a:t>
                      </a:r>
                      <a:r>
                        <a:rPr lang="de-CH" sz="1200" b="0" dirty="0">
                          <a:solidFill>
                            <a:schemeClr val="tx1"/>
                          </a:solidFill>
                          <a:effectLst/>
                          <a:latin typeface="+mn-lt"/>
                          <a:ea typeface="Calibri"/>
                          <a:cs typeface="Times New Roman"/>
                        </a:rPr>
                        <a:t> [Internet]. Bern. https://www.eda.admin.ch/post2015/de/home/ziele/die-17-ziele-fuer-eine-nachhaltige-entwicklung.html; 20.04.2016.</a:t>
                      </a:r>
                    </a:p>
                    <a:p>
                      <a:pPr marL="342900" lvl="0" indent="-342900">
                        <a:spcAft>
                          <a:spcPts val="0"/>
                        </a:spcAft>
                        <a:buFont typeface="Wingdings" panose="05000000000000000000" pitchFamily="2" charset="2"/>
                        <a:buChar char="§"/>
                      </a:pPr>
                      <a:r>
                        <a:rPr lang="de-CH" sz="1200" b="0" dirty="0">
                          <a:solidFill>
                            <a:schemeClr val="tx1"/>
                          </a:solidFill>
                          <a:effectLst/>
                          <a:latin typeface="+mn-lt"/>
                          <a:ea typeface="Calibri"/>
                          <a:cs typeface="Times New Roman"/>
                        </a:rPr>
                        <a:t>Sterling SR. 2001. </a:t>
                      </a:r>
                      <a:r>
                        <a:rPr lang="de-CH" sz="1200" b="0" i="1" dirty="0" err="1">
                          <a:solidFill>
                            <a:schemeClr val="tx1"/>
                          </a:solidFill>
                          <a:effectLst/>
                          <a:latin typeface="+mn-lt"/>
                          <a:ea typeface="Calibri"/>
                          <a:cs typeface="Times New Roman"/>
                        </a:rPr>
                        <a:t>Sustainable</a:t>
                      </a:r>
                      <a:r>
                        <a:rPr lang="de-CH" sz="1200" b="0" i="1" dirty="0">
                          <a:solidFill>
                            <a:schemeClr val="tx1"/>
                          </a:solidFill>
                          <a:effectLst/>
                          <a:latin typeface="+mn-lt"/>
                          <a:ea typeface="Calibri"/>
                          <a:cs typeface="Times New Roman"/>
                        </a:rPr>
                        <a:t> Education: Re-</a:t>
                      </a:r>
                      <a:r>
                        <a:rPr lang="de-CH" sz="1200" b="0" i="1" dirty="0" err="1">
                          <a:solidFill>
                            <a:schemeClr val="tx1"/>
                          </a:solidFill>
                          <a:effectLst/>
                          <a:latin typeface="+mn-lt"/>
                          <a:ea typeface="Calibri"/>
                          <a:cs typeface="Times New Roman"/>
                        </a:rPr>
                        <a:t>visioning</a:t>
                      </a:r>
                      <a:r>
                        <a:rPr lang="de-CH" sz="1200" b="0" i="1" dirty="0">
                          <a:solidFill>
                            <a:schemeClr val="tx1"/>
                          </a:solidFill>
                          <a:effectLst/>
                          <a:latin typeface="+mn-lt"/>
                          <a:ea typeface="Calibri"/>
                          <a:cs typeface="Times New Roman"/>
                        </a:rPr>
                        <a:t> Learning </a:t>
                      </a:r>
                      <a:r>
                        <a:rPr lang="de-CH" sz="1200" b="0" i="1" dirty="0" err="1">
                          <a:solidFill>
                            <a:schemeClr val="tx1"/>
                          </a:solidFill>
                          <a:effectLst/>
                          <a:latin typeface="+mn-lt"/>
                          <a:ea typeface="Calibri"/>
                          <a:cs typeface="Times New Roman"/>
                        </a:rPr>
                        <a:t>and</a:t>
                      </a:r>
                      <a:r>
                        <a:rPr lang="de-CH" sz="1200" b="0" i="1" dirty="0">
                          <a:solidFill>
                            <a:schemeClr val="tx1"/>
                          </a:solidFill>
                          <a:effectLst/>
                          <a:latin typeface="+mn-lt"/>
                          <a:ea typeface="Calibri"/>
                          <a:cs typeface="Times New Roman"/>
                        </a:rPr>
                        <a:t> Change. </a:t>
                      </a:r>
                      <a:r>
                        <a:rPr lang="de-CH" sz="1200" b="0" dirty="0">
                          <a:solidFill>
                            <a:schemeClr val="tx1"/>
                          </a:solidFill>
                          <a:effectLst/>
                          <a:latin typeface="+mn-lt"/>
                          <a:ea typeface="Calibri"/>
                          <a:cs typeface="Times New Roman"/>
                        </a:rPr>
                        <a:t>Bristol: Green Books </a:t>
                      </a:r>
                      <a:r>
                        <a:rPr lang="de-CH" sz="1200" b="0" dirty="0" err="1">
                          <a:solidFill>
                            <a:schemeClr val="tx1"/>
                          </a:solidFill>
                          <a:effectLst/>
                          <a:latin typeface="+mn-lt"/>
                          <a:ea typeface="Calibri"/>
                          <a:cs typeface="Times New Roman"/>
                        </a:rPr>
                        <a:t>for</a:t>
                      </a:r>
                      <a:r>
                        <a:rPr lang="de-CH" sz="1200" b="0" dirty="0">
                          <a:solidFill>
                            <a:schemeClr val="tx1"/>
                          </a:solidFill>
                          <a:effectLst/>
                          <a:latin typeface="+mn-lt"/>
                          <a:ea typeface="Calibri"/>
                          <a:cs typeface="Times New Roman"/>
                        </a:rPr>
                        <a:t> </a:t>
                      </a:r>
                      <a:r>
                        <a:rPr lang="de-CH" sz="1200" b="0" dirty="0" err="1">
                          <a:solidFill>
                            <a:schemeClr val="tx1"/>
                          </a:solidFill>
                          <a:effectLst/>
                          <a:latin typeface="+mn-lt"/>
                          <a:ea typeface="Calibri"/>
                          <a:cs typeface="Times New Roman"/>
                        </a:rPr>
                        <a:t>the</a:t>
                      </a:r>
                      <a:r>
                        <a:rPr lang="de-CH" sz="1200" b="0" dirty="0">
                          <a:solidFill>
                            <a:schemeClr val="tx1"/>
                          </a:solidFill>
                          <a:effectLst/>
                          <a:latin typeface="+mn-lt"/>
                          <a:ea typeface="Calibri"/>
                          <a:cs typeface="Times New Roman"/>
                        </a:rPr>
                        <a:t> Schumacher Society.</a:t>
                      </a:r>
                    </a:p>
                    <a:p>
                      <a:pPr marL="342900" lvl="0" indent="-342900">
                        <a:spcAft>
                          <a:spcPts val="0"/>
                        </a:spcAft>
                        <a:buFont typeface="Wingdings" panose="05000000000000000000" pitchFamily="2" charset="2"/>
                        <a:buChar char="§"/>
                      </a:pPr>
                      <a:r>
                        <a:rPr lang="de-CH" sz="1200" b="0" dirty="0">
                          <a:solidFill>
                            <a:schemeClr val="tx1"/>
                          </a:solidFill>
                          <a:effectLst/>
                          <a:latin typeface="+mn-lt"/>
                          <a:ea typeface="Calibri"/>
                          <a:cs typeface="Times New Roman"/>
                        </a:rPr>
                        <a:t>Sterling SR, Thomas I. 2006. Education </a:t>
                      </a:r>
                      <a:r>
                        <a:rPr lang="de-CH" sz="1200" b="0" dirty="0" err="1">
                          <a:solidFill>
                            <a:schemeClr val="tx1"/>
                          </a:solidFill>
                          <a:effectLst/>
                          <a:latin typeface="+mn-lt"/>
                          <a:ea typeface="Calibri"/>
                          <a:cs typeface="Times New Roman"/>
                        </a:rPr>
                        <a:t>for</a:t>
                      </a:r>
                      <a:r>
                        <a:rPr lang="de-CH" sz="1200" b="0" dirty="0">
                          <a:solidFill>
                            <a:schemeClr val="tx1"/>
                          </a:solidFill>
                          <a:effectLst/>
                          <a:latin typeface="+mn-lt"/>
                          <a:ea typeface="Calibri"/>
                          <a:cs typeface="Times New Roman"/>
                        </a:rPr>
                        <a:t> </a:t>
                      </a:r>
                      <a:r>
                        <a:rPr lang="de-CH" sz="1200" b="0" dirty="0" err="1">
                          <a:solidFill>
                            <a:schemeClr val="tx1"/>
                          </a:solidFill>
                          <a:effectLst/>
                          <a:latin typeface="+mn-lt"/>
                          <a:ea typeface="Calibri"/>
                          <a:cs typeface="Times New Roman"/>
                        </a:rPr>
                        <a:t>sustainability</a:t>
                      </a:r>
                      <a:r>
                        <a:rPr lang="de-CH" sz="1200" b="0" dirty="0">
                          <a:solidFill>
                            <a:schemeClr val="tx1"/>
                          </a:solidFill>
                          <a:effectLst/>
                          <a:latin typeface="+mn-lt"/>
                          <a:ea typeface="Calibri"/>
                          <a:cs typeface="Times New Roman"/>
                        </a:rPr>
                        <a:t>: The </a:t>
                      </a:r>
                      <a:r>
                        <a:rPr lang="de-CH" sz="1200" b="0" dirty="0" err="1">
                          <a:solidFill>
                            <a:schemeClr val="tx1"/>
                          </a:solidFill>
                          <a:effectLst/>
                          <a:latin typeface="+mn-lt"/>
                          <a:ea typeface="Calibri"/>
                          <a:cs typeface="Times New Roman"/>
                        </a:rPr>
                        <a:t>role</a:t>
                      </a:r>
                      <a:r>
                        <a:rPr lang="de-CH" sz="1200" b="0" dirty="0">
                          <a:solidFill>
                            <a:schemeClr val="tx1"/>
                          </a:solidFill>
                          <a:effectLst/>
                          <a:latin typeface="+mn-lt"/>
                          <a:ea typeface="Calibri"/>
                          <a:cs typeface="Times New Roman"/>
                        </a:rPr>
                        <a:t> </a:t>
                      </a:r>
                      <a:r>
                        <a:rPr lang="de-CH" sz="1200" b="0" dirty="0" err="1">
                          <a:solidFill>
                            <a:schemeClr val="tx1"/>
                          </a:solidFill>
                          <a:effectLst/>
                          <a:latin typeface="+mn-lt"/>
                          <a:ea typeface="Calibri"/>
                          <a:cs typeface="Times New Roman"/>
                        </a:rPr>
                        <a:t>of</a:t>
                      </a:r>
                      <a:r>
                        <a:rPr lang="de-CH" sz="1200" b="0" dirty="0">
                          <a:solidFill>
                            <a:schemeClr val="tx1"/>
                          </a:solidFill>
                          <a:effectLst/>
                          <a:latin typeface="+mn-lt"/>
                          <a:ea typeface="Calibri"/>
                          <a:cs typeface="Times New Roman"/>
                        </a:rPr>
                        <a:t> </a:t>
                      </a:r>
                      <a:r>
                        <a:rPr lang="de-CH" sz="1200" b="0" dirty="0" err="1">
                          <a:solidFill>
                            <a:schemeClr val="tx1"/>
                          </a:solidFill>
                          <a:effectLst/>
                          <a:latin typeface="+mn-lt"/>
                          <a:ea typeface="Calibri"/>
                          <a:cs typeface="Times New Roman"/>
                        </a:rPr>
                        <a:t>capabilities</a:t>
                      </a:r>
                      <a:r>
                        <a:rPr lang="de-CH" sz="1200" b="0" dirty="0">
                          <a:solidFill>
                            <a:schemeClr val="tx1"/>
                          </a:solidFill>
                          <a:effectLst/>
                          <a:latin typeface="+mn-lt"/>
                          <a:ea typeface="Calibri"/>
                          <a:cs typeface="Times New Roman"/>
                        </a:rPr>
                        <a:t> in </a:t>
                      </a:r>
                      <a:r>
                        <a:rPr lang="de-CH" sz="1200" b="0" dirty="0" err="1">
                          <a:solidFill>
                            <a:schemeClr val="tx1"/>
                          </a:solidFill>
                          <a:effectLst/>
                          <a:latin typeface="+mn-lt"/>
                          <a:ea typeface="Calibri"/>
                          <a:cs typeface="Times New Roman"/>
                        </a:rPr>
                        <a:t>guiding</a:t>
                      </a:r>
                      <a:r>
                        <a:rPr lang="de-CH" sz="1200" b="0" dirty="0">
                          <a:solidFill>
                            <a:schemeClr val="tx1"/>
                          </a:solidFill>
                          <a:effectLst/>
                          <a:latin typeface="+mn-lt"/>
                          <a:ea typeface="Calibri"/>
                          <a:cs typeface="Times New Roman"/>
                        </a:rPr>
                        <a:t> </a:t>
                      </a:r>
                      <a:r>
                        <a:rPr lang="de-CH" sz="1200" b="0" dirty="0" err="1">
                          <a:solidFill>
                            <a:schemeClr val="tx1"/>
                          </a:solidFill>
                          <a:effectLst/>
                          <a:latin typeface="+mn-lt"/>
                          <a:ea typeface="Calibri"/>
                          <a:cs typeface="Times New Roman"/>
                        </a:rPr>
                        <a:t>university</a:t>
                      </a:r>
                      <a:r>
                        <a:rPr lang="de-CH" sz="1200" b="0" dirty="0">
                          <a:solidFill>
                            <a:schemeClr val="tx1"/>
                          </a:solidFill>
                          <a:effectLst/>
                          <a:latin typeface="+mn-lt"/>
                          <a:ea typeface="Calibri"/>
                          <a:cs typeface="Times New Roman"/>
                        </a:rPr>
                        <a:t> </a:t>
                      </a:r>
                      <a:r>
                        <a:rPr lang="de-CH" sz="1200" b="0" dirty="0" err="1">
                          <a:solidFill>
                            <a:schemeClr val="tx1"/>
                          </a:solidFill>
                          <a:effectLst/>
                          <a:latin typeface="+mn-lt"/>
                          <a:ea typeface="Calibri"/>
                          <a:cs typeface="Times New Roman"/>
                        </a:rPr>
                        <a:t>curricula</a:t>
                      </a:r>
                      <a:r>
                        <a:rPr lang="de-CH" sz="1200" b="0" dirty="0">
                          <a:solidFill>
                            <a:schemeClr val="tx1"/>
                          </a:solidFill>
                          <a:effectLst/>
                          <a:latin typeface="+mn-lt"/>
                          <a:ea typeface="Calibri"/>
                          <a:cs typeface="Times New Roman"/>
                        </a:rPr>
                        <a:t>. </a:t>
                      </a:r>
                      <a:r>
                        <a:rPr lang="de-CH" sz="1200" b="0" i="1" dirty="0">
                          <a:solidFill>
                            <a:schemeClr val="tx1"/>
                          </a:solidFill>
                          <a:effectLst/>
                          <a:latin typeface="+mn-lt"/>
                          <a:ea typeface="Calibri"/>
                          <a:cs typeface="Times New Roman"/>
                        </a:rPr>
                        <a:t>International Journal </a:t>
                      </a:r>
                      <a:r>
                        <a:rPr lang="de-CH" sz="1200" b="0" i="1" dirty="0" err="1">
                          <a:solidFill>
                            <a:schemeClr val="tx1"/>
                          </a:solidFill>
                          <a:effectLst/>
                          <a:latin typeface="+mn-lt"/>
                          <a:ea typeface="Calibri"/>
                          <a:cs typeface="Times New Roman"/>
                        </a:rPr>
                        <a:t>of</a:t>
                      </a:r>
                      <a:r>
                        <a:rPr lang="de-CH" sz="1200" b="0" i="1" dirty="0">
                          <a:solidFill>
                            <a:schemeClr val="tx1"/>
                          </a:solidFill>
                          <a:effectLst/>
                          <a:latin typeface="+mn-lt"/>
                          <a:ea typeface="Calibri"/>
                          <a:cs typeface="Times New Roman"/>
                        </a:rPr>
                        <a:t> Innovation </a:t>
                      </a:r>
                      <a:r>
                        <a:rPr lang="de-CH" sz="1200" b="0" i="1" dirty="0" err="1">
                          <a:solidFill>
                            <a:schemeClr val="tx1"/>
                          </a:solidFill>
                          <a:effectLst/>
                          <a:latin typeface="+mn-lt"/>
                          <a:ea typeface="Calibri"/>
                          <a:cs typeface="Times New Roman"/>
                        </a:rPr>
                        <a:t>and</a:t>
                      </a:r>
                      <a:r>
                        <a:rPr lang="de-CH" sz="1200" b="0" i="1" dirty="0">
                          <a:solidFill>
                            <a:schemeClr val="tx1"/>
                          </a:solidFill>
                          <a:effectLst/>
                          <a:latin typeface="+mn-lt"/>
                          <a:ea typeface="Calibri"/>
                          <a:cs typeface="Times New Roman"/>
                        </a:rPr>
                        <a:t> </a:t>
                      </a:r>
                      <a:r>
                        <a:rPr lang="de-CH" sz="1200" b="0" i="1" dirty="0" err="1">
                          <a:solidFill>
                            <a:schemeClr val="tx1"/>
                          </a:solidFill>
                          <a:effectLst/>
                          <a:latin typeface="+mn-lt"/>
                          <a:ea typeface="Calibri"/>
                          <a:cs typeface="Times New Roman"/>
                        </a:rPr>
                        <a:t>Sustainable</a:t>
                      </a:r>
                      <a:r>
                        <a:rPr lang="de-CH" sz="1200" b="0" i="1" dirty="0">
                          <a:solidFill>
                            <a:schemeClr val="tx1"/>
                          </a:solidFill>
                          <a:effectLst/>
                          <a:latin typeface="+mn-lt"/>
                          <a:ea typeface="Calibri"/>
                          <a:cs typeface="Times New Roman"/>
                        </a:rPr>
                        <a:t> Development</a:t>
                      </a:r>
                      <a:r>
                        <a:rPr lang="de-CH" sz="1200" b="0" dirty="0">
                          <a:solidFill>
                            <a:schemeClr val="tx1"/>
                          </a:solidFill>
                          <a:effectLst/>
                          <a:latin typeface="+mn-lt"/>
                          <a:ea typeface="Calibri"/>
                          <a:cs typeface="Times New Roman"/>
                        </a:rPr>
                        <a:t> 1(4):349–370.</a:t>
                      </a:r>
                    </a:p>
                    <a:p>
                      <a:pPr marL="342900" lvl="0" indent="-342900">
                        <a:spcAft>
                          <a:spcPts val="0"/>
                        </a:spcAft>
                        <a:buFont typeface="Wingdings" panose="05000000000000000000" pitchFamily="2" charset="2"/>
                        <a:buChar char="§"/>
                      </a:pPr>
                      <a:r>
                        <a:rPr lang="de-CH" sz="1200" b="0" dirty="0">
                          <a:solidFill>
                            <a:schemeClr val="tx1"/>
                          </a:solidFill>
                          <a:effectLst/>
                          <a:latin typeface="+mn-lt"/>
                          <a:ea typeface="Calibri"/>
                          <a:cs typeface="Times New Roman"/>
                        </a:rPr>
                        <a:t>Stoltenberg U, </a:t>
                      </a:r>
                      <a:r>
                        <a:rPr lang="de-CH" sz="1200" b="0" dirty="0" err="1">
                          <a:solidFill>
                            <a:schemeClr val="tx1"/>
                          </a:solidFill>
                          <a:effectLst/>
                          <a:latin typeface="+mn-lt"/>
                          <a:ea typeface="Calibri"/>
                          <a:cs typeface="Times New Roman"/>
                        </a:rPr>
                        <a:t>Burandt</a:t>
                      </a:r>
                      <a:r>
                        <a:rPr lang="de-CH" sz="1200" b="0" dirty="0">
                          <a:solidFill>
                            <a:schemeClr val="tx1"/>
                          </a:solidFill>
                          <a:effectLst/>
                          <a:latin typeface="+mn-lt"/>
                          <a:ea typeface="Calibri"/>
                          <a:cs typeface="Times New Roman"/>
                        </a:rPr>
                        <a:t> S. 2014. Bildung für eine nachhaltige Entwicklung. </a:t>
                      </a:r>
                      <a:r>
                        <a:rPr lang="de-CH" sz="1200" b="0" i="1" dirty="0">
                          <a:solidFill>
                            <a:schemeClr val="tx1"/>
                          </a:solidFill>
                          <a:effectLst/>
                          <a:latin typeface="+mn-lt"/>
                          <a:ea typeface="Calibri"/>
                          <a:cs typeface="Times New Roman"/>
                        </a:rPr>
                        <a:t>In:</a:t>
                      </a:r>
                      <a:r>
                        <a:rPr lang="de-CH" sz="1200" b="0" dirty="0">
                          <a:solidFill>
                            <a:schemeClr val="tx1"/>
                          </a:solidFill>
                          <a:effectLst/>
                          <a:latin typeface="+mn-lt"/>
                          <a:ea typeface="Calibri"/>
                          <a:cs typeface="Times New Roman"/>
                        </a:rPr>
                        <a:t> Heinrichs H, Michelsen G, hrsg. </a:t>
                      </a:r>
                      <a:r>
                        <a:rPr lang="de-CH" sz="1200" b="0" i="1" dirty="0">
                          <a:solidFill>
                            <a:schemeClr val="tx1"/>
                          </a:solidFill>
                          <a:effectLst/>
                          <a:latin typeface="+mn-lt"/>
                          <a:ea typeface="Calibri"/>
                          <a:cs typeface="Times New Roman"/>
                        </a:rPr>
                        <a:t>Nachhaltigkeitswissenschaften.</a:t>
                      </a:r>
                      <a:r>
                        <a:rPr lang="de-CH" sz="1200" b="0" dirty="0">
                          <a:solidFill>
                            <a:schemeClr val="tx1"/>
                          </a:solidFill>
                          <a:effectLst/>
                          <a:latin typeface="+mn-lt"/>
                          <a:ea typeface="Calibri"/>
                          <a:cs typeface="Times New Roman"/>
                        </a:rPr>
                        <a:t> Berlin: Spektrum, pp. 567–594.</a:t>
                      </a:r>
                    </a:p>
                    <a:p>
                      <a:pPr marL="342900" lvl="0" indent="-342900">
                        <a:spcAft>
                          <a:spcPts val="0"/>
                        </a:spcAft>
                        <a:buFont typeface="Wingdings" panose="05000000000000000000" pitchFamily="2" charset="2"/>
                        <a:buChar char="§"/>
                      </a:pPr>
                      <a:r>
                        <a:rPr lang="en-US" sz="1200" b="0" dirty="0" err="1">
                          <a:solidFill>
                            <a:schemeClr val="tx1"/>
                          </a:solidFill>
                          <a:effectLst/>
                          <a:latin typeface="+mn-lt"/>
                          <a:ea typeface="Calibri"/>
                          <a:cs typeface="Times New Roman"/>
                        </a:rPr>
                        <a:t>Tilbury</a:t>
                      </a:r>
                      <a:r>
                        <a:rPr lang="en-US" sz="1200" b="0" dirty="0">
                          <a:solidFill>
                            <a:schemeClr val="tx1"/>
                          </a:solidFill>
                          <a:effectLst/>
                          <a:latin typeface="+mn-lt"/>
                          <a:ea typeface="Calibri"/>
                          <a:cs typeface="Times New Roman"/>
                        </a:rPr>
                        <a:t> D. 2011. </a:t>
                      </a:r>
                      <a:r>
                        <a:rPr lang="en-US" sz="1200" b="0" i="1" dirty="0">
                          <a:solidFill>
                            <a:schemeClr val="tx1"/>
                          </a:solidFill>
                          <a:effectLst/>
                          <a:latin typeface="+mn-lt"/>
                          <a:ea typeface="Calibri"/>
                          <a:cs typeface="Times New Roman"/>
                        </a:rPr>
                        <a:t>Education for Sustainable Development: An Expert Review of Processes and Learning</a:t>
                      </a:r>
                      <a:r>
                        <a:rPr lang="en-US" sz="1200" b="0" dirty="0">
                          <a:solidFill>
                            <a:schemeClr val="tx1"/>
                          </a:solidFill>
                          <a:effectLst/>
                          <a:latin typeface="+mn-lt"/>
                          <a:ea typeface="Calibri"/>
                          <a:cs typeface="Times New Roman"/>
                        </a:rPr>
                        <a:t>. Paris: UNESCO, Section for Education for Sustainable Development, Division of Education for Peace and Sustainable Development.</a:t>
                      </a:r>
                    </a:p>
                    <a:p>
                      <a:pPr marL="342900" lvl="0" indent="-342900">
                        <a:spcAft>
                          <a:spcPts val="0"/>
                        </a:spcAft>
                        <a:buFont typeface="Wingdings" panose="05000000000000000000" pitchFamily="2" charset="2"/>
                        <a:buChar char="§"/>
                      </a:pPr>
                      <a:r>
                        <a:rPr lang="en-US" sz="1200" b="0" dirty="0">
                          <a:solidFill>
                            <a:schemeClr val="tx1"/>
                          </a:solidFill>
                          <a:effectLst/>
                          <a:latin typeface="+mn-lt"/>
                          <a:ea typeface="Calibri"/>
                          <a:cs typeface="Times New Roman"/>
                        </a:rPr>
                        <a:t>UN [United Nations]. 2016. </a:t>
                      </a:r>
                      <a:r>
                        <a:rPr lang="en-US" sz="1200" b="0" i="1" dirty="0">
                          <a:solidFill>
                            <a:schemeClr val="tx1"/>
                          </a:solidFill>
                          <a:effectLst/>
                          <a:latin typeface="+mn-lt"/>
                          <a:ea typeface="Calibri"/>
                          <a:cs typeface="Times New Roman"/>
                        </a:rPr>
                        <a:t>We Can End Poverty. Millennium Development Goals and Beyond 2015. </a:t>
                      </a:r>
                      <a:r>
                        <a:rPr lang="en-US" sz="1200" b="0" dirty="0">
                          <a:solidFill>
                            <a:schemeClr val="tx1"/>
                          </a:solidFill>
                          <a:effectLst/>
                          <a:latin typeface="+mn-lt"/>
                          <a:ea typeface="Calibri"/>
                          <a:cs typeface="Times New Roman"/>
                        </a:rPr>
                        <a:t>New York: United Nations. [Internet]. http://www.un.org/millenniumgoals/; 30.04.2015.</a:t>
                      </a:r>
                    </a:p>
                    <a:p>
                      <a:pPr marL="342900" lvl="0" indent="-342900">
                        <a:spcAft>
                          <a:spcPts val="0"/>
                        </a:spcAft>
                        <a:buFont typeface="Wingdings" panose="05000000000000000000" pitchFamily="2" charset="2"/>
                        <a:buChar char="§"/>
                      </a:pPr>
                      <a:r>
                        <a:rPr lang="en-US" sz="1200" b="0" dirty="0">
                          <a:solidFill>
                            <a:schemeClr val="tx1"/>
                          </a:solidFill>
                          <a:effectLst/>
                          <a:latin typeface="+mn-lt"/>
                          <a:ea typeface="Calibri"/>
                          <a:cs typeface="Times New Roman"/>
                        </a:rPr>
                        <a:t>UN [United Nations] General Assembly. 2015. </a:t>
                      </a:r>
                      <a:r>
                        <a:rPr lang="en-US" sz="1200" b="0" i="1" dirty="0">
                          <a:solidFill>
                            <a:schemeClr val="tx1"/>
                          </a:solidFill>
                          <a:effectLst/>
                          <a:latin typeface="+mn-lt"/>
                          <a:ea typeface="Calibri"/>
                          <a:cs typeface="Times New Roman"/>
                        </a:rPr>
                        <a:t>Transforming Our World: The 2030 Agenda for Sustainable Development. </a:t>
                      </a:r>
                      <a:r>
                        <a:rPr lang="en-US" sz="1200" b="0" dirty="0">
                          <a:solidFill>
                            <a:schemeClr val="tx1"/>
                          </a:solidFill>
                          <a:effectLst/>
                          <a:latin typeface="+mn-lt"/>
                          <a:ea typeface="Calibri"/>
                          <a:cs typeface="Times New Roman"/>
                        </a:rPr>
                        <a:t>New York: United Nations. https://sustainabledevelopment.un.org/post2015/transformingourworld/publication; 20.04.2016.</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WBGU [Wissenschaftlicher Beirat der Bundesregierung Globale Umweltveränderungen]. 2011a</a:t>
                      </a:r>
                      <a:r>
                        <a:rPr lang="en-US" sz="1200" b="0" dirty="0" smtClean="0">
                          <a:solidFill>
                            <a:schemeClr val="tx1"/>
                          </a:solidFill>
                          <a:effectLst/>
                          <a:latin typeface="+mn-lt"/>
                          <a:ea typeface="Calibri"/>
                          <a:cs typeface="Times New Roman"/>
                        </a:rPr>
                        <a:t>. </a:t>
                      </a:r>
                      <a:r>
                        <a:rPr lang="en-US" sz="1200" b="0" i="1" dirty="0" smtClean="0">
                          <a:solidFill>
                            <a:schemeClr val="tx1"/>
                          </a:solidFill>
                          <a:effectLst/>
                          <a:latin typeface="+mn-lt"/>
                          <a:ea typeface="Calibri"/>
                          <a:cs typeface="Times New Roman"/>
                        </a:rPr>
                        <a:t>A Social Contract for Sustainability.</a:t>
                      </a:r>
                      <a:r>
                        <a:rPr lang="en-US" sz="1200" b="0" dirty="0" smtClean="0">
                          <a:solidFill>
                            <a:schemeClr val="tx1"/>
                          </a:solidFill>
                          <a:effectLst/>
                          <a:latin typeface="+mn-lt"/>
                          <a:ea typeface="Calibri"/>
                          <a:cs typeface="Times New Roman"/>
                        </a:rPr>
                        <a:t> Factsheet 1. Berlin: WBGU.</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WBGU [Wissenschaftlicher Beirat der Bundesregierung Globale Umweltveränderungen]. 2011b</a:t>
                      </a:r>
                      <a:r>
                        <a:rPr lang="en-US" sz="1200" b="0" dirty="0" smtClean="0">
                          <a:solidFill>
                            <a:schemeClr val="tx1"/>
                          </a:solidFill>
                          <a:effectLst/>
                          <a:latin typeface="+mn-lt"/>
                          <a:ea typeface="Calibri"/>
                          <a:cs typeface="Times New Roman"/>
                        </a:rPr>
                        <a:t>. </a:t>
                      </a:r>
                      <a:r>
                        <a:rPr lang="en-US" sz="1200" b="0" i="1" dirty="0" smtClean="0">
                          <a:solidFill>
                            <a:schemeClr val="tx1"/>
                          </a:solidFill>
                          <a:effectLst/>
                          <a:latin typeface="+mn-lt"/>
                          <a:ea typeface="Calibri"/>
                          <a:cs typeface="Times New Roman"/>
                        </a:rPr>
                        <a:t>World in Transition – A Social Contract for Sustainability</a:t>
                      </a:r>
                      <a:r>
                        <a:rPr lang="en-US" sz="1200" b="0" dirty="0" smtClean="0">
                          <a:solidFill>
                            <a:schemeClr val="tx1"/>
                          </a:solidFill>
                          <a:effectLst/>
                          <a:latin typeface="+mn-lt"/>
                          <a:ea typeface="Calibri"/>
                          <a:cs typeface="Times New Roman"/>
                        </a:rPr>
                        <a:t>. Berlin: WBGU.</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Weinert </a:t>
                      </a:r>
                      <a:r>
                        <a:rPr lang="de-CH" sz="1200" b="0" dirty="0">
                          <a:solidFill>
                            <a:schemeClr val="tx1"/>
                          </a:solidFill>
                          <a:effectLst/>
                          <a:latin typeface="+mn-lt"/>
                          <a:ea typeface="Calibri"/>
                          <a:cs typeface="Times New Roman"/>
                        </a:rPr>
                        <a:t>FE. 2002. Vergleichende Leistungsmessung in Schulen – Eine umstrittene Selbstverständlichkeit. </a:t>
                      </a:r>
                      <a:r>
                        <a:rPr lang="de-CH" sz="1200" b="0" i="1" dirty="0">
                          <a:solidFill>
                            <a:schemeClr val="tx1"/>
                          </a:solidFill>
                          <a:effectLst/>
                          <a:latin typeface="+mn-lt"/>
                          <a:ea typeface="Calibri"/>
                          <a:cs typeface="Times New Roman"/>
                        </a:rPr>
                        <a:t>In:</a:t>
                      </a:r>
                      <a:r>
                        <a:rPr lang="de-CH" sz="1200" b="0" dirty="0">
                          <a:solidFill>
                            <a:schemeClr val="tx1"/>
                          </a:solidFill>
                          <a:effectLst/>
                          <a:latin typeface="+mn-lt"/>
                          <a:ea typeface="Calibri"/>
                          <a:cs typeface="Times New Roman"/>
                        </a:rPr>
                        <a:t> Weinert FE, hrsg. </a:t>
                      </a:r>
                      <a:r>
                        <a:rPr lang="de-CH" sz="1200" b="0" i="1" dirty="0">
                          <a:solidFill>
                            <a:schemeClr val="tx1"/>
                          </a:solidFill>
                          <a:effectLst/>
                          <a:latin typeface="+mn-lt"/>
                          <a:ea typeface="Calibri"/>
                          <a:cs typeface="Times New Roman"/>
                        </a:rPr>
                        <a:t>Leistungsmessungen in Schulen.</a:t>
                      </a:r>
                      <a:r>
                        <a:rPr lang="de-CH" sz="1200" b="0" dirty="0">
                          <a:solidFill>
                            <a:schemeClr val="tx1"/>
                          </a:solidFill>
                          <a:effectLst/>
                          <a:latin typeface="+mn-lt"/>
                          <a:ea typeface="Calibri"/>
                          <a:cs typeface="Times New Roman"/>
                        </a:rPr>
                        <a:t> 2. Auflage. Weinheim, Basel: Beltz Verlag, pp. 17–31.</a:t>
                      </a:r>
                      <a:endParaRPr lang="en-US" sz="1200" b="0" dirty="0">
                        <a:solidFill>
                          <a:schemeClr val="tx1"/>
                        </a:solidFill>
                        <a:effectLst/>
                        <a:latin typeface="+mn-lt"/>
                        <a:ea typeface="Calibri"/>
                        <a:cs typeface="Times New Roman"/>
                      </a:endParaRPr>
                    </a:p>
                    <a:p>
                      <a:pPr marL="342900" lvl="0" indent="-342900">
                        <a:spcAft>
                          <a:spcPts val="0"/>
                        </a:spcAft>
                        <a:buFont typeface="Symbol"/>
                        <a:buChar char=""/>
                      </a:pPr>
                      <a:endParaRPr lang="de-CH" sz="1200" b="0" dirty="0">
                        <a:solidFill>
                          <a:schemeClr val="tx1"/>
                        </a:solidFill>
                        <a:effectLst/>
                        <a:latin typeface="Calibri"/>
                        <a:ea typeface="Calibri"/>
                        <a:cs typeface="Times New Roman"/>
                      </a:endParaRPr>
                    </a:p>
                    <a:p>
                      <a:pPr marL="342900" lvl="0" indent="-342900">
                        <a:spcAft>
                          <a:spcPts val="0"/>
                        </a:spcAft>
                        <a:buFont typeface="Symbol"/>
                        <a:buChar char=""/>
                      </a:pPr>
                      <a:endParaRPr lang="de-CH" sz="1200" b="0" dirty="0">
                        <a:solidFill>
                          <a:schemeClr val="tx1"/>
                        </a:solidFill>
                        <a:effectLst/>
                        <a:latin typeface="Calibri"/>
                        <a:ea typeface="Calibri"/>
                        <a:cs typeface="Times New Roman"/>
                      </a:endParaRPr>
                    </a:p>
                  </a:txBody>
                  <a:tcPr marL="43259" marR="43259" marT="0" marB="0">
                    <a:solidFill>
                      <a:schemeClr val="bg1"/>
                    </a:solidFill>
                  </a:tcPr>
                </a:tc>
                <a:extLst>
                  <a:ext uri="{0D108BD9-81ED-4DB2-BD59-A6C34878D82A}">
                    <a16:rowId xmlns:a16="http://schemas.microsoft.com/office/drawing/2014/main" val="10000"/>
                  </a:ext>
                </a:extLst>
              </a:tr>
            </a:tbl>
          </a:graphicData>
        </a:graphic>
      </p:graphicFrame>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a:solidFill>
                  <a:srgbClr val="336699"/>
                </a:solidFill>
                <a:cs typeface="Times New Roman" pitchFamily="18" charset="0"/>
              </a:rPr>
              <a:t>References </a:t>
            </a:r>
            <a:r>
              <a:rPr lang="de-CH" altLang="en-US" sz="1100" b="1" dirty="0">
                <a:solidFill>
                  <a:srgbClr val="336699"/>
                </a:solidFill>
                <a:cs typeface="Times New Roman" pitchFamily="18" charset="0"/>
              </a:rPr>
              <a:t>(continued)</a:t>
            </a:r>
          </a:p>
        </p:txBody>
      </p:sp>
    </p:spTree>
    <p:extLst>
      <p:ext uri="{BB962C8B-B14F-4D97-AF65-F5344CB8AC3E}">
        <p14:creationId xmlns:p14="http://schemas.microsoft.com/office/powerpoint/2010/main" val="3509847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516663" y="3573179"/>
            <a:ext cx="4320973" cy="2825269"/>
            <a:chOff x="4516663" y="3573179"/>
            <a:chExt cx="4320973" cy="2825269"/>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4269" t="14344" r="8557" b="13280"/>
            <a:stretch/>
          </p:blipFill>
          <p:spPr>
            <a:xfrm>
              <a:off x="4716016" y="3760748"/>
              <a:ext cx="3888432" cy="2420351"/>
            </a:xfrm>
            <a:prstGeom prst="rect">
              <a:avLst/>
            </a:prstGeom>
          </p:spPr>
        </p:pic>
        <p:sp>
          <p:nvSpPr>
            <p:cNvPr id="10" name="TextBox 9"/>
            <p:cNvSpPr txBox="1"/>
            <p:nvPr/>
          </p:nvSpPr>
          <p:spPr>
            <a:xfrm>
              <a:off x="5292080" y="3573179"/>
              <a:ext cx="848309" cy="307777"/>
            </a:xfrm>
            <a:prstGeom prst="rect">
              <a:avLst/>
            </a:prstGeom>
            <a:noFill/>
          </p:spPr>
          <p:txBody>
            <a:bodyPr wrap="none" rtlCol="0">
              <a:spAutoFit/>
            </a:bodyPr>
            <a:lstStyle/>
            <a:p>
              <a:r>
                <a:rPr lang="de-CH" sz="1400" b="1" dirty="0" smtClean="0">
                  <a:latin typeface="Bradley Hand ITC" panose="03070402050302030203" pitchFamily="66" charset="0"/>
                </a:rPr>
                <a:t>Research</a:t>
              </a:r>
              <a:endParaRPr lang="de-CH" sz="1400" b="1" dirty="0">
                <a:latin typeface="Bradley Hand ITC" panose="03070402050302030203" pitchFamily="66" charset="0"/>
              </a:endParaRPr>
            </a:p>
          </p:txBody>
        </p:sp>
        <p:sp>
          <p:nvSpPr>
            <p:cNvPr id="12" name="TextBox 11"/>
            <p:cNvSpPr txBox="1"/>
            <p:nvPr/>
          </p:nvSpPr>
          <p:spPr>
            <a:xfrm>
              <a:off x="6524109" y="3606859"/>
              <a:ext cx="881973" cy="307777"/>
            </a:xfrm>
            <a:prstGeom prst="rect">
              <a:avLst/>
            </a:prstGeom>
            <a:noFill/>
          </p:spPr>
          <p:txBody>
            <a:bodyPr wrap="none" rtlCol="0">
              <a:spAutoFit/>
            </a:bodyPr>
            <a:lstStyle/>
            <a:p>
              <a:r>
                <a:rPr lang="de-CH" sz="1400" b="1" dirty="0" smtClean="0">
                  <a:latin typeface="Bradley Hand ITC" panose="03070402050302030203" pitchFamily="66" charset="0"/>
                </a:rPr>
                <a:t>Teaching</a:t>
              </a:r>
              <a:endParaRPr lang="de-CH" sz="1400" b="1" dirty="0">
                <a:latin typeface="Bradley Hand ITC" panose="03070402050302030203" pitchFamily="66" charset="0"/>
              </a:endParaRPr>
            </a:p>
          </p:txBody>
        </p:sp>
        <p:sp>
          <p:nvSpPr>
            <p:cNvPr id="13" name="TextBox 12"/>
            <p:cNvSpPr txBox="1"/>
            <p:nvPr/>
          </p:nvSpPr>
          <p:spPr>
            <a:xfrm>
              <a:off x="7452320" y="5068208"/>
              <a:ext cx="1385316" cy="307777"/>
            </a:xfrm>
            <a:prstGeom prst="rect">
              <a:avLst/>
            </a:prstGeom>
            <a:noFill/>
          </p:spPr>
          <p:txBody>
            <a:bodyPr wrap="none" rtlCol="0">
              <a:spAutoFit/>
            </a:bodyPr>
            <a:lstStyle/>
            <a:p>
              <a:r>
                <a:rPr lang="de-CH" sz="1400" b="1" dirty="0" smtClean="0">
                  <a:latin typeface="Bradley Hand ITC" panose="03070402050302030203" pitchFamily="66" charset="0"/>
                </a:rPr>
                <a:t>Administration</a:t>
              </a:r>
              <a:endParaRPr lang="de-CH" sz="1400" b="1" dirty="0">
                <a:latin typeface="Bradley Hand ITC" panose="03070402050302030203" pitchFamily="66" charset="0"/>
              </a:endParaRPr>
            </a:p>
          </p:txBody>
        </p:sp>
        <p:sp>
          <p:nvSpPr>
            <p:cNvPr id="14" name="TextBox 13"/>
            <p:cNvSpPr txBox="1"/>
            <p:nvPr/>
          </p:nvSpPr>
          <p:spPr>
            <a:xfrm>
              <a:off x="6958683" y="6056991"/>
              <a:ext cx="894797" cy="307777"/>
            </a:xfrm>
            <a:prstGeom prst="rect">
              <a:avLst/>
            </a:prstGeom>
            <a:noFill/>
          </p:spPr>
          <p:txBody>
            <a:bodyPr wrap="none" rtlCol="0">
              <a:spAutoFit/>
            </a:bodyPr>
            <a:lstStyle/>
            <a:p>
              <a:r>
                <a:rPr lang="de-CH" sz="1400" b="1" dirty="0" smtClean="0">
                  <a:latin typeface="Bradley Hand ITC" panose="03070402050302030203" pitchFamily="66" charset="0"/>
                </a:rPr>
                <a:t>Economy</a:t>
              </a:r>
              <a:endParaRPr lang="de-CH" sz="1400" b="1" dirty="0">
                <a:latin typeface="Bradley Hand ITC" panose="03070402050302030203" pitchFamily="66" charset="0"/>
              </a:endParaRPr>
            </a:p>
          </p:txBody>
        </p:sp>
        <p:sp>
          <p:nvSpPr>
            <p:cNvPr id="15" name="TextBox 14"/>
            <p:cNvSpPr txBox="1"/>
            <p:nvPr/>
          </p:nvSpPr>
          <p:spPr>
            <a:xfrm>
              <a:off x="5508104" y="6090671"/>
              <a:ext cx="1111202" cy="307777"/>
            </a:xfrm>
            <a:prstGeom prst="rect">
              <a:avLst/>
            </a:prstGeom>
            <a:noFill/>
          </p:spPr>
          <p:txBody>
            <a:bodyPr wrap="none" rtlCol="0">
              <a:spAutoFit/>
            </a:bodyPr>
            <a:lstStyle/>
            <a:p>
              <a:r>
                <a:rPr lang="en-GB" sz="1400" b="1" dirty="0" smtClean="0">
                  <a:latin typeface="Bradley Hand ITC" panose="03070402050302030203" pitchFamily="66" charset="0"/>
                </a:rPr>
                <a:t>Civil society</a:t>
              </a:r>
              <a:endParaRPr lang="en-GB" sz="1400" b="1" dirty="0">
                <a:latin typeface="Bradley Hand ITC" panose="03070402050302030203" pitchFamily="66" charset="0"/>
              </a:endParaRPr>
            </a:p>
          </p:txBody>
        </p:sp>
        <p:sp>
          <p:nvSpPr>
            <p:cNvPr id="16" name="TextBox 15"/>
            <p:cNvSpPr txBox="1"/>
            <p:nvPr/>
          </p:nvSpPr>
          <p:spPr>
            <a:xfrm>
              <a:off x="4516663" y="5819511"/>
              <a:ext cx="736099" cy="307777"/>
            </a:xfrm>
            <a:prstGeom prst="rect">
              <a:avLst/>
            </a:prstGeom>
            <a:noFill/>
          </p:spPr>
          <p:txBody>
            <a:bodyPr wrap="none" rtlCol="0">
              <a:spAutoFit/>
            </a:bodyPr>
            <a:lstStyle/>
            <a:p>
              <a:r>
                <a:rPr lang="en-GB" sz="1400" b="1" dirty="0" smtClean="0">
                  <a:latin typeface="Bradley Hand ITC" panose="03070402050302030203" pitchFamily="66" charset="0"/>
                </a:rPr>
                <a:t>Politics</a:t>
              </a:r>
              <a:endParaRPr lang="en-GB" sz="1400" b="1" dirty="0">
                <a:latin typeface="Bradley Hand ITC" panose="03070402050302030203" pitchFamily="66" charset="0"/>
              </a:endParaRPr>
            </a:p>
          </p:txBody>
        </p:sp>
      </p:grpSp>
      <p:sp>
        <p:nvSpPr>
          <p:cNvPr id="2" name="Slide Number Placeholder 1"/>
          <p:cNvSpPr>
            <a:spLocks noGrp="1"/>
          </p:cNvSpPr>
          <p:nvPr>
            <p:ph type="sldNum" sz="quarter" idx="12"/>
          </p:nvPr>
        </p:nvSpPr>
        <p:spPr/>
        <p:txBody>
          <a:bodyPr/>
          <a:lstStyle/>
          <a:p>
            <a:fld id="{5DCECA37-7FCC-45D4-BAD6-B8760F7664F4}" type="slidenum">
              <a:rPr lang="de-CH" smtClean="0"/>
              <a:pPr/>
              <a:t>3</a:t>
            </a:fld>
            <a:endParaRPr lang="de-CH" sz="1400"/>
          </a:p>
        </p:txBody>
      </p:sp>
      <p:sp>
        <p:nvSpPr>
          <p:cNvPr id="4"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a:solidFill>
                  <a:srgbClr val="336699"/>
                </a:solidFill>
                <a:cs typeface="Times New Roman" pitchFamily="18" charset="0"/>
              </a:rPr>
              <a:t>Why university education for Sustainable Development? </a:t>
            </a:r>
          </a:p>
          <a:p>
            <a:pPr eaLnBrk="1" hangingPunct="1"/>
            <a:endParaRPr lang="de-DE" altLang="en-US" sz="1800" dirty="0">
              <a:solidFill>
                <a:srgbClr val="336699"/>
              </a:solidFill>
              <a:cs typeface="Times New Roman" pitchFamily="18" charset="0"/>
            </a:endParaRPr>
          </a:p>
          <a:p>
            <a:pPr eaLnBrk="1" hangingPunct="1"/>
            <a:r>
              <a:rPr lang="de-CH" altLang="en-US" b="1" dirty="0">
                <a:solidFill>
                  <a:srgbClr val="336699"/>
                </a:solidFill>
                <a:cs typeface="Times New Roman" pitchFamily="18" charset="0"/>
              </a:rPr>
              <a:t> </a:t>
            </a:r>
            <a:endParaRPr lang="de-CH" altLang="en-US" b="1" dirty="0">
              <a:solidFill>
                <a:srgbClr val="336699"/>
              </a:solidFill>
            </a:endParaRPr>
          </a:p>
        </p:txBody>
      </p:sp>
      <p:sp>
        <p:nvSpPr>
          <p:cNvPr id="5" name="Rectangle 4"/>
          <p:cNvSpPr/>
          <p:nvPr/>
        </p:nvSpPr>
        <p:spPr>
          <a:xfrm>
            <a:off x="395536" y="1574790"/>
            <a:ext cx="8352928" cy="707886"/>
          </a:xfrm>
          <a:prstGeom prst="rect">
            <a:avLst/>
          </a:prstGeom>
        </p:spPr>
        <p:txBody>
          <a:bodyPr wrap="square">
            <a:spAutoFit/>
          </a:bodyPr>
          <a:lstStyle/>
          <a:p>
            <a:pPr marL="0" indent="0">
              <a:lnSpc>
                <a:spcPct val="100000"/>
              </a:lnSpc>
              <a:spcBef>
                <a:spcPts val="0"/>
              </a:spcBef>
              <a:spcAft>
                <a:spcPts val="1200"/>
              </a:spcAft>
              <a:buNone/>
            </a:pPr>
            <a:r>
              <a:rPr lang="de-CH" sz="2000" dirty="0"/>
              <a:t>How many of your graduates work in </a:t>
            </a:r>
            <a:r>
              <a:rPr lang="de-CH" sz="2000" dirty="0">
                <a:solidFill>
                  <a:srgbClr val="C00000"/>
                </a:solidFill>
              </a:rPr>
              <a:t>research </a:t>
            </a:r>
            <a:r>
              <a:rPr lang="de-CH" sz="2000" dirty="0"/>
              <a:t>and </a:t>
            </a:r>
            <a:r>
              <a:rPr lang="de-CH" sz="2000" dirty="0">
                <a:solidFill>
                  <a:srgbClr val="C00000"/>
                </a:solidFill>
              </a:rPr>
              <a:t>teaching </a:t>
            </a:r>
            <a:r>
              <a:rPr lang="de-CH" sz="2000" dirty="0"/>
              <a:t>after their studies?</a:t>
            </a:r>
          </a:p>
        </p:txBody>
      </p:sp>
      <p:sp>
        <p:nvSpPr>
          <p:cNvPr id="6"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dirty="0"/>
              <a:t>Graphik: 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
        <p:nvSpPr>
          <p:cNvPr id="7" name="Rectangle 4"/>
          <p:cNvSpPr/>
          <p:nvPr/>
        </p:nvSpPr>
        <p:spPr>
          <a:xfrm>
            <a:off x="395536" y="2373848"/>
            <a:ext cx="4896544" cy="1323439"/>
          </a:xfrm>
          <a:prstGeom prst="rect">
            <a:avLst/>
          </a:prstGeom>
        </p:spPr>
        <p:txBody>
          <a:bodyPr wrap="square">
            <a:spAutoFit/>
          </a:bodyPr>
          <a:lstStyle/>
          <a:p>
            <a:pPr marL="0" indent="0">
              <a:lnSpc>
                <a:spcPct val="100000"/>
              </a:lnSpc>
              <a:spcBef>
                <a:spcPts val="0"/>
              </a:spcBef>
              <a:spcAft>
                <a:spcPts val="1200"/>
              </a:spcAft>
              <a:buNone/>
            </a:pPr>
            <a:r>
              <a:rPr lang="de-CH" sz="2000" dirty="0"/>
              <a:t>How many graduates take on other positions of responsibility in the fields of </a:t>
            </a:r>
            <a:r>
              <a:rPr lang="de-CH" sz="2000" dirty="0">
                <a:solidFill>
                  <a:srgbClr val="C00000"/>
                </a:solidFill>
              </a:rPr>
              <a:t>administration</a:t>
            </a:r>
            <a:r>
              <a:rPr lang="de-CH" sz="2000" dirty="0"/>
              <a:t>, </a:t>
            </a:r>
            <a:r>
              <a:rPr lang="de-CH" sz="2000" dirty="0">
                <a:solidFill>
                  <a:srgbClr val="C00000"/>
                </a:solidFill>
              </a:rPr>
              <a:t>private industry</a:t>
            </a:r>
            <a:r>
              <a:rPr lang="de-CH" sz="2000" dirty="0"/>
              <a:t>, </a:t>
            </a:r>
            <a:r>
              <a:rPr lang="de-CH" sz="2000" dirty="0">
                <a:solidFill>
                  <a:srgbClr val="C00000"/>
                </a:solidFill>
              </a:rPr>
              <a:t>civil society</a:t>
            </a:r>
            <a:r>
              <a:rPr lang="de-CH" sz="2000" dirty="0"/>
              <a:t>, </a:t>
            </a:r>
            <a:r>
              <a:rPr lang="de-CH" sz="2000" dirty="0">
                <a:solidFill>
                  <a:srgbClr val="C00000"/>
                </a:solidFill>
              </a:rPr>
              <a:t>politics,</a:t>
            </a:r>
            <a:r>
              <a:rPr lang="de-CH" sz="2000" dirty="0"/>
              <a:t> etc.?</a:t>
            </a:r>
          </a:p>
        </p:txBody>
      </p:sp>
    </p:spTree>
    <p:extLst>
      <p:ext uri="{BB962C8B-B14F-4D97-AF65-F5344CB8AC3E}">
        <p14:creationId xmlns:p14="http://schemas.microsoft.com/office/powerpoint/2010/main" val="3024811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43396" y="242327"/>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lvl="0">
              <a:spcBef>
                <a:spcPts val="0"/>
              </a:spcBef>
              <a:spcAft>
                <a:spcPts val="0"/>
              </a:spcAft>
              <a:buSzPct val="25000"/>
            </a:pPr>
            <a:r>
              <a:rPr lang="en-GB" b="1" smtClean="0">
                <a:solidFill>
                  <a:srgbClr val="336699"/>
                </a:solidFill>
                <a:latin typeface="Arial"/>
                <a:ea typeface="Arial"/>
                <a:cs typeface="Arial"/>
                <a:sym typeface="Arial"/>
              </a:rPr>
              <a:t>Why university education for Sustainable Development? </a:t>
            </a:r>
          </a:p>
          <a:p>
            <a:pPr eaLnBrk="1" hangingPunct="1"/>
            <a:r>
              <a:rPr lang="en-GB" altLang="en-US" b="1" dirty="0" smtClean="0">
                <a:solidFill>
                  <a:srgbClr val="336699"/>
                </a:solidFill>
                <a:cs typeface="Times New Roman" pitchFamily="18" charset="0"/>
              </a:rPr>
              <a:t> </a:t>
            </a:r>
            <a:endParaRPr lang="en-GB" altLang="en-US" b="1" dirty="0">
              <a:solidFill>
                <a:srgbClr val="336699"/>
              </a:solidFill>
            </a:endParaRPr>
          </a:p>
        </p:txBody>
      </p:sp>
      <p:sp>
        <p:nvSpPr>
          <p:cNvPr id="2" name="Slide Number Placeholder 1"/>
          <p:cNvSpPr>
            <a:spLocks noGrp="1"/>
          </p:cNvSpPr>
          <p:nvPr>
            <p:ph type="sldNum" sz="quarter" idx="12"/>
          </p:nvPr>
        </p:nvSpPr>
        <p:spPr/>
        <p:txBody>
          <a:bodyPr/>
          <a:lstStyle/>
          <a:p>
            <a:fld id="{5DCECA37-7FCC-45D4-BAD6-B8760F7664F4}" type="slidenum">
              <a:rPr lang="de-CH" smtClean="0"/>
              <a:pPr/>
              <a:t>4</a:t>
            </a:fld>
            <a:endParaRPr lang="de-CH" sz="1400"/>
          </a:p>
        </p:txBody>
      </p:sp>
      <p:sp>
        <p:nvSpPr>
          <p:cNvPr id="5" name="Rectangle 4"/>
          <p:cNvSpPr/>
          <p:nvPr/>
        </p:nvSpPr>
        <p:spPr>
          <a:xfrm>
            <a:off x="395536" y="1556792"/>
            <a:ext cx="8352928" cy="3108543"/>
          </a:xfrm>
          <a:prstGeom prst="rect">
            <a:avLst/>
          </a:prstGeom>
        </p:spPr>
        <p:txBody>
          <a:bodyPr wrap="square">
            <a:spAutoFit/>
          </a:bodyPr>
          <a:lstStyle/>
          <a:p>
            <a:pPr marL="0" indent="0">
              <a:lnSpc>
                <a:spcPct val="100000"/>
              </a:lnSpc>
              <a:spcBef>
                <a:spcPts val="0"/>
              </a:spcBef>
              <a:spcAft>
                <a:spcPts val="600"/>
              </a:spcAft>
              <a:buNone/>
            </a:pPr>
            <a:r>
              <a:rPr lang="en-GB" sz="1600" dirty="0" smtClean="0"/>
              <a:t>Until now, we have achieved no breakthrough in dealing </a:t>
            </a:r>
            <a:r>
              <a:rPr lang="en-GB" sz="1600" dirty="0" err="1"/>
              <a:t>successfullywith</a:t>
            </a:r>
            <a:r>
              <a:rPr lang="en-GB" sz="1600" dirty="0"/>
              <a:t> </a:t>
            </a:r>
            <a:r>
              <a:rPr lang="en-GB" sz="1600" dirty="0" smtClean="0"/>
              <a:t>global challenges. </a:t>
            </a:r>
            <a:r>
              <a:rPr lang="en-GB" sz="1600" dirty="0"/>
              <a:t>C</a:t>
            </a:r>
            <a:r>
              <a:rPr lang="en-GB" sz="1600" dirty="0" smtClean="0"/>
              <a:t>ontinuing with a «business as usual» approach or just limiting action to minor adaptations and slight modifications of our behaviour will not lead to SD. Today the debate on sustainable development is requiring  </a:t>
            </a:r>
            <a:r>
              <a:rPr lang="en-GB" sz="1600" dirty="0" smtClean="0">
                <a:solidFill>
                  <a:srgbClr val="C00000"/>
                </a:solidFill>
              </a:rPr>
              <a:t>great transformations</a:t>
            </a:r>
            <a:r>
              <a:rPr lang="en-GB" sz="1600" dirty="0" smtClean="0"/>
              <a:t>.</a:t>
            </a:r>
          </a:p>
          <a:p>
            <a:pPr marL="285750" indent="-285750">
              <a:spcAft>
                <a:spcPts val="600"/>
              </a:spcAft>
              <a:buFont typeface="Wingdings" panose="05000000000000000000" pitchFamily="2" charset="2"/>
              <a:buChar char="Ø"/>
            </a:pPr>
            <a:r>
              <a:rPr lang="en-GB" sz="1600" dirty="0" err="1" smtClean="0"/>
              <a:t>UniBe</a:t>
            </a:r>
            <a:r>
              <a:rPr lang="en-GB" sz="1600" dirty="0" smtClean="0"/>
              <a:t> graduates assume positions of responsibility in research, teaching, administration, private industry, civil society, or politics.</a:t>
            </a:r>
          </a:p>
          <a:p>
            <a:pPr marL="285750" indent="-285750">
              <a:spcAft>
                <a:spcPts val="600"/>
              </a:spcAft>
              <a:buFont typeface="Wingdings" panose="05000000000000000000" pitchFamily="2" charset="2"/>
              <a:buChar char="Ø"/>
            </a:pPr>
            <a:r>
              <a:rPr lang="en-GB" sz="1600" dirty="0" smtClean="0"/>
              <a:t>This means: all graduates of the University of Bern can substantially help shape SD and a transformation in many places!</a:t>
            </a:r>
          </a:p>
          <a:p>
            <a:pPr marL="285750" indent="-285750">
              <a:spcAft>
                <a:spcPts val="600"/>
              </a:spcAft>
              <a:buFont typeface="Wingdings" panose="05000000000000000000" pitchFamily="2" charset="2"/>
              <a:buChar char="Ø"/>
            </a:pPr>
            <a:r>
              <a:rPr lang="en-GB" sz="1600" dirty="0" smtClean="0"/>
              <a:t>It is no longer just about having «informed citizens»: it’s about reflective, innovative, and forward-looking actors who participate actively and take on responsibility.</a:t>
            </a:r>
          </a:p>
          <a:p>
            <a:pPr marL="285750" indent="-285750">
              <a:spcAft>
                <a:spcPts val="600"/>
              </a:spcAft>
              <a:buFont typeface="Wingdings" panose="05000000000000000000" pitchFamily="2" charset="2"/>
              <a:buChar char="Ø"/>
            </a:pPr>
            <a:r>
              <a:rPr lang="en-GB" sz="1600" dirty="0" smtClean="0"/>
              <a:t>ESD does not replace existing courses, but complements them!</a:t>
            </a:r>
            <a:endParaRPr lang="en-GB" sz="16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3" y="4869160"/>
            <a:ext cx="510814" cy="62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600" y="5609089"/>
            <a:ext cx="1240457" cy="84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9757" y="5014939"/>
            <a:ext cx="514825" cy="499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8062" y="5481884"/>
            <a:ext cx="1571890" cy="1003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en-GB" sz="1200" kern="0" dirty="0" smtClean="0">
                <a:solidFill>
                  <a:srgbClr val="333333"/>
                </a:solidFill>
                <a:ea typeface="ヒラギノ角ゴ Pro W3" pitchFamily="-84" charset="-128"/>
              </a:rPr>
              <a:t>WBGU 2011a &amp; b;   </a:t>
            </a:r>
            <a:r>
              <a:rPr lang="en-GB" sz="1200" dirty="0" smtClean="0"/>
              <a:t>Illustrations: K Herweg</a:t>
            </a:r>
            <a:r>
              <a:rPr lang="en-GB" sz="1200" kern="0" dirty="0" smtClean="0">
                <a:solidFill>
                  <a:srgbClr val="333333"/>
                </a:solidFill>
                <a:ea typeface="ヒラギノ角ゴ Pro W3" pitchFamily="-84" charset="-128"/>
              </a:rPr>
              <a:t> </a:t>
            </a:r>
            <a:endParaRPr lang="en-GB" sz="1200" kern="0" dirty="0">
              <a:solidFill>
                <a:srgbClr val="333333"/>
              </a:solidFill>
              <a:ea typeface="ヒラギノ角ゴ Pro W3" pitchFamily="-84" charset="-128"/>
            </a:endParaRPr>
          </a:p>
        </p:txBody>
      </p:sp>
      <p:sp>
        <p:nvSpPr>
          <p:cNvPr id="4" name="Rectangle 3"/>
          <p:cNvSpPr/>
          <p:nvPr/>
        </p:nvSpPr>
        <p:spPr bwMode="auto">
          <a:xfrm>
            <a:off x="4860032" y="5232215"/>
            <a:ext cx="3826768" cy="934341"/>
          </a:xfrm>
          <a:prstGeom prst="rect">
            <a:avLst/>
          </a:prstGeom>
          <a:gradFill flip="none" rotWithShape="1">
            <a:gsLst>
              <a:gs pos="0">
                <a:srgbClr val="C00000">
                  <a:alpha val="64000"/>
                </a:srgbClr>
              </a:gs>
              <a:gs pos="22000">
                <a:srgbClr val="C00000">
                  <a:alpha val="79000"/>
                </a:srgbClr>
              </a:gs>
              <a:gs pos="70000">
                <a:srgbClr val="C00000">
                  <a:alpha val="89000"/>
                </a:srgbClr>
              </a:gs>
              <a:gs pos="97000">
                <a:srgbClr val="C00000"/>
              </a:gs>
            </a:gsLst>
            <a:path path="circle">
              <a:fillToRect l="50000" t="50000" r="50000" b="50000"/>
            </a:path>
            <a:tileRect/>
          </a:gradFill>
          <a:ln w="9525" cap="flat" cmpd="sng" algn="ctr">
            <a:solidFill>
              <a:schemeClr val="tx1"/>
            </a:solidFill>
            <a:prstDash val="solid"/>
            <a:round/>
            <a:headEnd type="none" w="med" len="med"/>
            <a:tailEnd type="none" w="med" len="med"/>
          </a:ln>
          <a:effectLst>
            <a:outerShdw blurRad="50800" dist="101600" dir="2700000" algn="tl" rotWithShape="0">
              <a:prstClr val="black">
                <a:alpha val="40000"/>
              </a:prstClr>
            </a:outerShdw>
            <a:softEdge rad="25400"/>
          </a:effectLst>
        </p:spPr>
        <p:txBody>
          <a:bodyPr vert="horz" wrap="square" lIns="91440" tIns="45720" rIns="91440" bIns="45720" numCol="1" rtlCol="0" anchor="t" anchorCtr="0" compatLnSpc="1">
            <a:prstTxWarp prst="textNoShape">
              <a:avLst/>
            </a:prstTxWarp>
          </a:bodyPr>
          <a:lstStyle/>
          <a:p>
            <a:pPr>
              <a:spcAft>
                <a:spcPts val="600"/>
              </a:spcAft>
            </a:pPr>
            <a:r>
              <a:rPr lang="en-GB" sz="1800" dirty="0" smtClean="0">
                <a:solidFill>
                  <a:schemeClr val="bg1"/>
                </a:solidFill>
                <a:latin typeface="Adobe Hebrew" panose="02040503050201020203" pitchFamily="18" charset="-79"/>
                <a:cs typeface="Adobe Hebrew" panose="02040503050201020203" pitchFamily="18" charset="-79"/>
              </a:rPr>
              <a:t>Education is not the filling of a barrel, but the lighting of a fire. </a:t>
            </a:r>
            <a:r>
              <a:rPr lang="en-GB" sz="1400" dirty="0" smtClean="0">
                <a:solidFill>
                  <a:schemeClr val="bg1"/>
                </a:solidFill>
                <a:latin typeface="Adobe Hebrew" panose="02040503050201020203" pitchFamily="18" charset="-79"/>
                <a:cs typeface="Adobe Hebrew" panose="02040503050201020203" pitchFamily="18" charset="-79"/>
              </a:rPr>
              <a:t>(adapted from Plutarch)</a:t>
            </a:r>
            <a:endParaRPr lang="en-GB" sz="2000" dirty="0">
              <a:solidFill>
                <a:schemeClr val="bg1"/>
              </a:solidFill>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32075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CECA37-7FCC-45D4-BAD6-B8760F7664F4}" type="slidenum">
              <a:rPr lang="de-CH" smtClean="0"/>
              <a:pPr/>
              <a:t>5</a:t>
            </a:fld>
            <a:endParaRPr lang="de-CH" sz="1400"/>
          </a:p>
        </p:txBody>
      </p:sp>
      <p:sp>
        <p:nvSpPr>
          <p:cNvPr id="3" name="Freihandform 4"/>
          <p:cNvSpPr/>
          <p:nvPr/>
        </p:nvSpPr>
        <p:spPr bwMode="auto">
          <a:xfrm>
            <a:off x="395536" y="1780373"/>
            <a:ext cx="4104456" cy="4608512"/>
          </a:xfrm>
          <a:custGeom>
            <a:avLst/>
            <a:gdLst>
              <a:gd name="connsiteX0" fmla="*/ 0 w 2013217"/>
              <a:gd name="connsiteY0" fmla="*/ 0 h 2881513"/>
              <a:gd name="connsiteX1" fmla="*/ 0 w 2013217"/>
              <a:gd name="connsiteY1" fmla="*/ 2881513 h 2881513"/>
              <a:gd name="connsiteX2" fmla="*/ 2013217 w 2013217"/>
              <a:gd name="connsiteY2" fmla="*/ 2881513 h 2881513"/>
              <a:gd name="connsiteX3" fmla="*/ 2013217 w 2013217"/>
              <a:gd name="connsiteY3" fmla="*/ 1682803 h 2881513"/>
              <a:gd name="connsiteX4" fmla="*/ 1475335 w 2013217"/>
              <a:gd name="connsiteY4" fmla="*/ 1682803 h 2881513"/>
              <a:gd name="connsiteX5" fmla="*/ 1475335 w 2013217"/>
              <a:gd name="connsiteY5" fmla="*/ 1052713 h 2881513"/>
              <a:gd name="connsiteX6" fmla="*/ 929768 w 2013217"/>
              <a:gd name="connsiteY6" fmla="*/ 1052713 h 2881513"/>
              <a:gd name="connsiteX7" fmla="*/ 929768 w 2013217"/>
              <a:gd name="connsiteY7" fmla="*/ 414938 h 2881513"/>
              <a:gd name="connsiteX8" fmla="*/ 407254 w 2013217"/>
              <a:gd name="connsiteY8" fmla="*/ 414938 h 2881513"/>
              <a:gd name="connsiteX9" fmla="*/ 407254 w 2013217"/>
              <a:gd name="connsiteY9" fmla="*/ 23052 h 2881513"/>
              <a:gd name="connsiteX10" fmla="*/ 0 w 2013217"/>
              <a:gd name="connsiteY10" fmla="*/ 0 h 2881513"/>
              <a:gd name="connsiteX0" fmla="*/ 0 w 2013217"/>
              <a:gd name="connsiteY0" fmla="*/ 0 h 2881513"/>
              <a:gd name="connsiteX1" fmla="*/ 0 w 2013217"/>
              <a:gd name="connsiteY1" fmla="*/ 2881513 h 2881513"/>
              <a:gd name="connsiteX2" fmla="*/ 2013217 w 2013217"/>
              <a:gd name="connsiteY2" fmla="*/ 2881513 h 2881513"/>
              <a:gd name="connsiteX3" fmla="*/ 2013217 w 2013217"/>
              <a:gd name="connsiteY3" fmla="*/ 1682803 h 2881513"/>
              <a:gd name="connsiteX4" fmla="*/ 1475335 w 2013217"/>
              <a:gd name="connsiteY4" fmla="*/ 1682803 h 2881513"/>
              <a:gd name="connsiteX5" fmla="*/ 1475335 w 2013217"/>
              <a:gd name="connsiteY5" fmla="*/ 1052713 h 2881513"/>
              <a:gd name="connsiteX6" fmla="*/ 929768 w 2013217"/>
              <a:gd name="connsiteY6" fmla="*/ 1052713 h 2881513"/>
              <a:gd name="connsiteX7" fmla="*/ 929768 w 2013217"/>
              <a:gd name="connsiteY7" fmla="*/ 414938 h 2881513"/>
              <a:gd name="connsiteX8" fmla="*/ 407254 w 2013217"/>
              <a:gd name="connsiteY8" fmla="*/ 414938 h 2881513"/>
              <a:gd name="connsiteX9" fmla="*/ 407254 w 2013217"/>
              <a:gd name="connsiteY9" fmla="*/ 0 h 2881513"/>
              <a:gd name="connsiteX10" fmla="*/ 0 w 2013217"/>
              <a:gd name="connsiteY10" fmla="*/ 0 h 2881513"/>
              <a:gd name="connsiteX0" fmla="*/ 0 w 2013217"/>
              <a:gd name="connsiteY0" fmla="*/ 0 h 2881513"/>
              <a:gd name="connsiteX1" fmla="*/ 0 w 2013217"/>
              <a:gd name="connsiteY1" fmla="*/ 2881513 h 2881513"/>
              <a:gd name="connsiteX2" fmla="*/ 2013217 w 2013217"/>
              <a:gd name="connsiteY2" fmla="*/ 2881513 h 2881513"/>
              <a:gd name="connsiteX3" fmla="*/ 2013217 w 2013217"/>
              <a:gd name="connsiteY3" fmla="*/ 1682803 h 2881513"/>
              <a:gd name="connsiteX4" fmla="*/ 1475335 w 2013217"/>
              <a:gd name="connsiteY4" fmla="*/ 1682803 h 2881513"/>
              <a:gd name="connsiteX5" fmla="*/ 1475335 w 2013217"/>
              <a:gd name="connsiteY5" fmla="*/ 1052713 h 2881513"/>
              <a:gd name="connsiteX6" fmla="*/ 929768 w 2013217"/>
              <a:gd name="connsiteY6" fmla="*/ 1052713 h 2881513"/>
              <a:gd name="connsiteX7" fmla="*/ 929768 w 2013217"/>
              <a:gd name="connsiteY7" fmla="*/ 414938 h 2881513"/>
              <a:gd name="connsiteX8" fmla="*/ 407254 w 2013217"/>
              <a:gd name="connsiteY8" fmla="*/ 414938 h 2881513"/>
              <a:gd name="connsiteX9" fmla="*/ 0 w 2013217"/>
              <a:gd name="connsiteY9" fmla="*/ 0 h 2881513"/>
              <a:gd name="connsiteX0" fmla="*/ 3867 w 2013217"/>
              <a:gd name="connsiteY0" fmla="*/ 2808 h 2466575"/>
              <a:gd name="connsiteX1" fmla="*/ 0 w 2013217"/>
              <a:gd name="connsiteY1" fmla="*/ 2466575 h 2466575"/>
              <a:gd name="connsiteX2" fmla="*/ 2013217 w 2013217"/>
              <a:gd name="connsiteY2" fmla="*/ 2466575 h 2466575"/>
              <a:gd name="connsiteX3" fmla="*/ 2013217 w 2013217"/>
              <a:gd name="connsiteY3" fmla="*/ 1267865 h 2466575"/>
              <a:gd name="connsiteX4" fmla="*/ 1475335 w 2013217"/>
              <a:gd name="connsiteY4" fmla="*/ 1267865 h 2466575"/>
              <a:gd name="connsiteX5" fmla="*/ 1475335 w 2013217"/>
              <a:gd name="connsiteY5" fmla="*/ 637775 h 2466575"/>
              <a:gd name="connsiteX6" fmla="*/ 929768 w 2013217"/>
              <a:gd name="connsiteY6" fmla="*/ 637775 h 2466575"/>
              <a:gd name="connsiteX7" fmla="*/ 929768 w 2013217"/>
              <a:gd name="connsiteY7" fmla="*/ 0 h 2466575"/>
              <a:gd name="connsiteX8" fmla="*/ 407254 w 2013217"/>
              <a:gd name="connsiteY8" fmla="*/ 0 h 2466575"/>
              <a:gd name="connsiteX9" fmla="*/ 3867 w 2013217"/>
              <a:gd name="connsiteY9" fmla="*/ 2808 h 24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3217" h="2466575">
                <a:moveTo>
                  <a:pt x="3867" y="2808"/>
                </a:moveTo>
                <a:lnTo>
                  <a:pt x="0" y="2466575"/>
                </a:lnTo>
                <a:lnTo>
                  <a:pt x="2013217" y="2466575"/>
                </a:lnTo>
                <a:lnTo>
                  <a:pt x="2013217" y="1267865"/>
                </a:lnTo>
                <a:lnTo>
                  <a:pt x="1475335" y="1267865"/>
                </a:lnTo>
                <a:lnTo>
                  <a:pt x="1475335" y="637775"/>
                </a:lnTo>
                <a:lnTo>
                  <a:pt x="929768" y="637775"/>
                </a:lnTo>
                <a:lnTo>
                  <a:pt x="929768" y="0"/>
                </a:lnTo>
                <a:lnTo>
                  <a:pt x="407254" y="0"/>
                </a:lnTo>
                <a:lnTo>
                  <a:pt x="3867" y="2808"/>
                </a:lnTo>
                <a:close/>
              </a:path>
            </a:pathLst>
          </a:custGeom>
          <a:gradFill flip="none" rotWithShape="1">
            <a:gsLst>
              <a:gs pos="0">
                <a:srgbClr val="336699"/>
              </a:gs>
              <a:gs pos="100000">
                <a:schemeClr val="accent1">
                  <a:shade val="100000"/>
                  <a:satMod val="11500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000" b="0" i="0" u="none" strike="noStrike" cap="none" normalizeH="0" baseline="0" dirty="0">
              <a:ln>
                <a:noFill/>
              </a:ln>
              <a:solidFill>
                <a:schemeClr val="tx1"/>
              </a:solidFill>
              <a:effectLst/>
              <a:latin typeface="Arial" charset="0"/>
            </a:endParaRPr>
          </a:p>
        </p:txBody>
      </p:sp>
      <p:sp>
        <p:nvSpPr>
          <p:cNvPr id="4" name="TextBox 3"/>
          <p:cNvSpPr txBox="1"/>
          <p:nvPr/>
        </p:nvSpPr>
        <p:spPr>
          <a:xfrm>
            <a:off x="467544" y="1960041"/>
            <a:ext cx="1468672" cy="523220"/>
          </a:xfrm>
          <a:prstGeom prst="rect">
            <a:avLst/>
          </a:prstGeom>
          <a:noFill/>
        </p:spPr>
        <p:txBody>
          <a:bodyPr wrap="none" rtlCol="0">
            <a:spAutoFit/>
          </a:bodyPr>
          <a:lstStyle/>
          <a:p>
            <a:r>
              <a:rPr lang="en-GB" sz="1400" dirty="0" smtClean="0">
                <a:solidFill>
                  <a:srgbClr val="336699"/>
                </a:solidFill>
              </a:rPr>
              <a:t>Within a course </a:t>
            </a:r>
            <a:br>
              <a:rPr lang="en-GB" sz="1400" dirty="0" smtClean="0">
                <a:solidFill>
                  <a:srgbClr val="336699"/>
                </a:solidFill>
              </a:rPr>
            </a:br>
            <a:r>
              <a:rPr lang="en-GB" sz="1400" dirty="0" smtClean="0">
                <a:solidFill>
                  <a:srgbClr val="336699"/>
                </a:solidFill>
              </a:rPr>
              <a:t>related to SD</a:t>
            </a:r>
            <a:endParaRPr lang="en-GB" sz="1400" dirty="0">
              <a:solidFill>
                <a:srgbClr val="336699"/>
              </a:solidFill>
            </a:endParaRPr>
          </a:p>
        </p:txBody>
      </p:sp>
      <p:sp>
        <p:nvSpPr>
          <p:cNvPr id="5" name="TextBox 4"/>
          <p:cNvSpPr txBox="1"/>
          <p:nvPr/>
        </p:nvSpPr>
        <p:spPr>
          <a:xfrm>
            <a:off x="467544" y="2981525"/>
            <a:ext cx="2989665" cy="523220"/>
          </a:xfrm>
          <a:prstGeom prst="rect">
            <a:avLst/>
          </a:prstGeom>
          <a:noFill/>
        </p:spPr>
        <p:txBody>
          <a:bodyPr wrap="none" rtlCol="0">
            <a:spAutoFit/>
          </a:bodyPr>
          <a:lstStyle/>
          <a:p>
            <a:r>
              <a:rPr lang="en-GB" sz="1400" dirty="0" smtClean="0">
                <a:solidFill>
                  <a:srgbClr val="336699"/>
                </a:solidFill>
              </a:rPr>
              <a:t>e.g. Applied Integrative Geography</a:t>
            </a:r>
          </a:p>
          <a:p>
            <a:r>
              <a:rPr lang="en-GB" sz="1400" dirty="0" smtClean="0">
                <a:solidFill>
                  <a:srgbClr val="336699"/>
                </a:solidFill>
              </a:rPr>
              <a:t>(Institute of Geography)</a:t>
            </a:r>
            <a:endParaRPr lang="en-GB" sz="1400" dirty="0">
              <a:solidFill>
                <a:srgbClr val="336699"/>
              </a:solidFill>
            </a:endParaRPr>
          </a:p>
        </p:txBody>
      </p:sp>
      <p:sp>
        <p:nvSpPr>
          <p:cNvPr id="6" name="TextBox 5"/>
          <p:cNvSpPr txBox="1"/>
          <p:nvPr/>
        </p:nvSpPr>
        <p:spPr>
          <a:xfrm>
            <a:off x="467544" y="4304079"/>
            <a:ext cx="3774580" cy="523220"/>
          </a:xfrm>
          <a:prstGeom prst="rect">
            <a:avLst/>
          </a:prstGeom>
          <a:noFill/>
        </p:spPr>
        <p:txBody>
          <a:bodyPr wrap="square" rtlCol="0">
            <a:spAutoFit/>
          </a:bodyPr>
          <a:lstStyle/>
          <a:p>
            <a:r>
              <a:rPr lang="en-GB" sz="1400" dirty="0" smtClean="0">
                <a:solidFill>
                  <a:schemeClr val="bg1"/>
                </a:solidFill>
              </a:rPr>
              <a:t>e.g. Bachelor Minor Sustainable Development (CDE)</a:t>
            </a:r>
            <a:endParaRPr lang="en-GB" sz="1400" dirty="0">
              <a:solidFill>
                <a:schemeClr val="bg1"/>
              </a:solidFill>
            </a:endParaRPr>
          </a:p>
        </p:txBody>
      </p:sp>
      <p:sp>
        <p:nvSpPr>
          <p:cNvPr id="7" name="TextBox 6"/>
          <p:cNvSpPr txBox="1"/>
          <p:nvPr/>
        </p:nvSpPr>
        <p:spPr>
          <a:xfrm>
            <a:off x="467544" y="5560441"/>
            <a:ext cx="3774580" cy="523220"/>
          </a:xfrm>
          <a:prstGeom prst="rect">
            <a:avLst/>
          </a:prstGeom>
          <a:noFill/>
        </p:spPr>
        <p:txBody>
          <a:bodyPr wrap="square" rtlCol="0">
            <a:spAutoFit/>
          </a:bodyPr>
          <a:lstStyle/>
          <a:p>
            <a:r>
              <a:rPr lang="en-GB" sz="1400" dirty="0" smtClean="0">
                <a:solidFill>
                  <a:schemeClr val="bg1"/>
                </a:solidFill>
              </a:rPr>
              <a:t>e.g. Workshops with thematic and didactic components (CDE, HD, </a:t>
            </a:r>
            <a:r>
              <a:rPr lang="en-GB" sz="1400" dirty="0" err="1" smtClean="0">
                <a:solidFill>
                  <a:schemeClr val="bg1"/>
                </a:solidFill>
              </a:rPr>
              <a:t>iLUB</a:t>
            </a:r>
            <a:r>
              <a:rPr lang="en-GB" sz="1400" dirty="0" smtClean="0">
                <a:solidFill>
                  <a:schemeClr val="bg1"/>
                </a:solidFill>
              </a:rPr>
              <a:t>)</a:t>
            </a:r>
            <a:endParaRPr lang="en-GB" sz="1400" dirty="0">
              <a:solidFill>
                <a:schemeClr val="bg1"/>
              </a:solidFill>
            </a:endParaRPr>
          </a:p>
        </p:txBody>
      </p:sp>
      <p:sp>
        <p:nvSpPr>
          <p:cNvPr id="8" name="TextBox 15"/>
          <p:cNvSpPr txBox="1"/>
          <p:nvPr/>
        </p:nvSpPr>
        <p:spPr>
          <a:xfrm>
            <a:off x="1361417" y="1691173"/>
            <a:ext cx="7521935" cy="4616648"/>
          </a:xfrm>
          <a:prstGeom prst="rect">
            <a:avLst/>
          </a:prstGeom>
          <a:noFill/>
          <a:ln w="19050">
            <a:noFill/>
          </a:ln>
        </p:spPr>
        <p:txBody>
          <a:bodyPr wrap="square" rtlCol="0">
            <a:spAutoFit/>
          </a:bodyPr>
          <a:lstStyle/>
          <a:p>
            <a:pPr marL="534988" lvl="0">
              <a:spcAft>
                <a:spcPts val="0"/>
              </a:spcAft>
            </a:pPr>
            <a:endParaRPr lang="en-GB" sz="1400" dirty="0" smtClean="0">
              <a:cs typeface="Times New Roman" pitchFamily="18" charset="0"/>
            </a:endParaRPr>
          </a:p>
          <a:p>
            <a:pPr marL="1076325" lvl="0">
              <a:spcAft>
                <a:spcPts val="0"/>
              </a:spcAft>
            </a:pPr>
            <a:r>
              <a:rPr lang="en-GB" sz="1400" b="1" dirty="0" smtClean="0">
                <a:solidFill>
                  <a:srgbClr val="C00000"/>
                </a:solidFill>
                <a:cs typeface="Times New Roman" pitchFamily="18" charset="0"/>
              </a:rPr>
              <a:t>‘Bolt-on’ approaches </a:t>
            </a:r>
            <a:r>
              <a:rPr lang="en-GB" sz="1400" dirty="0" smtClean="0">
                <a:cs typeface="Times New Roman" pitchFamily="18" charset="0"/>
              </a:rPr>
              <a:t>– </a:t>
            </a:r>
            <a:r>
              <a:rPr lang="en-GB" sz="1400" dirty="0" smtClean="0">
                <a:solidFill>
                  <a:srgbClr val="006666"/>
                </a:solidFill>
                <a:cs typeface="Times New Roman" pitchFamily="18" charset="0"/>
              </a:rPr>
              <a:t>education </a:t>
            </a:r>
            <a:r>
              <a:rPr lang="en-GB" sz="1400" i="1" dirty="0" smtClean="0">
                <a:solidFill>
                  <a:srgbClr val="006666"/>
                </a:solidFill>
                <a:cs typeface="Times New Roman" pitchFamily="18" charset="0"/>
              </a:rPr>
              <a:t>about</a:t>
            </a:r>
            <a:r>
              <a:rPr lang="en-GB" sz="1400" dirty="0" smtClean="0">
                <a:solidFill>
                  <a:srgbClr val="006666"/>
                </a:solidFill>
                <a:cs typeface="Times New Roman" pitchFamily="18" charset="0"/>
              </a:rPr>
              <a:t> sustainability</a:t>
            </a:r>
            <a:r>
              <a:rPr lang="en-GB" sz="1400" dirty="0" smtClean="0">
                <a:cs typeface="Times New Roman" pitchFamily="18" charset="0"/>
              </a:rPr>
              <a:t> </a:t>
            </a:r>
          </a:p>
          <a:p>
            <a:pPr marL="1076325" lvl="0">
              <a:spcAft>
                <a:spcPts val="0"/>
              </a:spcAft>
            </a:pPr>
            <a:r>
              <a:rPr lang="en-GB" sz="1400" dirty="0" smtClean="0">
                <a:cs typeface="Times New Roman" pitchFamily="18" charset="0"/>
              </a:rPr>
              <a:t>Individual lessons: Students know the link between their own discipline and SD; they are able to make disciplinary contributions to SD.</a:t>
            </a:r>
          </a:p>
          <a:p>
            <a:pPr marL="1076325" lvl="0">
              <a:spcAft>
                <a:spcPts val="0"/>
              </a:spcAft>
            </a:pPr>
            <a:endParaRPr lang="en-GB" sz="1400" dirty="0" smtClean="0">
              <a:cs typeface="Times New Roman" pitchFamily="18" charset="0"/>
            </a:endParaRPr>
          </a:p>
          <a:p>
            <a:pPr marL="1076325" lvl="0">
              <a:spcAft>
                <a:spcPts val="0"/>
              </a:spcAft>
            </a:pPr>
            <a:endParaRPr lang="en-GB" sz="1400" dirty="0" smtClean="0">
              <a:cs typeface="Times New Roman" pitchFamily="18" charset="0"/>
            </a:endParaRPr>
          </a:p>
          <a:p>
            <a:pPr marL="2152650">
              <a:spcAft>
                <a:spcPts val="0"/>
              </a:spcAft>
            </a:pPr>
            <a:r>
              <a:rPr lang="en-GB" sz="1400" b="1" dirty="0" smtClean="0">
                <a:solidFill>
                  <a:srgbClr val="C00000"/>
                </a:solidFill>
                <a:cs typeface="Times New Roman" pitchFamily="18" charset="0"/>
              </a:rPr>
              <a:t>‘Build-in’ approaches </a:t>
            </a:r>
            <a:r>
              <a:rPr lang="en-GB" sz="1400" dirty="0" smtClean="0">
                <a:cs typeface="Times New Roman" pitchFamily="18" charset="0"/>
              </a:rPr>
              <a:t>– </a:t>
            </a:r>
            <a:r>
              <a:rPr lang="en-GB" sz="1400" dirty="0" smtClean="0">
                <a:solidFill>
                  <a:srgbClr val="006666"/>
                </a:solidFill>
                <a:cs typeface="Times New Roman" pitchFamily="18" charset="0"/>
              </a:rPr>
              <a:t>education </a:t>
            </a:r>
            <a:r>
              <a:rPr lang="en-GB" sz="1400" i="1" dirty="0" smtClean="0">
                <a:solidFill>
                  <a:srgbClr val="006666"/>
                </a:solidFill>
                <a:cs typeface="Times New Roman" pitchFamily="18" charset="0"/>
              </a:rPr>
              <a:t>for</a:t>
            </a:r>
            <a:r>
              <a:rPr lang="en-GB" sz="1400" dirty="0" smtClean="0">
                <a:solidFill>
                  <a:srgbClr val="006666"/>
                </a:solidFill>
                <a:cs typeface="Times New Roman" pitchFamily="18" charset="0"/>
              </a:rPr>
              <a:t> sustainability</a:t>
            </a:r>
          </a:p>
          <a:p>
            <a:pPr marL="2152650">
              <a:spcAft>
                <a:spcPts val="0"/>
              </a:spcAft>
            </a:pPr>
            <a:r>
              <a:rPr lang="en-GB" sz="1400" dirty="0" smtClean="0">
                <a:cs typeface="Times New Roman" pitchFamily="18" charset="0"/>
              </a:rPr>
              <a:t>Courses: Students are able to use their disciplinary skills in an interdisciplinary team to make a joint contribution to SD; also relevant in modules with application-orientation.</a:t>
            </a:r>
          </a:p>
          <a:p>
            <a:pPr marL="2152650">
              <a:spcAft>
                <a:spcPts val="0"/>
              </a:spcAft>
            </a:pPr>
            <a:endParaRPr lang="en-GB" sz="1400" dirty="0" smtClean="0">
              <a:cs typeface="Times New Roman" pitchFamily="18" charset="0"/>
            </a:endParaRPr>
          </a:p>
          <a:p>
            <a:pPr marL="3502025" indent="-268288">
              <a:spcAft>
                <a:spcPts val="0"/>
              </a:spcAft>
            </a:pPr>
            <a:endParaRPr lang="en-GB" sz="1400" b="1" dirty="0" smtClean="0">
              <a:solidFill>
                <a:schemeClr val="accent2">
                  <a:lumMod val="50000"/>
                </a:schemeClr>
              </a:solidFill>
              <a:cs typeface="Times New Roman" pitchFamily="18" charset="0"/>
            </a:endParaRPr>
          </a:p>
          <a:p>
            <a:pPr marL="3502025" indent="-268288">
              <a:spcAft>
                <a:spcPts val="0"/>
              </a:spcAft>
            </a:pPr>
            <a:r>
              <a:rPr lang="en-GB" sz="1400" b="1" dirty="0" smtClean="0">
                <a:solidFill>
                  <a:srgbClr val="C00000"/>
                </a:solidFill>
                <a:cs typeface="Times New Roman" pitchFamily="18" charset="0"/>
              </a:rPr>
              <a:t>Curriculum redesign </a:t>
            </a:r>
            <a:r>
              <a:rPr lang="en-GB" sz="1400" dirty="0" smtClean="0">
                <a:cs typeface="Times New Roman" pitchFamily="18" charset="0"/>
              </a:rPr>
              <a:t>– </a:t>
            </a:r>
            <a:r>
              <a:rPr lang="en-GB" sz="1400" dirty="0" smtClean="0">
                <a:solidFill>
                  <a:srgbClr val="006666"/>
                </a:solidFill>
                <a:cs typeface="Times New Roman" pitchFamily="18" charset="0"/>
              </a:rPr>
              <a:t>sustainable education</a:t>
            </a:r>
            <a:endParaRPr lang="en-GB" sz="1400" dirty="0" smtClean="0">
              <a:cs typeface="Times New Roman" pitchFamily="18" charset="0"/>
            </a:endParaRPr>
          </a:p>
          <a:p>
            <a:pPr marL="3502025" lvl="1" indent="-268288">
              <a:spcAft>
                <a:spcPts val="0"/>
              </a:spcAft>
              <a:buFont typeface="Arial" panose="020B0604020202020204" pitchFamily="34" charset="0"/>
              <a:buChar char="•"/>
            </a:pPr>
            <a:r>
              <a:rPr lang="en-GB" sz="1400" dirty="0" smtClean="0">
                <a:cs typeface="Times New Roman" pitchFamily="18" charset="0"/>
              </a:rPr>
              <a:t>Study programmes: Students develop inter- and transdisciplinary skills and apply them as interdisciplinary teams in cooperation with practitioners.</a:t>
            </a:r>
          </a:p>
          <a:p>
            <a:pPr marL="3502025" lvl="1" indent="-268288">
              <a:spcAft>
                <a:spcPts val="0"/>
              </a:spcAft>
              <a:buFont typeface="Arial" panose="020B0604020202020204" pitchFamily="34" charset="0"/>
              <a:buChar char="•"/>
            </a:pPr>
            <a:endParaRPr lang="en-GB" sz="1400" dirty="0" smtClean="0">
              <a:cs typeface="Times New Roman" pitchFamily="18" charset="0"/>
            </a:endParaRPr>
          </a:p>
          <a:p>
            <a:pPr marL="3502025" lvl="1" indent="-268288">
              <a:spcAft>
                <a:spcPts val="0"/>
              </a:spcAft>
              <a:buFont typeface="Arial" panose="020B0604020202020204" pitchFamily="34" charset="0"/>
              <a:buChar char="•"/>
            </a:pPr>
            <a:r>
              <a:rPr lang="en-GB" sz="1400" dirty="0" smtClean="0">
                <a:cs typeface="Times New Roman" pitchFamily="18" charset="0"/>
              </a:rPr>
              <a:t>Continuing education: Lecturers develop thematic and didactic skills relevant for SD and apply them in education for SD.</a:t>
            </a:r>
            <a:endParaRPr lang="en-GB" sz="1400" dirty="0">
              <a:cs typeface="Times New Roman" pitchFamily="18" charset="0"/>
            </a:endParaRPr>
          </a:p>
        </p:txBody>
      </p:sp>
      <p:sp>
        <p:nvSpPr>
          <p:cNvPr id="9" name="Rectangle 8"/>
          <p:cNvSpPr>
            <a:spLocks noChangeArrowheads="1"/>
          </p:cNvSpPr>
          <p:nvPr/>
        </p:nvSpPr>
        <p:spPr bwMode="auto">
          <a:xfrm>
            <a:off x="179512" y="17900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dirty="0" smtClean="0">
                <a:solidFill>
                  <a:srgbClr val="336699"/>
                </a:solidFill>
                <a:cs typeface="Times New Roman" pitchFamily="18" charset="0"/>
              </a:rPr>
              <a:t>Integrating SD: different levels of intensity</a:t>
            </a:r>
            <a:endParaRPr lang="en-GB" b="1" dirty="0" smtClean="0">
              <a:solidFill>
                <a:srgbClr val="336699"/>
              </a:solidFill>
              <a:cs typeface="Times New Roman" pitchFamily="18" charset="0"/>
            </a:endParaRPr>
          </a:p>
          <a:p>
            <a:pPr eaLnBrk="1" hangingPunct="1"/>
            <a:r>
              <a:rPr lang="en-GB" sz="1800" dirty="0" smtClean="0">
                <a:solidFill>
                  <a:srgbClr val="336699"/>
                </a:solidFill>
                <a:cs typeface="Times New Roman" pitchFamily="18" charset="0"/>
              </a:rPr>
              <a:t>in courses und study programmes</a:t>
            </a:r>
            <a:endParaRPr lang="en-GB" altLang="en-US" sz="1800" dirty="0">
              <a:solidFill>
                <a:srgbClr val="336699"/>
              </a:solidFill>
              <a:cs typeface="Times New Roman" pitchFamily="18" charset="0"/>
            </a:endParaRPr>
          </a:p>
        </p:txBody>
      </p:sp>
      <p:sp>
        <p:nvSpPr>
          <p:cNvPr id="10" name="Rectangle 1"/>
          <p:cNvSpPr>
            <a:spLocks noChangeArrowheads="1"/>
          </p:cNvSpPr>
          <p:nvPr/>
        </p:nvSpPr>
        <p:spPr bwMode="auto">
          <a:xfrm>
            <a:off x="106379" y="6551766"/>
            <a:ext cx="32667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GB" sz="1100" dirty="0" smtClean="0"/>
              <a:t>Adapted from Sterling and Thomas 2006 </a:t>
            </a:r>
            <a:endParaRPr lang="en-GB" altLang="de-DE" sz="1100" dirty="0">
              <a:latin typeface="+mj-lt"/>
              <a:ea typeface="Cambria" pitchFamily="18" charset="0"/>
              <a:cs typeface="Times New Roman" pitchFamily="18" charset="0"/>
            </a:endParaRPr>
          </a:p>
        </p:txBody>
      </p:sp>
      <p:sp>
        <p:nvSpPr>
          <p:cNvPr id="11" name="TextBox 3"/>
          <p:cNvSpPr txBox="1"/>
          <p:nvPr/>
        </p:nvSpPr>
        <p:spPr>
          <a:xfrm>
            <a:off x="467544" y="1465039"/>
            <a:ext cx="3600400" cy="307777"/>
          </a:xfrm>
          <a:prstGeom prst="rect">
            <a:avLst/>
          </a:prstGeom>
          <a:noFill/>
        </p:spPr>
        <p:txBody>
          <a:bodyPr wrap="square" rtlCol="0">
            <a:spAutoFit/>
          </a:bodyPr>
          <a:lstStyle/>
          <a:p>
            <a:r>
              <a:rPr lang="en-GB" sz="1400" b="1" dirty="0" smtClean="0">
                <a:solidFill>
                  <a:srgbClr val="336699"/>
                </a:solidFill>
              </a:rPr>
              <a:t>Examples from the University of Bern</a:t>
            </a:r>
            <a:endParaRPr lang="en-GB" sz="1400" b="1" dirty="0">
              <a:solidFill>
                <a:srgbClr val="336699"/>
              </a:solidFill>
            </a:endParaRPr>
          </a:p>
        </p:txBody>
      </p:sp>
    </p:spTree>
    <p:extLst>
      <p:ext uri="{BB962C8B-B14F-4D97-AF65-F5344CB8AC3E}">
        <p14:creationId xmlns:p14="http://schemas.microsoft.com/office/powerpoint/2010/main" val="297204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fade">
                                      <p:cBhvr>
                                        <p:cTn id="27" dur="500"/>
                                        <p:tgtEl>
                                          <p:spTgt spid="8">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10" end="10"/>
                                            </p:txEl>
                                          </p:spTgt>
                                        </p:tgtEl>
                                        <p:attrNameLst>
                                          <p:attrName>style.visibility</p:attrName>
                                        </p:attrNameLst>
                                      </p:cBhvr>
                                      <p:to>
                                        <p:strVal val="visible"/>
                                      </p:to>
                                    </p:set>
                                    <p:animEffect transition="in" filter="fade">
                                      <p:cBhvr>
                                        <p:cTn id="30" dur="500"/>
                                        <p:tgtEl>
                                          <p:spTgt spid="8">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12" end="12"/>
                                            </p:txEl>
                                          </p:spTgt>
                                        </p:tgtEl>
                                        <p:attrNameLst>
                                          <p:attrName>style.visibility</p:attrName>
                                        </p:attrNameLst>
                                      </p:cBhvr>
                                      <p:to>
                                        <p:strVal val="visible"/>
                                      </p:to>
                                    </p:set>
                                    <p:animEffect transition="in" filter="fade">
                                      <p:cBhvr>
                                        <p:cTn id="33"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6</a:t>
            </a:fld>
            <a:endParaRPr lang="de-CH" sz="1400"/>
          </a:p>
        </p:txBody>
      </p:sp>
      <p:sp>
        <p:nvSpPr>
          <p:cNvPr id="3" name="Rechteck 2"/>
          <p:cNvSpPr/>
          <p:nvPr/>
        </p:nvSpPr>
        <p:spPr>
          <a:xfrm>
            <a:off x="467544" y="1700808"/>
            <a:ext cx="8424936" cy="4247317"/>
          </a:xfrm>
          <a:prstGeom prst="rect">
            <a:avLst/>
          </a:prstGeom>
        </p:spPr>
        <p:txBody>
          <a:bodyPr wrap="square">
            <a:spAutoFit/>
          </a:bodyPr>
          <a:lstStyle/>
          <a:p>
            <a:r>
              <a:rPr lang="en-GB" sz="1800" b="1" i="1" dirty="0" smtClean="0">
                <a:solidFill>
                  <a:srgbClr val="336699"/>
                </a:solidFill>
              </a:rPr>
              <a:t>Step 1:</a:t>
            </a:r>
            <a:r>
              <a:rPr lang="en-GB" sz="1800" b="1" dirty="0" smtClean="0"/>
              <a:t> Identify </a:t>
            </a:r>
            <a:r>
              <a:rPr lang="en-GB" sz="1800" b="1" dirty="0" smtClean="0">
                <a:solidFill>
                  <a:srgbClr val="C00000"/>
                </a:solidFill>
              </a:rPr>
              <a:t>educational content</a:t>
            </a:r>
            <a:r>
              <a:rPr lang="en-GB" sz="1800" b="1" dirty="0" smtClean="0"/>
              <a:t> for Sustainable Development</a:t>
            </a:r>
            <a:endParaRPr lang="en-GB" sz="1800" dirty="0" smtClean="0"/>
          </a:p>
          <a:p>
            <a:r>
              <a:rPr lang="en-GB" sz="1800" b="1" i="1" dirty="0" smtClean="0">
                <a:solidFill>
                  <a:srgbClr val="336699"/>
                </a:solidFill>
              </a:rPr>
              <a:t>1a:</a:t>
            </a:r>
            <a:r>
              <a:rPr lang="en-GB" sz="1800" dirty="0" smtClean="0"/>
              <a:t> Create thematic links between SD and your discipline</a:t>
            </a:r>
          </a:p>
          <a:p>
            <a:pPr marL="441325" indent="-441325"/>
            <a:r>
              <a:rPr lang="en-GB" sz="1800" b="1" i="1" dirty="0" smtClean="0">
                <a:solidFill>
                  <a:srgbClr val="336699"/>
                </a:solidFill>
              </a:rPr>
              <a:t>1b: </a:t>
            </a:r>
            <a:r>
              <a:rPr lang="en-GB" sz="1800" dirty="0" smtClean="0"/>
              <a:t>Define disciplinary contributions to SD and reflect on epistemological boundaries of your discipline</a:t>
            </a:r>
          </a:p>
          <a:p>
            <a:r>
              <a:rPr lang="en-GB" sz="1800" dirty="0" smtClean="0"/>
              <a:t> </a:t>
            </a:r>
          </a:p>
          <a:p>
            <a:r>
              <a:rPr lang="en-GB" sz="1800" b="1" i="1" dirty="0" smtClean="0">
                <a:solidFill>
                  <a:srgbClr val="336699"/>
                </a:solidFill>
              </a:rPr>
              <a:t>Step 2:</a:t>
            </a:r>
            <a:r>
              <a:rPr lang="en-GB" sz="1800" b="1" dirty="0" smtClean="0"/>
              <a:t> Decide on </a:t>
            </a:r>
            <a:r>
              <a:rPr lang="en-GB" sz="1800" b="1" dirty="0" smtClean="0">
                <a:solidFill>
                  <a:srgbClr val="C00000"/>
                </a:solidFill>
              </a:rPr>
              <a:t>competences</a:t>
            </a:r>
            <a:endParaRPr lang="en-GB" sz="1800" dirty="0" smtClean="0">
              <a:solidFill>
                <a:srgbClr val="C00000"/>
              </a:solidFill>
            </a:endParaRPr>
          </a:p>
          <a:p>
            <a:r>
              <a:rPr lang="en-GB" sz="1800" b="1" i="1" dirty="0" smtClean="0">
                <a:solidFill>
                  <a:srgbClr val="336699"/>
                </a:solidFill>
              </a:rPr>
              <a:t>2a:</a:t>
            </a:r>
            <a:r>
              <a:rPr lang="en-GB" sz="1800" b="1" dirty="0" smtClean="0"/>
              <a:t> </a:t>
            </a:r>
            <a:r>
              <a:rPr lang="en-GB" sz="1800" dirty="0" smtClean="0"/>
              <a:t>Define educational foci in the framework of «knowledge, skills, willingness»</a:t>
            </a:r>
          </a:p>
          <a:p>
            <a:r>
              <a:rPr lang="en-GB" sz="1800" b="1" i="1" dirty="0" smtClean="0">
                <a:solidFill>
                  <a:srgbClr val="336699"/>
                </a:solidFill>
              </a:rPr>
              <a:t>2b:</a:t>
            </a:r>
            <a:r>
              <a:rPr lang="en-GB" sz="1800" b="1" dirty="0" smtClean="0"/>
              <a:t> </a:t>
            </a:r>
            <a:r>
              <a:rPr lang="en-GB" sz="1800" dirty="0" smtClean="0"/>
              <a:t>Differentiate between disciplinary and interdisciplinary skills</a:t>
            </a:r>
          </a:p>
          <a:p>
            <a:r>
              <a:rPr lang="en-GB" sz="1800" dirty="0" smtClean="0"/>
              <a:t> </a:t>
            </a:r>
          </a:p>
          <a:p>
            <a:r>
              <a:rPr lang="en-GB" sz="1800" b="1" i="1" dirty="0" smtClean="0">
                <a:solidFill>
                  <a:srgbClr val="336699"/>
                </a:solidFill>
              </a:rPr>
              <a:t>Step 3:</a:t>
            </a:r>
            <a:r>
              <a:rPr lang="en-GB" sz="1800" b="1" dirty="0" smtClean="0"/>
              <a:t> Design and develop</a:t>
            </a:r>
            <a:r>
              <a:rPr lang="en-GB" sz="1800" dirty="0" smtClean="0"/>
              <a:t> </a:t>
            </a:r>
            <a:r>
              <a:rPr lang="en-GB" sz="1800" b="1" dirty="0" smtClean="0">
                <a:solidFill>
                  <a:srgbClr val="C00000"/>
                </a:solidFill>
              </a:rPr>
              <a:t>teaching–learning arrangements</a:t>
            </a:r>
          </a:p>
          <a:p>
            <a:r>
              <a:rPr lang="en-GB" sz="1800" b="1" i="1" dirty="0" smtClean="0">
                <a:solidFill>
                  <a:srgbClr val="336699"/>
                </a:solidFill>
              </a:rPr>
              <a:t>3a:</a:t>
            </a:r>
            <a:r>
              <a:rPr lang="en-GB" sz="1800" b="1" dirty="0" smtClean="0"/>
              <a:t> </a:t>
            </a:r>
            <a:r>
              <a:rPr lang="en-GB" sz="1800" dirty="0" smtClean="0"/>
              <a:t>Identify the intensity of the learning processes you are aiming for</a:t>
            </a:r>
          </a:p>
          <a:p>
            <a:pPr marL="457200" indent="-457200"/>
            <a:r>
              <a:rPr lang="en-GB" sz="1800" b="1" i="1" dirty="0" smtClean="0">
                <a:solidFill>
                  <a:srgbClr val="336699"/>
                </a:solidFill>
              </a:rPr>
              <a:t>3b: </a:t>
            </a:r>
            <a:r>
              <a:rPr lang="en-GB" sz="1800" dirty="0" smtClean="0"/>
              <a:t>Find ways of developing SD-relevant teaching–learning events, e.g.…</a:t>
            </a:r>
          </a:p>
          <a:p>
            <a:pPr marL="742950" lvl="1" indent="-285750">
              <a:buFont typeface="Wingdings" panose="05000000000000000000" pitchFamily="2" charset="2"/>
              <a:buChar char="Ø"/>
            </a:pPr>
            <a:r>
              <a:rPr lang="en-GB" sz="1800" dirty="0" smtClean="0"/>
              <a:t>Cognitive activation in lectures</a:t>
            </a:r>
          </a:p>
          <a:p>
            <a:pPr marL="742950" lvl="1" indent="-285750">
              <a:buFont typeface="Wingdings" panose="05000000000000000000" pitchFamily="2" charset="2"/>
              <a:buChar char="Ø"/>
            </a:pPr>
            <a:r>
              <a:rPr lang="en-GB" sz="1800" dirty="0" smtClean="0"/>
              <a:t>Activating seminar methods</a:t>
            </a:r>
          </a:p>
          <a:p>
            <a:pPr marL="742950" lvl="1" indent="-285750">
              <a:buFont typeface="Wingdings" panose="05000000000000000000" pitchFamily="2" charset="2"/>
              <a:buChar char="Ø"/>
            </a:pPr>
            <a:r>
              <a:rPr lang="en-GB" sz="1800" dirty="0" smtClean="0"/>
              <a:t>Scripts on university education didactics</a:t>
            </a:r>
            <a:endParaRPr lang="en-GB" sz="1800" dirty="0"/>
          </a:p>
        </p:txBody>
      </p:sp>
      <p:sp>
        <p:nvSpPr>
          <p:cNvPr id="4" name="Rectangle 8"/>
          <p:cNvSpPr>
            <a:spLocks noChangeArrowheads="1"/>
          </p:cNvSpPr>
          <p:nvPr/>
        </p:nvSpPr>
        <p:spPr bwMode="auto">
          <a:xfrm>
            <a:off x="179512" y="260648"/>
            <a:ext cx="8101012" cy="792088"/>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dirty="0" smtClean="0">
                <a:solidFill>
                  <a:srgbClr val="336699"/>
                </a:solidFill>
                <a:cs typeface="Times New Roman" pitchFamily="18" charset="0"/>
              </a:rPr>
              <a:t>SD-relevant educational content, skills, teaching</a:t>
            </a:r>
            <a:r>
              <a:rPr lang="en-GB" b="1" dirty="0" smtClean="0">
                <a:solidFill>
                  <a:srgbClr val="336699"/>
                </a:solidFill>
                <a:cs typeface="Times New Roman" pitchFamily="18" charset="0"/>
              </a:rPr>
              <a:t>–</a:t>
            </a:r>
            <a:r>
              <a:rPr lang="en-GB" altLang="en-US" b="1" dirty="0" smtClean="0">
                <a:solidFill>
                  <a:srgbClr val="336699"/>
                </a:solidFill>
                <a:cs typeface="Times New Roman" pitchFamily="18" charset="0"/>
              </a:rPr>
              <a:t>learning arrangements</a:t>
            </a:r>
            <a:endParaRPr lang="en-GB" b="1" dirty="0" smtClean="0">
              <a:solidFill>
                <a:srgbClr val="336699"/>
              </a:solidFill>
              <a:cs typeface="Times New Roman" pitchFamily="18" charset="0"/>
            </a:endParaRPr>
          </a:p>
          <a:p>
            <a:pPr eaLnBrk="1" hangingPunct="1"/>
            <a:endParaRPr lang="en-GB" altLang="en-US" sz="1800" dirty="0">
              <a:solidFill>
                <a:srgbClr val="336699"/>
              </a:solidFill>
              <a:cs typeface="Times New Roman" pitchFamily="18" charset="0"/>
            </a:endParaRPr>
          </a:p>
        </p:txBody>
      </p:sp>
    </p:spTree>
    <p:extLst>
      <p:ext uri="{BB962C8B-B14F-4D97-AF65-F5344CB8AC3E}">
        <p14:creationId xmlns:p14="http://schemas.microsoft.com/office/powerpoint/2010/main" val="2704660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307976" y="1484784"/>
            <a:ext cx="8656514" cy="4608512"/>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spcBef>
                <a:spcPts val="0"/>
              </a:spcBef>
              <a:spcAft>
                <a:spcPts val="0"/>
              </a:spcAft>
            </a:pPr>
            <a:r>
              <a:rPr lang="en-GB" sz="1600" b="1" i="1" kern="50" dirty="0" smtClean="0">
                <a:solidFill>
                  <a:srgbClr val="336699"/>
                </a:solidFill>
                <a:latin typeface="Arial"/>
                <a:ea typeface="MS Mincho"/>
                <a:cs typeface="Times New Roman"/>
              </a:rPr>
              <a:t>a:   </a:t>
            </a:r>
            <a:r>
              <a:rPr lang="en-GB" sz="1600" kern="50" dirty="0" smtClean="0">
                <a:latin typeface="Arial"/>
                <a:ea typeface="MS Mincho"/>
                <a:cs typeface="Times New Roman"/>
              </a:rPr>
              <a:t>Take the </a:t>
            </a:r>
            <a:r>
              <a:rPr lang="en-GB" sz="1600" i="1" kern="50" dirty="0" smtClean="0">
                <a:solidFill>
                  <a:srgbClr val="C00000"/>
                </a:solidFill>
                <a:latin typeface="Arial"/>
                <a:ea typeface="MS Mincho"/>
                <a:cs typeface="Times New Roman"/>
              </a:rPr>
              <a:t>Doughnut Model </a:t>
            </a:r>
            <a:r>
              <a:rPr lang="en-GB" sz="1600" kern="50" dirty="0" smtClean="0">
                <a:latin typeface="Arial"/>
                <a:ea typeface="MS Mincho"/>
                <a:cs typeface="Times New Roman"/>
              </a:rPr>
              <a:t>and/or the </a:t>
            </a:r>
            <a:r>
              <a:rPr lang="en-GB" sz="1600" i="1" kern="50" dirty="0" smtClean="0">
                <a:solidFill>
                  <a:srgbClr val="C00000"/>
                </a:solidFill>
                <a:latin typeface="Arial"/>
                <a:ea typeface="MS Mincho"/>
                <a:cs typeface="Times New Roman"/>
              </a:rPr>
              <a:t>UN Sustainable Development Goals</a:t>
            </a:r>
            <a:r>
              <a:rPr lang="en-GB" sz="1600" kern="50" dirty="0" smtClean="0">
                <a:latin typeface="Arial"/>
                <a:ea typeface="MS Mincho"/>
                <a:cs typeface="Times New Roman"/>
              </a:rPr>
              <a:t> to identify links between your discipline and Sustainable Development. </a:t>
            </a:r>
          </a:p>
          <a:p>
            <a:pPr marL="3175">
              <a:spcBef>
                <a:spcPts val="0"/>
              </a:spcBef>
              <a:spcAft>
                <a:spcPts val="0"/>
              </a:spcAft>
            </a:pPr>
            <a:endParaRPr lang="en-GB" sz="1800" kern="50" dirty="0" smtClean="0">
              <a:latin typeface="Arial"/>
              <a:ea typeface="MS Mincho"/>
              <a:cs typeface="Times New Roman"/>
            </a:endParaRPr>
          </a:p>
          <a:p>
            <a:pPr marL="3175">
              <a:spcBef>
                <a:spcPts val="0"/>
              </a:spcBef>
              <a:spcAft>
                <a:spcPts val="0"/>
              </a:spcAft>
            </a:pPr>
            <a:r>
              <a:rPr lang="en-GB" sz="1600" kern="50" dirty="0" smtClean="0">
                <a:latin typeface="Arial"/>
                <a:ea typeface="MS Mincho"/>
                <a:cs typeface="Times New Roman"/>
              </a:rPr>
              <a:t>Guiding questions:</a:t>
            </a:r>
            <a:endParaRPr lang="en-GB" sz="1600" dirty="0" smtClean="0">
              <a:latin typeface="Calibri"/>
              <a:ea typeface="MS Mincho"/>
              <a:cs typeface="Times New Roman"/>
            </a:endParaRPr>
          </a:p>
          <a:p>
            <a:pPr marL="544513" lvl="1">
              <a:spcBef>
                <a:spcPts val="0"/>
              </a:spcBef>
              <a:spcAft>
                <a:spcPts val="0"/>
              </a:spcAft>
              <a:buFont typeface="Wingdings"/>
              <a:buChar char=""/>
            </a:pPr>
            <a:r>
              <a:rPr lang="en-GB" sz="1400" kern="50" dirty="0" smtClean="0">
                <a:latin typeface="Arial"/>
                <a:ea typeface="MS Mincho"/>
                <a:cs typeface="Times New Roman"/>
              </a:rPr>
              <a:t>What thematic areas offer your discipline relevant anchoring points?</a:t>
            </a:r>
          </a:p>
          <a:p>
            <a:pPr marL="544513" lvl="1">
              <a:spcBef>
                <a:spcPts val="0"/>
              </a:spcBef>
              <a:spcAft>
                <a:spcPts val="0"/>
              </a:spcAft>
              <a:buFont typeface="Wingdings"/>
              <a:buChar char=""/>
            </a:pPr>
            <a:r>
              <a:rPr lang="en-GB" sz="1400" kern="50" dirty="0" smtClean="0">
                <a:latin typeface="Arial"/>
                <a:ea typeface="MS Mincho"/>
                <a:cs typeface="Times New Roman"/>
              </a:rPr>
              <a:t>What are your topics of research (actual and possible)?</a:t>
            </a:r>
          </a:p>
          <a:p>
            <a:pPr marL="544513" lvl="1">
              <a:spcBef>
                <a:spcPts val="0"/>
              </a:spcBef>
              <a:spcAft>
                <a:spcPts val="0"/>
              </a:spcAft>
              <a:buFont typeface="Wingdings"/>
              <a:buChar char=""/>
            </a:pPr>
            <a:r>
              <a:rPr lang="en-GB" sz="1400" kern="50" dirty="0" smtClean="0">
                <a:latin typeface="Arial"/>
                <a:ea typeface="MS Mincho"/>
                <a:cs typeface="Times New Roman"/>
              </a:rPr>
              <a:t>Are there further SD-relevant topics that could be interesting for your discipline but are not contained in either of the two models?</a:t>
            </a:r>
            <a:endParaRPr lang="en-GB" sz="1400" dirty="0" smtClean="0">
              <a:latin typeface="Calibri"/>
              <a:ea typeface="MS Mincho"/>
              <a:cs typeface="Times New Roman"/>
            </a:endParaRPr>
          </a:p>
          <a:p>
            <a:pPr marL="544513" lvl="1">
              <a:spcBef>
                <a:spcPts val="0"/>
              </a:spcBef>
              <a:spcAft>
                <a:spcPts val="0"/>
              </a:spcAft>
              <a:buFont typeface="Wingdings"/>
              <a:buChar char=""/>
            </a:pPr>
            <a:r>
              <a:rPr lang="en-GB" sz="1400" kern="50" dirty="0" smtClean="0">
                <a:latin typeface="Arial"/>
                <a:ea typeface="MS Mincho"/>
                <a:cs typeface="Times New Roman"/>
              </a:rPr>
              <a:t>What dimensions of SD (environmental, sociocultural, economic) do your topics take into account?</a:t>
            </a:r>
            <a:endParaRPr lang="en-GB" sz="1400" dirty="0" smtClean="0">
              <a:latin typeface="Calibri"/>
              <a:ea typeface="MS Mincho"/>
              <a:cs typeface="Times New Roman"/>
            </a:endParaRPr>
          </a:p>
          <a:p>
            <a:pPr marL="544513" lvl="1">
              <a:spcBef>
                <a:spcPts val="0"/>
              </a:spcBef>
              <a:spcAft>
                <a:spcPts val="0"/>
              </a:spcAft>
              <a:buFont typeface="Wingdings"/>
              <a:buChar char=""/>
            </a:pPr>
            <a:r>
              <a:rPr lang="en-GB" sz="1400" kern="50" dirty="0" smtClean="0">
                <a:latin typeface="Arial"/>
                <a:ea typeface="MS Mincho"/>
                <a:cs typeface="Times New Roman"/>
              </a:rPr>
              <a:t>Which actors and other scientific disciplines would be interesting partners for collaboration?</a:t>
            </a:r>
            <a:endParaRPr lang="en-GB" sz="1400" dirty="0" smtClean="0">
              <a:latin typeface="Calibri"/>
              <a:ea typeface="MS Mincho"/>
              <a:cs typeface="Times New Roman"/>
            </a:endParaRPr>
          </a:p>
          <a:p>
            <a:pPr marL="544513" lvl="1">
              <a:spcBef>
                <a:spcPts val="0"/>
              </a:spcBef>
              <a:spcAft>
                <a:spcPts val="0"/>
              </a:spcAft>
              <a:buFont typeface="Wingdings"/>
              <a:buChar char=""/>
            </a:pPr>
            <a:r>
              <a:rPr lang="en-GB" sz="1400" kern="50" dirty="0" smtClean="0">
                <a:latin typeface="Arial"/>
                <a:ea typeface="MS Mincho"/>
                <a:cs typeface="Times New Roman"/>
              </a:rPr>
              <a:t>Is there a relation to practice and if so, what does it consist of?</a:t>
            </a:r>
          </a:p>
          <a:p>
            <a:pPr marL="258763" lvl="1" indent="0">
              <a:spcBef>
                <a:spcPts val="0"/>
              </a:spcBef>
              <a:spcAft>
                <a:spcPts val="0"/>
              </a:spcAft>
            </a:pPr>
            <a:endParaRPr lang="en-GB" sz="1400" kern="50" dirty="0" smtClean="0">
              <a:latin typeface="Arial"/>
              <a:ea typeface="MS Mincho"/>
              <a:cs typeface="Times New Roman"/>
            </a:endParaRPr>
          </a:p>
          <a:p>
            <a:pPr>
              <a:spcBef>
                <a:spcPts val="0"/>
              </a:spcBef>
              <a:spcAft>
                <a:spcPts val="0"/>
              </a:spcAft>
            </a:pPr>
            <a:r>
              <a:rPr lang="en-GB" sz="1800" kern="50" dirty="0" smtClean="0">
                <a:latin typeface="Arial"/>
                <a:ea typeface="MS Mincho"/>
                <a:cs typeface="Times New Roman"/>
              </a:rPr>
              <a:t> </a:t>
            </a:r>
            <a:endParaRPr lang="en-GB" altLang="en-US" sz="1800" dirty="0" smtClean="0">
              <a:cs typeface="Times New Roman" pitchFamily="18" charset="0"/>
            </a:endParaRPr>
          </a:p>
          <a:p>
            <a:pPr marL="285750" indent="-285750" eaLnBrk="1" hangingPunct="1">
              <a:spcBef>
                <a:spcPts val="0"/>
              </a:spcBef>
              <a:spcAft>
                <a:spcPts val="0"/>
              </a:spcAft>
              <a:buFont typeface="Wingdings" panose="05000000000000000000" pitchFamily="2" charset="2"/>
              <a:buChar char="Ø"/>
            </a:pPr>
            <a:endParaRPr lang="en-GB" altLang="en-US" sz="1800" dirty="0">
              <a:cs typeface="Times New Roman" pitchFamily="18" charset="0"/>
            </a:endParaRPr>
          </a:p>
        </p:txBody>
      </p:sp>
      <p:sp>
        <p:nvSpPr>
          <p:cNvPr id="2" name="Foliennummernplatzhalter 1"/>
          <p:cNvSpPr>
            <a:spLocks noGrp="1"/>
          </p:cNvSpPr>
          <p:nvPr>
            <p:ph type="sldNum" sz="quarter" idx="12"/>
          </p:nvPr>
        </p:nvSpPr>
        <p:spPr/>
        <p:txBody>
          <a:bodyPr/>
          <a:lstStyle/>
          <a:p>
            <a:fld id="{5DCECA37-7FCC-45D4-BAD6-B8760F7664F4}" type="slidenum">
              <a:rPr lang="en-GB" smtClean="0"/>
              <a:pPr/>
              <a:t>7</a:t>
            </a:fld>
            <a:endParaRPr lang="en-GB" sz="1400" dirty="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dirty="0" smtClean="0">
                <a:solidFill>
                  <a:srgbClr val="336699"/>
                </a:solidFill>
                <a:cs typeface="Times New Roman" pitchFamily="18" charset="0"/>
              </a:rPr>
              <a:t>Educational content</a:t>
            </a:r>
          </a:p>
          <a:p>
            <a:pPr eaLnBrk="1" hangingPunct="1"/>
            <a:r>
              <a:rPr lang="en-GB" altLang="en-US" sz="1800" dirty="0" smtClean="0">
                <a:solidFill>
                  <a:srgbClr val="336699"/>
                </a:solidFill>
                <a:cs typeface="Times New Roman" pitchFamily="18" charset="0"/>
              </a:rPr>
              <a:t>Identifying thematic links between your own discipline and SD</a:t>
            </a:r>
            <a:endParaRPr lang="en-GB" altLang="en-US" sz="1800" dirty="0">
              <a:solidFill>
                <a:srgbClr val="336699"/>
              </a:solidFill>
              <a:cs typeface="Times New Roman" pitchFamily="18" charset="0"/>
            </a:endParaRPr>
          </a:p>
        </p:txBody>
      </p:sp>
      <p:pic>
        <p:nvPicPr>
          <p:cNvPr id="11" name="Picture 2" descr="http://dochas.ie/sites/default/files/Sustainable%20Development%20Goa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8490" y="4194055"/>
            <a:ext cx="2401640" cy="11879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a:spLocks noChangeArrowheads="1"/>
          </p:cNvSpPr>
          <p:nvPr/>
        </p:nvSpPr>
        <p:spPr bwMode="auto">
          <a:xfrm>
            <a:off x="1848490" y="5655493"/>
            <a:ext cx="3384376" cy="783442"/>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marL="0" lvl="1" indent="0">
              <a:spcBef>
                <a:spcPts val="0"/>
              </a:spcBef>
              <a:spcAft>
                <a:spcPts val="0"/>
              </a:spcAft>
            </a:pPr>
            <a:r>
              <a:rPr lang="en-GB" sz="1600" b="1" i="1" kern="50" dirty="0" smtClean="0">
                <a:solidFill>
                  <a:srgbClr val="336699"/>
                </a:solidFill>
                <a:latin typeface="Arial"/>
                <a:ea typeface="MS Mincho"/>
                <a:cs typeface="Times New Roman"/>
              </a:rPr>
              <a:t>b:  </a:t>
            </a:r>
            <a:r>
              <a:rPr lang="en-GB" sz="1600" kern="50" dirty="0" smtClean="0">
                <a:latin typeface="Arial"/>
                <a:ea typeface="MS Mincho"/>
                <a:cs typeface="Times New Roman"/>
              </a:rPr>
              <a:t>You can identify contributions to a certain topic based on three </a:t>
            </a:r>
            <a:r>
              <a:rPr lang="en-GB" sz="1600" i="1" kern="50" dirty="0" smtClean="0">
                <a:solidFill>
                  <a:srgbClr val="C00000"/>
                </a:solidFill>
                <a:latin typeface="Arial"/>
                <a:ea typeface="MS Mincho"/>
                <a:cs typeface="Times New Roman"/>
              </a:rPr>
              <a:t>forms of knowledge</a:t>
            </a:r>
            <a:r>
              <a:rPr lang="en-GB" sz="1600" i="1" kern="50" dirty="0" smtClean="0">
                <a:solidFill>
                  <a:schemeClr val="tx2"/>
                </a:solidFill>
                <a:latin typeface="Arial"/>
                <a:ea typeface="MS Mincho"/>
                <a:cs typeface="Times New Roman"/>
              </a:rPr>
              <a:t> for SD.</a:t>
            </a:r>
            <a:r>
              <a:rPr lang="en-GB" sz="1400" kern="50" dirty="0" smtClean="0">
                <a:latin typeface="Arial"/>
                <a:ea typeface="MS Mincho"/>
                <a:cs typeface="Times New Roman"/>
              </a:rPr>
              <a:t> </a:t>
            </a:r>
            <a:endParaRPr lang="en-GB" altLang="en-US" sz="1800" dirty="0">
              <a:cs typeface="Times New Roman" pitchFamily="18" charset="0"/>
            </a:endParaRPr>
          </a:p>
        </p:txBody>
      </p:sp>
      <p:sp>
        <p:nvSpPr>
          <p:cNvPr id="10" name="Datumsplatzhalter 3"/>
          <p:cNvSpPr>
            <a:spLocks noGrp="1"/>
          </p:cNvSpPr>
          <p:nvPr>
            <p:ph type="dt" sz="half" idx="10"/>
          </p:nvPr>
        </p:nvSpPr>
        <p:spPr>
          <a:xfrm>
            <a:off x="72206" y="6548438"/>
            <a:ext cx="8964290" cy="210050"/>
          </a:xfrm>
        </p:spPr>
        <p:txBody>
          <a:bodyPr/>
          <a:lstStyle/>
          <a:p>
            <a:pPr marL="0" lvl="1" indent="-381000" eaLnBrk="1" hangingPunct="1">
              <a:lnSpc>
                <a:spcPct val="95000"/>
              </a:lnSpc>
              <a:spcBef>
                <a:spcPct val="20000"/>
              </a:spcBef>
              <a:spcAft>
                <a:spcPct val="10000"/>
              </a:spcAft>
              <a:buClr>
                <a:schemeClr val="hlink"/>
              </a:buClr>
              <a:buSzPct val="85000"/>
            </a:pPr>
            <a:r>
              <a:rPr lang="en-GB" sz="1200" kern="0" dirty="0" err="1" smtClean="0">
                <a:solidFill>
                  <a:srgbClr val="333333"/>
                </a:solidFill>
                <a:ea typeface="ヒラギノ角ゴ Pro W3" pitchFamily="-84" charset="-128"/>
              </a:rPr>
              <a:t>Rockström</a:t>
            </a:r>
            <a:r>
              <a:rPr lang="en-GB" sz="1200" kern="0" dirty="0" smtClean="0">
                <a:solidFill>
                  <a:srgbClr val="333333"/>
                </a:solidFill>
                <a:ea typeface="ヒラギノ角ゴ Pro W3" pitchFamily="-84" charset="-128"/>
              </a:rPr>
              <a:t> et al. 2009; </a:t>
            </a:r>
            <a:r>
              <a:rPr lang="en-GB" sz="1200" kern="0" dirty="0" err="1" smtClean="0">
                <a:solidFill>
                  <a:srgbClr val="333333"/>
                </a:solidFill>
                <a:ea typeface="ヒラギノ角ゴ Pro W3" pitchFamily="-84" charset="-128"/>
              </a:rPr>
              <a:t>Raworth</a:t>
            </a:r>
            <a:r>
              <a:rPr lang="en-GB" sz="1200" kern="0" dirty="0" smtClean="0">
                <a:solidFill>
                  <a:srgbClr val="333333"/>
                </a:solidFill>
                <a:ea typeface="ヒラギノ角ゴ Pro W3" pitchFamily="-84" charset="-128"/>
              </a:rPr>
              <a:t> 2012; </a:t>
            </a:r>
            <a:r>
              <a:rPr lang="en-GB" sz="1200" kern="0" dirty="0" err="1" smtClean="0">
                <a:solidFill>
                  <a:srgbClr val="333333"/>
                </a:solidFill>
                <a:ea typeface="ヒラギノ角ゴ Pro W3" pitchFamily="-84" charset="-128"/>
              </a:rPr>
              <a:t>Schweizerische</a:t>
            </a:r>
            <a:r>
              <a:rPr lang="en-GB" sz="1200" kern="0" dirty="0" smtClean="0">
                <a:solidFill>
                  <a:srgbClr val="333333"/>
                </a:solidFill>
                <a:ea typeface="ヒラギノ角ゴ Pro W3" pitchFamily="-84" charset="-128"/>
              </a:rPr>
              <a:t> </a:t>
            </a:r>
            <a:r>
              <a:rPr lang="en-GB" sz="1200" kern="0" dirty="0" err="1" smtClean="0">
                <a:solidFill>
                  <a:srgbClr val="333333"/>
                </a:solidFill>
                <a:ea typeface="ヒラギノ角ゴ Pro W3" pitchFamily="-84" charset="-128"/>
              </a:rPr>
              <a:t>Eidgenossenschaft</a:t>
            </a:r>
            <a:r>
              <a:rPr lang="en-GB" sz="1200" kern="0" dirty="0" smtClean="0">
                <a:solidFill>
                  <a:srgbClr val="333333"/>
                </a:solidFill>
                <a:ea typeface="ヒラギノ角ゴ Pro W3" pitchFamily="-84" charset="-128"/>
              </a:rPr>
              <a:t> 2016; </a:t>
            </a:r>
            <a:r>
              <a:rPr lang="en-GB" sz="1200" kern="50" dirty="0" smtClean="0">
                <a:latin typeface="Arial"/>
                <a:ea typeface="MS Mincho"/>
                <a:cs typeface="Times New Roman"/>
              </a:rPr>
              <a:t>Pohl and </a:t>
            </a:r>
            <a:r>
              <a:rPr lang="de-CH" sz="1200">
                <a:ea typeface="Calibri"/>
                <a:cs typeface="Times New Roman"/>
              </a:rPr>
              <a:t>Hirsch Hadorn </a:t>
            </a:r>
            <a:r>
              <a:rPr lang="en-GB" sz="1200" kern="50" smtClean="0">
                <a:latin typeface="Arial"/>
                <a:ea typeface="MS Mincho"/>
                <a:cs typeface="Times New Roman"/>
              </a:rPr>
              <a:t>2007; </a:t>
            </a:r>
            <a:r>
              <a:rPr lang="en-GB" sz="1200" kern="0" dirty="0" smtClean="0">
                <a:solidFill>
                  <a:srgbClr val="333333"/>
                </a:solidFill>
                <a:ea typeface="ヒラギノ角ゴ Pro W3" pitchFamily="-84" charset="-128"/>
              </a:rPr>
              <a:t>Graphic: K Herweg</a:t>
            </a:r>
            <a:endParaRPr lang="en-GB" sz="1200" dirty="0" smtClean="0"/>
          </a:p>
          <a:p>
            <a:pPr marL="0" lvl="1" indent="-381000" eaLnBrk="1" hangingPunct="1">
              <a:lnSpc>
                <a:spcPct val="95000"/>
              </a:lnSpc>
              <a:spcBef>
                <a:spcPct val="20000"/>
              </a:spcBef>
              <a:spcAft>
                <a:spcPct val="10000"/>
              </a:spcAft>
              <a:buClr>
                <a:schemeClr val="hlink"/>
              </a:buClr>
              <a:buSzPct val="85000"/>
            </a:pPr>
            <a:endParaRPr lang="en-GB" sz="1200" kern="0" dirty="0">
              <a:solidFill>
                <a:srgbClr val="333333"/>
              </a:solidFill>
              <a:ea typeface="ヒラギノ角ゴ Pro W3" pitchFamily="-84" charset="-128"/>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3811"/>
          <a:stretch/>
        </p:blipFill>
        <p:spPr>
          <a:xfrm>
            <a:off x="315819" y="4118213"/>
            <a:ext cx="1375861" cy="1327011"/>
          </a:xfrm>
          <a:prstGeom prst="rect">
            <a:avLst/>
          </a:prstGeom>
        </p:spPr>
      </p:pic>
      <p:pic>
        <p:nvPicPr>
          <p:cNvPr id="7" name="Picture 6"/>
          <p:cNvPicPr>
            <a:picLocks noChangeAspect="1"/>
          </p:cNvPicPr>
          <p:nvPr/>
        </p:nvPicPr>
        <p:blipFill>
          <a:blip r:embed="rId5"/>
          <a:stretch>
            <a:fillRect/>
          </a:stretch>
        </p:blipFill>
        <p:spPr>
          <a:xfrm>
            <a:off x="5055670" y="4194055"/>
            <a:ext cx="3746839" cy="2208243"/>
          </a:xfrm>
          <a:prstGeom prst="rect">
            <a:avLst/>
          </a:prstGeom>
        </p:spPr>
      </p:pic>
    </p:spTree>
    <p:extLst>
      <p:ext uri="{BB962C8B-B14F-4D97-AF65-F5344CB8AC3E}">
        <p14:creationId xmlns:p14="http://schemas.microsoft.com/office/powerpoint/2010/main" val="4015476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en-GB" smtClean="0"/>
              <a:pPr/>
              <a:t>8</a:t>
            </a:fld>
            <a:endParaRPr lang="en-GB" sz="1400" dirty="0"/>
          </a:p>
        </p:txBody>
      </p:sp>
      <p:sp>
        <p:nvSpPr>
          <p:cNvPr id="7"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dirty="0" smtClean="0">
                <a:solidFill>
                  <a:srgbClr val="336699"/>
                </a:solidFill>
                <a:cs typeface="Times New Roman" pitchFamily="18" charset="0"/>
              </a:rPr>
              <a:t>Educational content</a:t>
            </a:r>
          </a:p>
          <a:p>
            <a:pPr eaLnBrk="1" hangingPunct="1"/>
            <a:r>
              <a:rPr lang="en-GB" altLang="en-US" sz="1800" dirty="0" smtClean="0">
                <a:solidFill>
                  <a:srgbClr val="336699"/>
                </a:solidFill>
                <a:cs typeface="Times New Roman" pitchFamily="18" charset="0"/>
              </a:rPr>
              <a:t>The </a:t>
            </a:r>
            <a:r>
              <a:rPr lang="en-GB" altLang="en-US" sz="1800" i="1" dirty="0" smtClean="0">
                <a:solidFill>
                  <a:srgbClr val="336699"/>
                </a:solidFill>
                <a:cs typeface="Times New Roman" pitchFamily="18" charset="0"/>
              </a:rPr>
              <a:t>Doughnut Model </a:t>
            </a:r>
            <a:r>
              <a:rPr lang="en-GB" altLang="en-US" sz="1800" dirty="0" smtClean="0">
                <a:solidFill>
                  <a:srgbClr val="336699"/>
                </a:solidFill>
                <a:cs typeface="Times New Roman" pitchFamily="18" charset="0"/>
              </a:rPr>
              <a:t>of Sustainable Development</a:t>
            </a:r>
            <a:endParaRPr lang="en-GB" altLang="en-US" sz="1800" dirty="0">
              <a:solidFill>
                <a:srgbClr val="336699"/>
              </a:solidFill>
              <a:cs typeface="Times New Roman" pitchFamily="18" charset="0"/>
            </a:endParaRPr>
          </a:p>
        </p:txBody>
      </p:sp>
      <p:sp>
        <p:nvSpPr>
          <p:cNvPr id="8" name="TextBox 15"/>
          <p:cNvSpPr txBox="1"/>
          <p:nvPr/>
        </p:nvSpPr>
        <p:spPr>
          <a:xfrm>
            <a:off x="87119" y="6485274"/>
            <a:ext cx="7293193" cy="400110"/>
          </a:xfrm>
          <a:prstGeom prst="rect">
            <a:avLst/>
          </a:prstGeom>
          <a:noFill/>
        </p:spPr>
        <p:txBody>
          <a:bodyPr wrap="square" rtlCol="0">
            <a:spAutoFit/>
          </a:bodyPr>
          <a:lstStyle/>
          <a:p>
            <a:r>
              <a:rPr lang="en-GB" sz="1000" dirty="0" smtClean="0"/>
              <a:t>Source: 9 Dimensions of planetary boundaries according to </a:t>
            </a:r>
            <a:r>
              <a:rPr lang="en-GB" sz="1000" dirty="0" err="1" smtClean="0"/>
              <a:t>Rockström</a:t>
            </a:r>
            <a:r>
              <a:rPr lang="en-GB" sz="1000" dirty="0" smtClean="0"/>
              <a:t> et al. 2009</a:t>
            </a:r>
            <a:r>
              <a:rPr lang="en-GB" sz="1000" dirty="0"/>
              <a:t>, 12 dimensions of social boundaries according to </a:t>
            </a:r>
            <a:r>
              <a:rPr lang="en-GB" sz="1000" dirty="0" err="1"/>
              <a:t>Raworth</a:t>
            </a:r>
            <a:r>
              <a:rPr lang="en-GB" sz="1000" dirty="0"/>
              <a:t> 2017, based on government priorities at Rio+20 and later UN Conferences.</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811" b="4702"/>
          <a:stretch/>
        </p:blipFill>
        <p:spPr>
          <a:xfrm>
            <a:off x="1534802" y="908720"/>
            <a:ext cx="6032339" cy="5544616"/>
          </a:xfrm>
          <a:prstGeom prst="rect">
            <a:avLst/>
          </a:prstGeom>
        </p:spPr>
      </p:pic>
    </p:spTree>
    <p:extLst>
      <p:ext uri="{BB962C8B-B14F-4D97-AF65-F5344CB8AC3E}">
        <p14:creationId xmlns:p14="http://schemas.microsoft.com/office/powerpoint/2010/main" val="287944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en-GB" smtClean="0"/>
              <a:pPr/>
              <a:t>9</a:t>
            </a:fld>
            <a:endParaRPr lang="en-GB" sz="1400" dirty="0"/>
          </a:p>
        </p:txBody>
      </p:sp>
      <p:sp>
        <p:nvSpPr>
          <p:cNvPr id="6" name="Rechteck 5"/>
          <p:cNvSpPr/>
          <p:nvPr/>
        </p:nvSpPr>
        <p:spPr>
          <a:xfrm>
            <a:off x="251519" y="1340768"/>
            <a:ext cx="8712969" cy="5093702"/>
          </a:xfrm>
          <a:prstGeom prst="rect">
            <a:avLst/>
          </a:prstGeom>
        </p:spPr>
        <p:txBody>
          <a:bodyPr wrap="square">
            <a:spAutoFit/>
          </a:bodyPr>
          <a:lstStyle/>
          <a:p>
            <a:pPr marL="342900" lvl="0" indent="-342900">
              <a:buFont typeface="+mj-lt"/>
              <a:buAutoNum type="arabicPeriod"/>
            </a:pPr>
            <a:endParaRPr lang="en-GB" sz="1250" dirty="0" smtClean="0"/>
          </a:p>
          <a:p>
            <a:pPr marL="228600" lvl="0" indent="-228600">
              <a:buFont typeface="+mj-lt"/>
              <a:buAutoNum type="arabicPeriod"/>
            </a:pPr>
            <a:r>
              <a:rPr lang="en-GB" sz="1250" b="1" dirty="0" smtClean="0"/>
              <a:t>No Poverty</a:t>
            </a:r>
            <a:r>
              <a:rPr lang="en-GB" sz="1250" dirty="0" smtClean="0"/>
              <a:t> - End poverty in all its forms everywhere</a:t>
            </a:r>
          </a:p>
          <a:p>
            <a:pPr marL="228600" lvl="0" indent="-228600">
              <a:buFont typeface="+mj-lt"/>
              <a:buAutoNum type="arabicPeriod"/>
            </a:pPr>
            <a:r>
              <a:rPr lang="en-GB" sz="1250" b="1" dirty="0" smtClean="0"/>
              <a:t>Zero Hunger</a:t>
            </a:r>
            <a:r>
              <a:rPr lang="en-GB" sz="1250" dirty="0" smtClean="0"/>
              <a:t> - End hunger, achieve food security and improved nutrition and promote sustainable agriculture</a:t>
            </a:r>
          </a:p>
          <a:p>
            <a:pPr marL="228600" lvl="0" indent="-228600">
              <a:buFont typeface="+mj-lt"/>
              <a:buAutoNum type="arabicPeriod"/>
            </a:pPr>
            <a:r>
              <a:rPr lang="en-GB" sz="1250" b="1" dirty="0" smtClean="0"/>
              <a:t>Good Health and Well-being</a:t>
            </a:r>
            <a:r>
              <a:rPr lang="en-GB" sz="1250" dirty="0" smtClean="0"/>
              <a:t> - Ensure healthy lives and promote well-being for all at all ages</a:t>
            </a:r>
          </a:p>
          <a:p>
            <a:pPr marL="228600" lvl="0" indent="-228600">
              <a:buFont typeface="+mj-lt"/>
              <a:buAutoNum type="arabicPeriod"/>
            </a:pPr>
            <a:r>
              <a:rPr lang="en-GB" sz="1250" b="1" dirty="0" smtClean="0"/>
              <a:t>Quality Education</a:t>
            </a:r>
            <a:r>
              <a:rPr lang="en-GB" sz="1250" dirty="0" smtClean="0"/>
              <a:t> - Ensure inclusive and equitable quality education and promote lifelong learning opportunities for all</a:t>
            </a:r>
          </a:p>
          <a:p>
            <a:pPr marL="228600" lvl="0" indent="-228600">
              <a:buFont typeface="+mj-lt"/>
              <a:buAutoNum type="arabicPeriod"/>
            </a:pPr>
            <a:r>
              <a:rPr lang="en-GB" sz="1250" b="1" dirty="0" smtClean="0"/>
              <a:t>Gender Equality</a:t>
            </a:r>
            <a:r>
              <a:rPr lang="en-GB" sz="1250" dirty="0" smtClean="0"/>
              <a:t> - Achieve gender equality and empower all women and girls</a:t>
            </a:r>
          </a:p>
          <a:p>
            <a:pPr marL="228600" lvl="0" indent="-228600">
              <a:buFont typeface="+mj-lt"/>
              <a:buAutoNum type="arabicPeriod"/>
            </a:pPr>
            <a:r>
              <a:rPr lang="en-GB" sz="1250" b="1" dirty="0" smtClean="0"/>
              <a:t>Clean Water and Sanitation</a:t>
            </a:r>
            <a:r>
              <a:rPr lang="en-GB" sz="1250" dirty="0" smtClean="0"/>
              <a:t> - Ensure availability and sustainable management of water and sanitation for all</a:t>
            </a:r>
          </a:p>
          <a:p>
            <a:pPr marL="228600" lvl="0" indent="-228600">
              <a:buFont typeface="+mj-lt"/>
              <a:buAutoNum type="arabicPeriod"/>
            </a:pPr>
            <a:r>
              <a:rPr lang="en-GB" sz="1250" b="1" dirty="0" smtClean="0"/>
              <a:t>Affordable and Clean Energy</a:t>
            </a:r>
            <a:r>
              <a:rPr lang="en-GB" sz="1250" dirty="0" smtClean="0"/>
              <a:t> - Ensure access to affordable, reliable, sustainable and modern energy for all</a:t>
            </a:r>
          </a:p>
          <a:p>
            <a:pPr marL="228600" lvl="0" indent="-228600">
              <a:buFont typeface="+mj-lt"/>
              <a:buAutoNum type="arabicPeriod"/>
            </a:pPr>
            <a:r>
              <a:rPr lang="en-GB" sz="1250" b="1" dirty="0" smtClean="0"/>
              <a:t>Decent Work and Economic Growth</a:t>
            </a:r>
            <a:r>
              <a:rPr lang="en-GB" sz="1250" dirty="0" smtClean="0"/>
              <a:t> - Promote sustained, inclusive and sustainable economic growth, full and productive employment and decent work for all</a:t>
            </a:r>
          </a:p>
          <a:p>
            <a:pPr marL="228600" lvl="0" indent="-228600">
              <a:buFont typeface="+mj-lt"/>
              <a:buAutoNum type="arabicPeriod"/>
            </a:pPr>
            <a:r>
              <a:rPr lang="en-GB" sz="1250" b="1" dirty="0" smtClean="0"/>
              <a:t>Industry, Innovation and Infrastructure</a:t>
            </a:r>
            <a:r>
              <a:rPr lang="en-GB" sz="1250" dirty="0" smtClean="0"/>
              <a:t> - Build resilient infrastructure, promote inclusive and sustainable industrialization and foster innovation</a:t>
            </a:r>
          </a:p>
          <a:p>
            <a:pPr marL="228600" lvl="0" indent="-228600">
              <a:buFont typeface="+mj-lt"/>
              <a:buAutoNum type="arabicPeriod"/>
            </a:pPr>
            <a:r>
              <a:rPr lang="en-GB" sz="1250" b="1" dirty="0" smtClean="0"/>
              <a:t>Reduced Inequalities</a:t>
            </a:r>
            <a:r>
              <a:rPr lang="en-GB" sz="1250" dirty="0" smtClean="0"/>
              <a:t> - Reduce income inequality within and among countries</a:t>
            </a:r>
          </a:p>
          <a:p>
            <a:pPr marL="228600" lvl="0" indent="-228600">
              <a:buFont typeface="+mj-lt"/>
              <a:buAutoNum type="arabicPeriod"/>
            </a:pPr>
            <a:r>
              <a:rPr lang="en-GB" sz="1250" b="1" dirty="0" smtClean="0"/>
              <a:t>Sustainable Cities and Communities</a:t>
            </a:r>
            <a:r>
              <a:rPr lang="en-GB" sz="1250" dirty="0" smtClean="0"/>
              <a:t> - Make cities and human settlements inclusive, safe, resilient and sustainable</a:t>
            </a:r>
          </a:p>
          <a:p>
            <a:pPr marL="228600" lvl="0" indent="-228600">
              <a:buFont typeface="+mj-lt"/>
              <a:buAutoNum type="arabicPeriod"/>
            </a:pPr>
            <a:r>
              <a:rPr lang="en-GB" sz="1250" b="1" dirty="0" smtClean="0"/>
              <a:t>Responsible Consumption and Production</a:t>
            </a:r>
            <a:r>
              <a:rPr lang="en-GB" sz="1250" dirty="0" smtClean="0"/>
              <a:t> - Ensure sustainable consumption and production patterns</a:t>
            </a:r>
          </a:p>
          <a:p>
            <a:pPr marL="228600" lvl="0" indent="-228600">
              <a:buFont typeface="+mj-lt"/>
              <a:buAutoNum type="arabicPeriod"/>
            </a:pPr>
            <a:r>
              <a:rPr lang="en-GB" sz="1250" b="1" dirty="0" smtClean="0"/>
              <a:t>Climate Action</a:t>
            </a:r>
            <a:r>
              <a:rPr lang="en-GB" sz="1250" dirty="0" smtClean="0"/>
              <a:t> - Take urgent action to combat climate change and its impacts by regulating emissions and promoting developments in renewable energy</a:t>
            </a:r>
          </a:p>
          <a:p>
            <a:pPr marL="228600" lvl="0" indent="-228600">
              <a:buFont typeface="+mj-lt"/>
              <a:buAutoNum type="arabicPeriod"/>
            </a:pPr>
            <a:r>
              <a:rPr lang="en-GB" sz="1250" b="1" dirty="0" smtClean="0"/>
              <a:t>Life Below Water</a:t>
            </a:r>
            <a:r>
              <a:rPr lang="en-GB" sz="1250" dirty="0" smtClean="0"/>
              <a:t> - Conserve and sustainably use the oceans, seas and marine resources for sustainable development</a:t>
            </a:r>
          </a:p>
          <a:p>
            <a:pPr marL="228600" lvl="0" indent="-228600">
              <a:buFont typeface="+mj-lt"/>
              <a:buAutoNum type="arabicPeriod"/>
            </a:pPr>
            <a:r>
              <a:rPr lang="en-GB" sz="1250" b="1" dirty="0" smtClean="0"/>
              <a:t>Life on Land</a:t>
            </a:r>
            <a:r>
              <a:rPr lang="en-GB" sz="1250" dirty="0" smtClean="0"/>
              <a:t> - Protect, restore and promote sustainable use of terrestrial ecosystems, sustainably manage forests, combat desertification, and halt and reverse land degradation and halt biodiversity loss</a:t>
            </a:r>
          </a:p>
          <a:p>
            <a:pPr marL="228600" lvl="0" indent="-228600">
              <a:buFont typeface="+mj-lt"/>
              <a:buAutoNum type="arabicPeriod"/>
            </a:pPr>
            <a:r>
              <a:rPr lang="en-GB" sz="1250" b="1" dirty="0" smtClean="0"/>
              <a:t>Peace, Justice and Strong Institutions</a:t>
            </a:r>
            <a:r>
              <a:rPr lang="en-GB" sz="1250" dirty="0" smtClean="0"/>
              <a:t> - Promote peaceful and inclusive societies for sustainable development, provide access to justice for all and build effective, accountable and inclusive institutions at all levels</a:t>
            </a:r>
          </a:p>
          <a:p>
            <a:pPr marL="228600" lvl="0" indent="-228600">
              <a:buFont typeface="+mj-lt"/>
              <a:buAutoNum type="arabicPeriod"/>
            </a:pPr>
            <a:r>
              <a:rPr lang="en-GB" sz="1250" b="1" dirty="0" smtClean="0"/>
              <a:t>Partnerships for the Goals</a:t>
            </a:r>
            <a:r>
              <a:rPr lang="en-GB" sz="1250" dirty="0" smtClean="0"/>
              <a:t> - Strengthen the means of implementation and revitalize the global partnership for sustainable development</a:t>
            </a:r>
            <a:endParaRPr lang="en-GB" sz="1250" b="1" dirty="0"/>
          </a:p>
        </p:txBody>
      </p:sp>
      <p:sp>
        <p:nvSpPr>
          <p:cNvPr id="4" name="Rechteck 3"/>
          <p:cNvSpPr/>
          <p:nvPr/>
        </p:nvSpPr>
        <p:spPr>
          <a:xfrm>
            <a:off x="323528" y="6525344"/>
            <a:ext cx="8568952" cy="261610"/>
          </a:xfrm>
          <a:prstGeom prst="rect">
            <a:avLst/>
          </a:prstGeom>
        </p:spPr>
        <p:txBody>
          <a:bodyPr wrap="square">
            <a:spAutoFit/>
          </a:bodyPr>
          <a:lstStyle/>
          <a:p>
            <a:r>
              <a:rPr lang="en-GB" sz="1100" dirty="0" smtClean="0">
                <a:solidFill>
                  <a:srgbClr val="336699"/>
                </a:solidFill>
              </a:rPr>
              <a:t>http://www.un.org/sustainabledevelopment/sustainable-development-goals/</a:t>
            </a:r>
            <a:endParaRPr lang="en-GB" sz="1100" dirty="0">
              <a:solidFill>
                <a:srgbClr val="336699"/>
              </a:solidFill>
            </a:endParaRPr>
          </a:p>
        </p:txBody>
      </p:sp>
      <p:pic>
        <p:nvPicPr>
          <p:cNvPr id="8" name="Picture 2" descr="http://dochas.ie/sites/default/files/Sustainable%20Development%20Goa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16632"/>
            <a:ext cx="2448272" cy="121097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GB" altLang="en-US" b="1" dirty="0" smtClean="0">
                <a:solidFill>
                  <a:srgbClr val="336699"/>
                </a:solidFill>
                <a:cs typeface="Times New Roman" pitchFamily="18" charset="0"/>
              </a:rPr>
              <a:t>Educational content</a:t>
            </a:r>
          </a:p>
          <a:p>
            <a:pPr eaLnBrk="1" hangingPunct="1"/>
            <a:r>
              <a:rPr lang="en-GB" altLang="en-US" sz="1800" dirty="0" smtClean="0">
                <a:solidFill>
                  <a:srgbClr val="336699"/>
                </a:solidFill>
                <a:cs typeface="Times New Roman" pitchFamily="18" charset="0"/>
              </a:rPr>
              <a:t>The UN SDGs – approved on </a:t>
            </a:r>
            <a:r>
              <a:rPr lang="en-GB" sz="1800" dirty="0" smtClean="0">
                <a:solidFill>
                  <a:srgbClr val="336699"/>
                </a:solidFill>
                <a:cs typeface="Times New Roman" pitchFamily="18" charset="0"/>
              </a:rPr>
              <a:t>25.9.2015 </a:t>
            </a:r>
            <a:br>
              <a:rPr lang="en-GB" sz="1800" dirty="0" smtClean="0">
                <a:solidFill>
                  <a:srgbClr val="336699"/>
                </a:solidFill>
                <a:cs typeface="Times New Roman" pitchFamily="18" charset="0"/>
              </a:rPr>
            </a:br>
            <a:r>
              <a:rPr lang="en-GB" sz="1800" dirty="0" smtClean="0">
                <a:solidFill>
                  <a:srgbClr val="336699"/>
                </a:solidFill>
                <a:cs typeface="Times New Roman" pitchFamily="18" charset="0"/>
              </a:rPr>
              <a:t>by the 193 UN member states</a:t>
            </a:r>
            <a:endParaRPr lang="en-GB" altLang="en-US" sz="1800" dirty="0">
              <a:solidFill>
                <a:srgbClr val="336699"/>
              </a:solidFill>
              <a:cs typeface="Times New Roman" pitchFamily="18" charset="0"/>
            </a:endParaRPr>
          </a:p>
        </p:txBody>
      </p:sp>
    </p:spTree>
    <p:extLst>
      <p:ext uri="{BB962C8B-B14F-4D97-AF65-F5344CB8AC3E}">
        <p14:creationId xmlns:p14="http://schemas.microsoft.com/office/powerpoint/2010/main" val="1920150961"/>
      </p:ext>
    </p:extLst>
  </p:cSld>
  <p:clrMapOvr>
    <a:masterClrMapping/>
  </p:clrMapOvr>
</p:sld>
</file>

<file path=ppt/theme/theme1.xml><?xml version="1.0" encoding="utf-8"?>
<a:theme xmlns:a="http://schemas.openxmlformats.org/drawingml/2006/main" name="ub_powerpoint_weiss">
  <a:themeElements>
    <a:clrScheme name="">
      <a:dk1>
        <a:srgbClr val="000000"/>
      </a:dk1>
      <a:lt1>
        <a:srgbClr val="FFFFFF"/>
      </a:lt1>
      <a:dk2>
        <a:srgbClr val="000000"/>
      </a:dk2>
      <a:lt2>
        <a:srgbClr val="F6F6F6"/>
      </a:lt2>
      <a:accent1>
        <a:srgbClr val="E1EBF5"/>
      </a:accent1>
      <a:accent2>
        <a:srgbClr val="9CBDDE"/>
      </a:accent2>
      <a:accent3>
        <a:srgbClr val="FFFFFF"/>
      </a:accent3>
      <a:accent4>
        <a:srgbClr val="000000"/>
      </a:accent4>
      <a:accent5>
        <a:srgbClr val="EEF3F9"/>
      </a:accent5>
      <a:accent6>
        <a:srgbClr val="8DABC9"/>
      </a:accent6>
      <a:hlink>
        <a:srgbClr val="DF2046"/>
      </a:hlink>
      <a:folHlink>
        <a:srgbClr val="996670"/>
      </a:folHlink>
    </a:clrScheme>
    <a:fontScheme name="Leere Prä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Arial" pitchFamily="3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Arial" pitchFamily="39" charset="0"/>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ub_powerpoint_weiss</Template>
  <TotalTime>0</TotalTime>
  <Words>7382</Words>
  <Application>Microsoft Office PowerPoint</Application>
  <PresentationFormat>On-screen Show (4:3)</PresentationFormat>
  <Paragraphs>575</Paragraphs>
  <Slides>25</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ＭＳ Ｐゴシック</vt:lpstr>
      <vt:lpstr>Adobe Hebrew</vt:lpstr>
      <vt:lpstr>Arial</vt:lpstr>
      <vt:lpstr>Bradley Hand ITC</vt:lpstr>
      <vt:lpstr>Calibri</vt:lpstr>
      <vt:lpstr>Cambria</vt:lpstr>
      <vt:lpstr>MS Mincho</vt:lpstr>
      <vt:lpstr>Symbol</vt:lpstr>
      <vt:lpstr>Times New Roman</vt:lpstr>
      <vt:lpstr>Wingdings</vt:lpstr>
      <vt:lpstr>ヒラギノ角ゴ Pro W3</vt:lpstr>
      <vt:lpstr>ub_powerpoint_weiss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CDE - University of Bern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Chinwe Ifejika Speranza</dc:creator>
  <cp:lastModifiedBy>Anne Zimmermann</cp:lastModifiedBy>
  <cp:revision>1381</cp:revision>
  <cp:lastPrinted>2016-03-18T08:27:09Z</cp:lastPrinted>
  <dcterms:created xsi:type="dcterms:W3CDTF">2016-02-24T10:46:14Z</dcterms:created>
  <dcterms:modified xsi:type="dcterms:W3CDTF">2017-11-14T13:26:23Z</dcterms:modified>
</cp:coreProperties>
</file>